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4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5" r:id="rId2"/>
  </p:sldMasterIdLst>
  <p:notesMasterIdLst>
    <p:notesMasterId r:id="rId33"/>
  </p:notesMasterIdLst>
  <p:handoutMasterIdLst>
    <p:handoutMasterId r:id="rId34"/>
  </p:handoutMasterIdLst>
  <p:sldIdLst>
    <p:sldId id="513" r:id="rId3"/>
    <p:sldId id="556" r:id="rId4"/>
    <p:sldId id="558" r:id="rId5"/>
    <p:sldId id="593" r:id="rId6"/>
    <p:sldId id="551" r:id="rId7"/>
    <p:sldId id="559" r:id="rId8"/>
    <p:sldId id="632" r:id="rId9"/>
    <p:sldId id="633" r:id="rId10"/>
    <p:sldId id="522" r:id="rId11"/>
    <p:sldId id="614" r:id="rId12"/>
    <p:sldId id="505" r:id="rId13"/>
    <p:sldId id="536" r:id="rId14"/>
    <p:sldId id="562" r:id="rId15"/>
    <p:sldId id="568" r:id="rId16"/>
    <p:sldId id="569" r:id="rId17"/>
    <p:sldId id="612" r:id="rId18"/>
    <p:sldId id="561" r:id="rId19"/>
    <p:sldId id="420" r:id="rId20"/>
    <p:sldId id="576" r:id="rId21"/>
    <p:sldId id="439" r:id="rId22"/>
    <p:sldId id="644" r:id="rId23"/>
    <p:sldId id="645" r:id="rId24"/>
    <p:sldId id="493" r:id="rId25"/>
    <p:sldId id="571" r:id="rId26"/>
    <p:sldId id="642" r:id="rId27"/>
    <p:sldId id="643" r:id="rId28"/>
    <p:sldId id="565" r:id="rId29"/>
    <p:sldId id="566" r:id="rId30"/>
    <p:sldId id="538" r:id="rId31"/>
    <p:sldId id="299" r:id="rId3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ty" initials="PLS" lastIdx="247" clrIdx="0">
    <p:extLst>
      <p:ext uri="{19B8F6BF-5375-455C-9EA6-DF929625EA0E}">
        <p15:presenceInfo xmlns:p15="http://schemas.microsoft.com/office/powerpoint/2012/main" userId="Patty" providerId="None"/>
      </p:ext>
    </p:extLst>
  </p:cmAuthor>
  <p:cmAuthor id="2" name="Erica Blake" initials="EB" lastIdx="41" clrIdx="1">
    <p:extLst>
      <p:ext uri="{19B8F6BF-5375-455C-9EA6-DF929625EA0E}">
        <p15:presenceInfo xmlns:p15="http://schemas.microsoft.com/office/powerpoint/2012/main" userId="Erica Blake" providerId="None"/>
      </p:ext>
    </p:extLst>
  </p:cmAuthor>
  <p:cmAuthor id="3" name=" Patty Silverstein" initials="MSOffice" lastIdx="187" clrIdx="2"/>
  <p:cmAuthor id="4" name="Patty Silverstein" initials="PS" lastIdx="56" clrIdx="3">
    <p:extLst>
      <p:ext uri="{19B8F6BF-5375-455C-9EA6-DF929625EA0E}">
        <p15:presenceInfo xmlns:p15="http://schemas.microsoft.com/office/powerpoint/2012/main" userId="67e5bd9ad46baa2e" providerId="Windows Live"/>
      </p:ext>
    </p:extLst>
  </p:cmAuthor>
  <p:cmAuthor id="5" name="Patty Silverstein" initials="PS [2]" lastIdx="5" clrIdx="4">
    <p:extLst>
      <p:ext uri="{19B8F6BF-5375-455C-9EA6-DF929625EA0E}">
        <p15:presenceInfo xmlns:p15="http://schemas.microsoft.com/office/powerpoint/2012/main" userId="Patty Silver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33"/>
    <a:srgbClr val="008BBC"/>
    <a:srgbClr val="FF0000"/>
    <a:srgbClr val="A6A6A6"/>
    <a:srgbClr val="888888"/>
    <a:srgbClr val="FF8C00"/>
    <a:srgbClr val="CC2C3E"/>
    <a:srgbClr val="F3B72D"/>
    <a:srgbClr val="33339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3708" y="-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6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7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9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rgbClr val="00833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07-461E-84D7-53CC28B29B87}"/>
              </c:ext>
            </c:extLst>
          </c:dPt>
          <c:dPt>
            <c:idx val="19"/>
            <c:invertIfNegative val="0"/>
            <c:bubble3D val="0"/>
            <c:spPr>
              <a:solidFill>
                <a:srgbClr val="008333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07-461E-84D7-53CC28B29B87}"/>
              </c:ext>
            </c:extLst>
          </c:dPt>
          <c:dLbls>
            <c:dLbl>
              <c:idx val="8"/>
              <c:layout>
                <c:manualLayout>
                  <c:x val="-1.5432098765432664E-3"/>
                  <c:y val="8.6987012487729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07-461E-84D7-53CC28B29B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4.1275127869632389E-2</c:v>
                </c:pt>
                <c:pt idx="1">
                  <c:v>9.9840073109436211E-3</c:v>
                </c:pt>
                <c:pt idx="2">
                  <c:v>1.74180559639876E-2</c:v>
                </c:pt>
                <c:pt idx="3">
                  <c:v>2.8607214057555286E-2</c:v>
                </c:pt>
                <c:pt idx="4">
                  <c:v>3.7992377027328716E-2</c:v>
                </c:pt>
                <c:pt idx="5">
                  <c:v>3.5130219902265614E-2</c:v>
                </c:pt>
                <c:pt idx="6">
                  <c:v>2.8553227158424122E-2</c:v>
                </c:pt>
                <c:pt idx="7">
                  <c:v>1.8756967851717654E-2</c:v>
                </c:pt>
                <c:pt idx="8">
                  <c:v>-1.3631127607832694E-3</c:v>
                </c:pt>
                <c:pt idx="9">
                  <c:v>-2.5370561433414429E-2</c:v>
                </c:pt>
                <c:pt idx="10">
                  <c:v>2.564304876124357E-2</c:v>
                </c:pt>
                <c:pt idx="11">
                  <c:v>1.5507603148960269E-2</c:v>
                </c:pt>
                <c:pt idx="12">
                  <c:v>2.2492692873421039E-2</c:v>
                </c:pt>
                <c:pt idx="13">
                  <c:v>1.8423164783601953E-2</c:v>
                </c:pt>
                <c:pt idx="14">
                  <c:v>2.4515925651999781E-2</c:v>
                </c:pt>
                <c:pt idx="15">
                  <c:v>2.881099184605751E-2</c:v>
                </c:pt>
                <c:pt idx="16">
                  <c:v>1.5672899400116069E-2</c:v>
                </c:pt>
                <c:pt idx="17">
                  <c:v>2.2169747213916846E-2</c:v>
                </c:pt>
                <c:pt idx="18">
                  <c:v>2.9000000000000001E-2</c:v>
                </c:pt>
                <c:pt idx="1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07-461E-84D7-53CC28B29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72034976"/>
        <c:axId val="272038504"/>
      </c:barChart>
      <c:catAx>
        <c:axId val="27203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38504"/>
        <c:crosses val="autoZero"/>
        <c:auto val="1"/>
        <c:lblAlgn val="ctr"/>
        <c:lblOffset val="100"/>
        <c:noMultiLvlLbl val="0"/>
      </c:catAx>
      <c:valAx>
        <c:axId val="272038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3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Vacancy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</c:strCache>
            </c:strRef>
          </c:cat>
          <c:val>
            <c:numRef>
              <c:f>Sheet1!$B$2:$B$15</c:f>
              <c:numCache>
                <c:formatCode>0.0%</c:formatCode>
                <c:ptCount val="14"/>
                <c:pt idx="0">
                  <c:v>6.7000000000000004E-2</c:v>
                </c:pt>
                <c:pt idx="1">
                  <c:v>6.6000000000000003E-2</c:v>
                </c:pt>
                <c:pt idx="2">
                  <c:v>7.4999999999999997E-2</c:v>
                </c:pt>
                <c:pt idx="3">
                  <c:v>7.8E-2</c:v>
                </c:pt>
                <c:pt idx="4">
                  <c:v>7.2000000000000008E-2</c:v>
                </c:pt>
                <c:pt idx="5">
                  <c:v>6.6000000000000003E-2</c:v>
                </c:pt>
                <c:pt idx="6">
                  <c:v>6.2E-2</c:v>
                </c:pt>
                <c:pt idx="7">
                  <c:v>5.5E-2</c:v>
                </c:pt>
                <c:pt idx="8">
                  <c:v>5.0999999999999997E-2</c:v>
                </c:pt>
                <c:pt idx="9">
                  <c:v>4.8000000000000001E-2</c:v>
                </c:pt>
                <c:pt idx="10">
                  <c:v>4.4000000000000004E-2</c:v>
                </c:pt>
                <c:pt idx="11">
                  <c:v>4.2999999999999997E-2</c:v>
                </c:pt>
                <c:pt idx="12">
                  <c:v>4.0999999999999995E-2</c:v>
                </c:pt>
                <c:pt idx="13">
                  <c:v>4.8000000000000001E-2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38-4662-B2C6-51AFB1328B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Sublet Vacancy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</c:strCache>
            </c:strRef>
          </c:cat>
          <c:val>
            <c:numRef>
              <c:f>Sheet1!$C$2:$C$15</c:f>
              <c:numCache>
                <c:formatCode>0.0%</c:formatCode>
                <c:ptCount val="14"/>
                <c:pt idx="0">
                  <c:v>2.0000000000000018E-3</c:v>
                </c:pt>
                <c:pt idx="1">
                  <c:v>2.0000000000000018E-3</c:v>
                </c:pt>
                <c:pt idx="2">
                  <c:v>3.0000000000000027E-3</c:v>
                </c:pt>
                <c:pt idx="3">
                  <c:v>3.0000000000000027E-3</c:v>
                </c:pt>
                <c:pt idx="4">
                  <c:v>2.9999999999999888E-3</c:v>
                </c:pt>
                <c:pt idx="5">
                  <c:v>2.0000000000000018E-3</c:v>
                </c:pt>
                <c:pt idx="6">
                  <c:v>3.0000000000000027E-3</c:v>
                </c:pt>
                <c:pt idx="7">
                  <c:v>2.9999999999999957E-3</c:v>
                </c:pt>
                <c:pt idx="8">
                  <c:v>2.0000000000000018E-3</c:v>
                </c:pt>
                <c:pt idx="9">
                  <c:v>2.0000000000000018E-3</c:v>
                </c:pt>
                <c:pt idx="10">
                  <c:v>2.9999999999999957E-3</c:v>
                </c:pt>
                <c:pt idx="11">
                  <c:v>2.0000000000000018E-3</c:v>
                </c:pt>
                <c:pt idx="12">
                  <c:v>2.0000000000000018E-3</c:v>
                </c:pt>
                <c:pt idx="13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38-4662-B2C6-51AFB1328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4600088"/>
        <c:axId val="3346040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Completed Sq. Ft.</c:v>
                </c:pt>
              </c:strCache>
            </c:strRef>
          </c:tx>
          <c:spPr>
            <a:ln w="28575" cap="rnd">
              <a:solidFill>
                <a:srgbClr val="CC2C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4.7699999999999996</c:v>
                </c:pt>
                <c:pt idx="1">
                  <c:v>1.6</c:v>
                </c:pt>
                <c:pt idx="2">
                  <c:v>3.55</c:v>
                </c:pt>
                <c:pt idx="3">
                  <c:v>2.06</c:v>
                </c:pt>
                <c:pt idx="4">
                  <c:v>0.41</c:v>
                </c:pt>
                <c:pt idx="5">
                  <c:v>1.02</c:v>
                </c:pt>
                <c:pt idx="6">
                  <c:v>0.59</c:v>
                </c:pt>
                <c:pt idx="7">
                  <c:v>1.1499999999999999</c:v>
                </c:pt>
                <c:pt idx="8">
                  <c:v>0.59</c:v>
                </c:pt>
                <c:pt idx="9">
                  <c:v>1.1599999999999999</c:v>
                </c:pt>
                <c:pt idx="10">
                  <c:v>1.32</c:v>
                </c:pt>
                <c:pt idx="11">
                  <c:v>1.62</c:v>
                </c:pt>
                <c:pt idx="12">
                  <c:v>1.59</c:v>
                </c:pt>
                <c:pt idx="1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38-4662-B2C6-51AFB1328B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602048"/>
        <c:axId val="334601656"/>
      </c:lineChart>
      <c:catAx>
        <c:axId val="334600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04008"/>
        <c:crosses val="autoZero"/>
        <c:auto val="1"/>
        <c:lblAlgn val="ctr"/>
        <c:lblOffset val="100"/>
        <c:noMultiLvlLbl val="0"/>
      </c:catAx>
      <c:valAx>
        <c:axId val="334604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Vacancy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00088"/>
        <c:crosses val="autoZero"/>
        <c:crossBetween val="between"/>
      </c:valAx>
      <c:valAx>
        <c:axId val="3346016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CC2C3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CC2C3E"/>
                    </a:solidFill>
                  </a:rPr>
                  <a:t>Millions of Square Feet (MSF)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CC2C3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C2C3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02048"/>
        <c:crosses val="max"/>
        <c:crossBetween val="between"/>
      </c:valAx>
      <c:catAx>
        <c:axId val="3346020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601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9142146705346E-2"/>
          <c:y val="5.2191879202911524E-2"/>
          <c:w val="0.88700856471888367"/>
          <c:h val="0.8566594848541256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Office</c:v>
                </c:pt>
              </c:strCache>
            </c:strRef>
          </c:tx>
          <c:spPr>
            <a:ln w="28575" cap="rnd">
              <a:solidFill>
                <a:srgbClr val="008333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</c:strCache>
            </c:strRef>
          </c:cat>
          <c:val>
            <c:numRef>
              <c:f>Sheet1!$B$2:$O$2</c:f>
              <c:numCache>
                <c:formatCode>0.00</c:formatCode>
                <c:ptCount val="14"/>
                <c:pt idx="0">
                  <c:v>1.55</c:v>
                </c:pt>
                <c:pt idx="1">
                  <c:v>1.38</c:v>
                </c:pt>
                <c:pt idx="2">
                  <c:v>2.19</c:v>
                </c:pt>
                <c:pt idx="3">
                  <c:v>1.56</c:v>
                </c:pt>
                <c:pt idx="4">
                  <c:v>1.1399999999999999</c:v>
                </c:pt>
                <c:pt idx="5">
                  <c:v>0.49</c:v>
                </c:pt>
                <c:pt idx="6">
                  <c:v>0.87</c:v>
                </c:pt>
                <c:pt idx="7">
                  <c:v>0.95</c:v>
                </c:pt>
                <c:pt idx="8">
                  <c:v>1.1599999999999999</c:v>
                </c:pt>
                <c:pt idx="9">
                  <c:v>2.08</c:v>
                </c:pt>
                <c:pt idx="10">
                  <c:v>1.36</c:v>
                </c:pt>
                <c:pt idx="11">
                  <c:v>3</c:v>
                </c:pt>
                <c:pt idx="12">
                  <c:v>3.83</c:v>
                </c:pt>
                <c:pt idx="13">
                  <c:v>2.94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DDD-404E-A588-4C138203D36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Industrial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</c:strCache>
            </c:strRef>
          </c:cat>
          <c:val>
            <c:numRef>
              <c:f>Sheet1!$B$3:$O$3</c:f>
              <c:numCache>
                <c:formatCode>0.00</c:formatCode>
                <c:ptCount val="14"/>
                <c:pt idx="0">
                  <c:v>1.65</c:v>
                </c:pt>
                <c:pt idx="1">
                  <c:v>1.67</c:v>
                </c:pt>
                <c:pt idx="2">
                  <c:v>2.4700000000000002</c:v>
                </c:pt>
                <c:pt idx="3">
                  <c:v>0.23</c:v>
                </c:pt>
                <c:pt idx="4">
                  <c:v>7.0000000000000007E-2</c:v>
                </c:pt>
                <c:pt idx="5">
                  <c:v>0.32</c:v>
                </c:pt>
                <c:pt idx="6">
                  <c:v>0.57999999999999996</c:v>
                </c:pt>
                <c:pt idx="7">
                  <c:v>0.93</c:v>
                </c:pt>
                <c:pt idx="8">
                  <c:v>2.6</c:v>
                </c:pt>
                <c:pt idx="9">
                  <c:v>1.37</c:v>
                </c:pt>
                <c:pt idx="10">
                  <c:v>4.51</c:v>
                </c:pt>
                <c:pt idx="11">
                  <c:v>5.32</c:v>
                </c:pt>
                <c:pt idx="12">
                  <c:v>5.75</c:v>
                </c:pt>
                <c:pt idx="13">
                  <c:v>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DD-404E-A588-4C138203D36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Retail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Sheet1!$B$1:$O$1</c:f>
              <c:strCach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2019f</c:v>
                </c:pt>
              </c:strCache>
            </c:strRef>
          </c:cat>
          <c:val>
            <c:numRef>
              <c:f>Sheet1!$B$4:$O$4</c:f>
              <c:numCache>
                <c:formatCode>0.00</c:formatCode>
                <c:ptCount val="14"/>
                <c:pt idx="0">
                  <c:v>4.7699999999999996</c:v>
                </c:pt>
                <c:pt idx="1">
                  <c:v>1.6</c:v>
                </c:pt>
                <c:pt idx="2">
                  <c:v>3.55</c:v>
                </c:pt>
                <c:pt idx="3">
                  <c:v>2.06</c:v>
                </c:pt>
                <c:pt idx="4">
                  <c:v>0.41</c:v>
                </c:pt>
                <c:pt idx="5">
                  <c:v>1.02</c:v>
                </c:pt>
                <c:pt idx="6">
                  <c:v>0.59</c:v>
                </c:pt>
                <c:pt idx="7">
                  <c:v>1.1499999999999999</c:v>
                </c:pt>
                <c:pt idx="8">
                  <c:v>0.59</c:v>
                </c:pt>
                <c:pt idx="9">
                  <c:v>1.1599999999999999</c:v>
                </c:pt>
                <c:pt idx="10">
                  <c:v>1.32</c:v>
                </c:pt>
                <c:pt idx="11">
                  <c:v>1.62</c:v>
                </c:pt>
                <c:pt idx="12">
                  <c:v>1.59</c:v>
                </c:pt>
                <c:pt idx="13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DD-404E-A588-4C138203D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8073744"/>
        <c:axId val="458072176"/>
      </c:lineChart>
      <c:catAx>
        <c:axId val="458073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72176"/>
        <c:crosses val="autoZero"/>
        <c:auto val="1"/>
        <c:lblAlgn val="ctr"/>
        <c:lblOffset val="100"/>
        <c:tickLblSkip val="1"/>
        <c:noMultiLvlLbl val="0"/>
      </c:catAx>
      <c:valAx>
        <c:axId val="458072176"/>
        <c:scaling>
          <c:orientation val="minMax"/>
          <c:max val="7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dirty="0"/>
                  <a:t>Millions of Square</a:t>
                </a:r>
                <a:r>
                  <a:rPr lang="en-US" sz="1100" baseline="0" dirty="0"/>
                  <a:t> Feet</a:t>
                </a:r>
                <a:endParaRPr lang="en-US" sz="1100" dirty="0"/>
              </a:p>
            </c:rich>
          </c:tx>
          <c:layout>
            <c:manualLayout>
              <c:xMode val="edge"/>
              <c:yMode val="edge"/>
              <c:x val="1.356322236036285E-2"/>
              <c:y val="0.30371174424854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8073744"/>
        <c:crosses val="autoZero"/>
        <c:crossBetween val="between"/>
        <c:majorUnit val="1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.31847239489800611"/>
          <c:y val="5.6521411476969118E-2"/>
          <c:w val="0.35107093521204585"/>
          <c:h val="7.37696480579033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Nirmala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/>
              <a:t>2018 Population = 3.2 Million</a:t>
            </a:r>
          </a:p>
        </c:rich>
      </c:tx>
      <c:layout>
        <c:manualLayout>
          <c:xMode val="edge"/>
          <c:yMode val="edge"/>
          <c:x val="0.3159205921628217"/>
          <c:y val="1.963152403711587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578141548095964E-2"/>
          <c:y val="0.11891761523898192"/>
          <c:w val="0.88505537136805268"/>
          <c:h val="0.759485818045834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rgbClr val="008333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Sheet1!$B$1:$AF$1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Sheet1!$B$2:$AF$2</c:f>
              <c:numCache>
                <c:formatCode>_(* #,##0_);_(* \(#,##0\);_(* "-"??_);_(@_)</c:formatCode>
                <c:ptCount val="31"/>
                <c:pt idx="0">
                  <c:v>23024</c:v>
                </c:pt>
                <c:pt idx="1">
                  <c:v>24459</c:v>
                </c:pt>
                <c:pt idx="2">
                  <c:v>24655</c:v>
                </c:pt>
                <c:pt idx="3">
                  <c:v>25699</c:v>
                </c:pt>
                <c:pt idx="4">
                  <c:v>25178</c:v>
                </c:pt>
                <c:pt idx="5">
                  <c:v>25438</c:v>
                </c:pt>
                <c:pt idx="6">
                  <c:v>25156</c:v>
                </c:pt>
                <c:pt idx="7">
                  <c:v>25137</c:v>
                </c:pt>
                <c:pt idx="8">
                  <c:v>24455</c:v>
                </c:pt>
                <c:pt idx="9">
                  <c:v>23706</c:v>
                </c:pt>
                <c:pt idx="10">
                  <c:v>21840</c:v>
                </c:pt>
                <c:pt idx="11">
                  <c:v>20819</c:v>
                </c:pt>
                <c:pt idx="12">
                  <c:v>19393</c:v>
                </c:pt>
                <c:pt idx="13">
                  <c:v>19358</c:v>
                </c:pt>
                <c:pt idx="14">
                  <c:v>19736</c:v>
                </c:pt>
                <c:pt idx="15">
                  <c:v>18772</c:v>
                </c:pt>
                <c:pt idx="16">
                  <c:v>18472</c:v>
                </c:pt>
                <c:pt idx="17">
                  <c:v>17408</c:v>
                </c:pt>
                <c:pt idx="18">
                  <c:v>17187</c:v>
                </c:pt>
                <c:pt idx="19">
                  <c:v>16885</c:v>
                </c:pt>
                <c:pt idx="20">
                  <c:v>16485</c:v>
                </c:pt>
                <c:pt idx="21">
                  <c:v>17024</c:v>
                </c:pt>
                <c:pt idx="22">
                  <c:v>17657</c:v>
                </c:pt>
                <c:pt idx="23">
                  <c:v>17948</c:v>
                </c:pt>
                <c:pt idx="24">
                  <c:v>18190</c:v>
                </c:pt>
                <c:pt idx="25">
                  <c:v>18420</c:v>
                </c:pt>
                <c:pt idx="26">
                  <c:v>18613</c:v>
                </c:pt>
                <c:pt idx="27">
                  <c:v>18631</c:v>
                </c:pt>
                <c:pt idx="28">
                  <c:v>18466</c:v>
                </c:pt>
                <c:pt idx="29">
                  <c:v>18198</c:v>
                </c:pt>
                <c:pt idx="30">
                  <c:v>17865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05-44CE-B607-F2078B87C18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Net Migration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Sheet1!$B$1:$AF$1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Sheet1!$B$3:$AF$3</c:f>
              <c:numCache>
                <c:formatCode>_(* #,##0_);_(* \(#,##0\);_(* "-"??_);_(@_)</c:formatCode>
                <c:ptCount val="31"/>
                <c:pt idx="0">
                  <c:v>49005</c:v>
                </c:pt>
                <c:pt idx="1">
                  <c:v>30729</c:v>
                </c:pt>
                <c:pt idx="2">
                  <c:v>3818</c:v>
                </c:pt>
                <c:pt idx="3">
                  <c:v>-1917</c:v>
                </c:pt>
                <c:pt idx="4">
                  <c:v>4263</c:v>
                </c:pt>
                <c:pt idx="5">
                  <c:v>-1367</c:v>
                </c:pt>
                <c:pt idx="6">
                  <c:v>18864</c:v>
                </c:pt>
                <c:pt idx="7">
                  <c:v>18704</c:v>
                </c:pt>
                <c:pt idx="8">
                  <c:v>22326</c:v>
                </c:pt>
                <c:pt idx="9">
                  <c:v>21639</c:v>
                </c:pt>
                <c:pt idx="10">
                  <c:v>13892</c:v>
                </c:pt>
                <c:pt idx="11">
                  <c:v>29168</c:v>
                </c:pt>
                <c:pt idx="12">
                  <c:v>31857</c:v>
                </c:pt>
                <c:pt idx="13">
                  <c:v>34971</c:v>
                </c:pt>
                <c:pt idx="14">
                  <c:v>35778</c:v>
                </c:pt>
                <c:pt idx="15">
                  <c:v>43055</c:v>
                </c:pt>
                <c:pt idx="16">
                  <c:v>28421</c:v>
                </c:pt>
                <c:pt idx="17">
                  <c:v>19030</c:v>
                </c:pt>
                <c:pt idx="18">
                  <c:v>25382</c:v>
                </c:pt>
                <c:pt idx="19">
                  <c:v>23568</c:v>
                </c:pt>
                <c:pt idx="20">
                  <c:v>21188</c:v>
                </c:pt>
                <c:pt idx="21">
                  <c:v>26141</c:v>
                </c:pt>
                <c:pt idx="22">
                  <c:v>28210</c:v>
                </c:pt>
                <c:pt idx="23">
                  <c:v>27992</c:v>
                </c:pt>
                <c:pt idx="24">
                  <c:v>27486</c:v>
                </c:pt>
                <c:pt idx="25">
                  <c:v>27293</c:v>
                </c:pt>
                <c:pt idx="26">
                  <c:v>26264</c:v>
                </c:pt>
                <c:pt idx="27">
                  <c:v>25861</c:v>
                </c:pt>
                <c:pt idx="28">
                  <c:v>25558</c:v>
                </c:pt>
                <c:pt idx="29">
                  <c:v>23607</c:v>
                </c:pt>
                <c:pt idx="30">
                  <c:v>23249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05-44CE-B607-F2078B87C1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334604400"/>
        <c:axId val="334598912"/>
      </c:barChart>
      <c:catAx>
        <c:axId val="33460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34598912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334598912"/>
        <c:scaling>
          <c:orientation val="minMax"/>
          <c:max val="75000"/>
          <c:min val="-5000"/>
        </c:scaling>
        <c:delete val="0"/>
        <c:axPos val="l"/>
        <c:majorGridlines>
          <c:spPr>
            <a:ln w="3152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52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34604400"/>
        <c:crosses val="autoZero"/>
        <c:crossBetween val="between"/>
        <c:majorUnit val="10000"/>
      </c:valAx>
      <c:spPr>
        <a:noFill/>
        <a:ln w="9525">
          <a:solidFill>
            <a:srgbClr val="D9D9D9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35759289957176404"/>
          <c:y val="0.13458867288392334"/>
          <c:w val="0.60718294051627386"/>
          <c:h val="6.9868995633187894E-2"/>
        </c:manualLayout>
      </c:layout>
      <c:overlay val="0"/>
      <c:spPr>
        <a:noFill/>
        <a:ln w="3152">
          <a:noFill/>
          <a:prstDash val="solid"/>
        </a:ln>
      </c:spPr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Nirmala UI" panose="020B0502040204020203" pitchFamily="34" charset="0"/>
          <a:ea typeface="Times New Roman"/>
          <a:cs typeface="Nirmala UI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/>
              <a:t>2010 Population = 2.8 Million</a:t>
            </a:r>
          </a:p>
          <a:p>
            <a:pPr>
              <a:defRPr sz="1800" b="0"/>
            </a:pPr>
            <a:r>
              <a:rPr lang="en-US" sz="1800" b="0" dirty="0"/>
              <a:t>2020 Population = 3.3 Million, +17%</a:t>
            </a:r>
          </a:p>
        </c:rich>
      </c:tx>
      <c:layout>
        <c:manualLayout>
          <c:xMode val="edge"/>
          <c:yMode val="edge"/>
          <c:x val="0.28375684947276325"/>
          <c:y val="2.277438983424116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365520099461269E-2"/>
          <c:y val="0.16808752289110859"/>
          <c:w val="0.88505537136805268"/>
          <c:h val="0.75948581804583437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 w="28575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Sheet1!$B$1:$CX$1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Sheet1!$B$3:$CX$3</c:f>
              <c:numCache>
                <c:formatCode>_(* #,##0_);_(* \(#,##0\);_(* "-"??_);_(@_)</c:formatCode>
                <c:ptCount val="101"/>
                <c:pt idx="0">
                  <c:v>37595</c:v>
                </c:pt>
                <c:pt idx="1">
                  <c:v>38334</c:v>
                </c:pt>
                <c:pt idx="2">
                  <c:v>39031</c:v>
                </c:pt>
                <c:pt idx="3">
                  <c:v>39884</c:v>
                </c:pt>
                <c:pt idx="4">
                  <c:v>39697</c:v>
                </c:pt>
                <c:pt idx="5">
                  <c:v>39866</c:v>
                </c:pt>
                <c:pt idx="6">
                  <c:v>40042</c:v>
                </c:pt>
                <c:pt idx="7">
                  <c:v>39944</c:v>
                </c:pt>
                <c:pt idx="8">
                  <c:v>39161</c:v>
                </c:pt>
                <c:pt idx="9">
                  <c:v>39086</c:v>
                </c:pt>
                <c:pt idx="10">
                  <c:v>38758</c:v>
                </c:pt>
                <c:pt idx="11">
                  <c:v>37628</c:v>
                </c:pt>
                <c:pt idx="12">
                  <c:v>36832</c:v>
                </c:pt>
                <c:pt idx="13">
                  <c:v>36256</c:v>
                </c:pt>
                <c:pt idx="14">
                  <c:v>36041</c:v>
                </c:pt>
                <c:pt idx="15">
                  <c:v>36115</c:v>
                </c:pt>
                <c:pt idx="16">
                  <c:v>36412</c:v>
                </c:pt>
                <c:pt idx="17">
                  <c:v>36942</c:v>
                </c:pt>
                <c:pt idx="18">
                  <c:v>36444</c:v>
                </c:pt>
                <c:pt idx="19">
                  <c:v>36031</c:v>
                </c:pt>
                <c:pt idx="20">
                  <c:v>35924</c:v>
                </c:pt>
                <c:pt idx="21">
                  <c:v>35397</c:v>
                </c:pt>
                <c:pt idx="22">
                  <c:v>36139</c:v>
                </c:pt>
                <c:pt idx="23">
                  <c:v>38313</c:v>
                </c:pt>
                <c:pt idx="24">
                  <c:v>40609</c:v>
                </c:pt>
                <c:pt idx="25">
                  <c:v>42135</c:v>
                </c:pt>
                <c:pt idx="26">
                  <c:v>42510</c:v>
                </c:pt>
                <c:pt idx="27">
                  <c:v>43701</c:v>
                </c:pt>
                <c:pt idx="28">
                  <c:v>44021</c:v>
                </c:pt>
                <c:pt idx="29">
                  <c:v>43859</c:v>
                </c:pt>
                <c:pt idx="30">
                  <c:v>44573</c:v>
                </c:pt>
                <c:pt idx="31" formatCode="General">
                  <c:v>42315</c:v>
                </c:pt>
                <c:pt idx="32" formatCode="General">
                  <c:v>42091</c:v>
                </c:pt>
                <c:pt idx="33" formatCode="General">
                  <c:v>41161</c:v>
                </c:pt>
                <c:pt idx="34" formatCode="General">
                  <c:v>40451</c:v>
                </c:pt>
                <c:pt idx="35" formatCode="General">
                  <c:v>41702</c:v>
                </c:pt>
                <c:pt idx="36" formatCode="General">
                  <c:v>40410</c:v>
                </c:pt>
                <c:pt idx="37" formatCode="General">
                  <c:v>40518</c:v>
                </c:pt>
                <c:pt idx="38" formatCode="General">
                  <c:v>41948</c:v>
                </c:pt>
                <c:pt idx="39" formatCode="General">
                  <c:v>44045</c:v>
                </c:pt>
                <c:pt idx="40" formatCode="General">
                  <c:v>44853</c:v>
                </c:pt>
                <c:pt idx="41" formatCode="General">
                  <c:v>42359</c:v>
                </c:pt>
                <c:pt idx="42" formatCode="General">
                  <c:v>39754</c:v>
                </c:pt>
                <c:pt idx="43" formatCode="General">
                  <c:v>38322</c:v>
                </c:pt>
                <c:pt idx="44" formatCode="General">
                  <c:v>38233</c:v>
                </c:pt>
                <c:pt idx="45" formatCode="General">
                  <c:v>40422</c:v>
                </c:pt>
                <c:pt idx="46" formatCode="General">
                  <c:v>40897</c:v>
                </c:pt>
                <c:pt idx="47" formatCode="General">
                  <c:v>41403</c:v>
                </c:pt>
                <c:pt idx="48" formatCode="General">
                  <c:v>41629</c:v>
                </c:pt>
                <c:pt idx="49" formatCode="General">
                  <c:v>41909</c:v>
                </c:pt>
                <c:pt idx="50" formatCode="General">
                  <c:v>42666</c:v>
                </c:pt>
                <c:pt idx="51" formatCode="General">
                  <c:v>41147</c:v>
                </c:pt>
                <c:pt idx="52" formatCode="General">
                  <c:v>40321</c:v>
                </c:pt>
                <c:pt idx="53" formatCode="General">
                  <c:v>39633</c:v>
                </c:pt>
                <c:pt idx="54" formatCode="General">
                  <c:v>38643</c:v>
                </c:pt>
                <c:pt idx="55" formatCode="General">
                  <c:v>37917</c:v>
                </c:pt>
                <c:pt idx="56" formatCode="General">
                  <c:v>36432</c:v>
                </c:pt>
                <c:pt idx="57" formatCode="General">
                  <c:v>35528</c:v>
                </c:pt>
                <c:pt idx="58" formatCode="General">
                  <c:v>34260</c:v>
                </c:pt>
                <c:pt idx="59" formatCode="General">
                  <c:v>32535</c:v>
                </c:pt>
                <c:pt idx="60" formatCode="General">
                  <c:v>31687</c:v>
                </c:pt>
                <c:pt idx="61" formatCode="General">
                  <c:v>30223</c:v>
                </c:pt>
                <c:pt idx="62" formatCode="General">
                  <c:v>30053</c:v>
                </c:pt>
                <c:pt idx="63" formatCode="General">
                  <c:v>29369</c:v>
                </c:pt>
                <c:pt idx="64" formatCode="General">
                  <c:v>23316</c:v>
                </c:pt>
                <c:pt idx="65" formatCode="General">
                  <c:v>21069</c:v>
                </c:pt>
                <c:pt idx="66" formatCode="General">
                  <c:v>20186</c:v>
                </c:pt>
                <c:pt idx="67" formatCode="General">
                  <c:v>19599</c:v>
                </c:pt>
                <c:pt idx="68" formatCode="General">
                  <c:v>17529</c:v>
                </c:pt>
                <c:pt idx="69" formatCode="General">
                  <c:v>15631</c:v>
                </c:pt>
                <c:pt idx="70" formatCode="General">
                  <c:v>14541</c:v>
                </c:pt>
                <c:pt idx="71" formatCode="General">
                  <c:v>13792</c:v>
                </c:pt>
                <c:pt idx="72" formatCode="General">
                  <c:v>12856</c:v>
                </c:pt>
                <c:pt idx="73" formatCode="General">
                  <c:v>11994</c:v>
                </c:pt>
                <c:pt idx="74" formatCode="General">
                  <c:v>11457</c:v>
                </c:pt>
                <c:pt idx="75" formatCode="General">
                  <c:v>10923</c:v>
                </c:pt>
                <c:pt idx="76" formatCode="General">
                  <c:v>10058</c:v>
                </c:pt>
                <c:pt idx="77" formatCode="General">
                  <c:v>9637</c:v>
                </c:pt>
                <c:pt idx="78" formatCode="General">
                  <c:v>9426</c:v>
                </c:pt>
                <c:pt idx="79" formatCode="General">
                  <c:v>9086</c:v>
                </c:pt>
                <c:pt idx="80" formatCode="General">
                  <c:v>8632</c:v>
                </c:pt>
                <c:pt idx="81" formatCode="General">
                  <c:v>8108</c:v>
                </c:pt>
                <c:pt idx="82" formatCode="General">
                  <c:v>7671</c:v>
                </c:pt>
                <c:pt idx="83" formatCode="General">
                  <c:v>7013</c:v>
                </c:pt>
                <c:pt idx="84" formatCode="General">
                  <c:v>6526</c:v>
                </c:pt>
                <c:pt idx="85" formatCode="General">
                  <c:v>6043</c:v>
                </c:pt>
                <c:pt idx="86" formatCode="General">
                  <c:v>5483</c:v>
                </c:pt>
                <c:pt idx="87" formatCode="General">
                  <c:v>4818</c:v>
                </c:pt>
                <c:pt idx="88" formatCode="General">
                  <c:v>4306</c:v>
                </c:pt>
                <c:pt idx="89" formatCode="General">
                  <c:v>3632</c:v>
                </c:pt>
                <c:pt idx="90" formatCode="General">
                  <c:v>2927</c:v>
                </c:pt>
                <c:pt idx="91" formatCode="General">
                  <c:v>2477</c:v>
                </c:pt>
                <c:pt idx="92" formatCode="General">
                  <c:v>1843</c:v>
                </c:pt>
                <c:pt idx="93" formatCode="General">
                  <c:v>1419</c:v>
                </c:pt>
                <c:pt idx="94" formatCode="General">
                  <c:v>1057</c:v>
                </c:pt>
                <c:pt idx="95" formatCode="General">
                  <c:v>850</c:v>
                </c:pt>
                <c:pt idx="96" formatCode="General">
                  <c:v>614</c:v>
                </c:pt>
                <c:pt idx="97" formatCode="General">
                  <c:v>475</c:v>
                </c:pt>
                <c:pt idx="98" formatCode="General">
                  <c:v>287</c:v>
                </c:pt>
                <c:pt idx="99" formatCode="General">
                  <c:v>197</c:v>
                </c:pt>
                <c:pt idx="100" formatCode="General">
                  <c:v>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30-4A24-B289-A9B3748658B5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2020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Sheet1!$B$1:$CX$1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Sheet1!$B$4:$CX$4</c:f>
              <c:numCache>
                <c:formatCode>General</c:formatCode>
                <c:ptCount val="101"/>
                <c:pt idx="0">
                  <c:v>37286.156999999999</c:v>
                </c:pt>
                <c:pt idx="1">
                  <c:v>37017.565000000002</c:v>
                </c:pt>
                <c:pt idx="2">
                  <c:v>36830.913</c:v>
                </c:pt>
                <c:pt idx="3">
                  <c:v>36508.186000000002</c:v>
                </c:pt>
                <c:pt idx="4">
                  <c:v>37429.574000000001</c:v>
                </c:pt>
                <c:pt idx="5">
                  <c:v>37673.377999999997</c:v>
                </c:pt>
                <c:pt idx="6">
                  <c:v>37663.410000000003</c:v>
                </c:pt>
                <c:pt idx="7">
                  <c:v>37464.184000000001</c:v>
                </c:pt>
                <c:pt idx="8">
                  <c:v>37014.504000000001</c:v>
                </c:pt>
                <c:pt idx="9">
                  <c:v>37858.322</c:v>
                </c:pt>
                <c:pt idx="10">
                  <c:v>37955.603999999999</c:v>
                </c:pt>
                <c:pt idx="11">
                  <c:v>39089.904000000002</c:v>
                </c:pt>
                <c:pt idx="12">
                  <c:v>40100.228000000003</c:v>
                </c:pt>
                <c:pt idx="13">
                  <c:v>41226.175000000003</c:v>
                </c:pt>
                <c:pt idx="14">
                  <c:v>41269.406999999999</c:v>
                </c:pt>
                <c:pt idx="15">
                  <c:v>41513.762000000002</c:v>
                </c:pt>
                <c:pt idx="16">
                  <c:v>41848.540999999997</c:v>
                </c:pt>
                <c:pt idx="17">
                  <c:v>41834.552000000003</c:v>
                </c:pt>
                <c:pt idx="18">
                  <c:v>41336.896999999997</c:v>
                </c:pt>
                <c:pt idx="19">
                  <c:v>42485.95</c:v>
                </c:pt>
                <c:pt idx="20">
                  <c:v>42668.485999999997</c:v>
                </c:pt>
                <c:pt idx="21">
                  <c:v>42672.805999999997</c:v>
                </c:pt>
                <c:pt idx="22">
                  <c:v>42646.093000000001</c:v>
                </c:pt>
                <c:pt idx="23">
                  <c:v>41925.563999999998</c:v>
                </c:pt>
                <c:pt idx="24">
                  <c:v>43274.010999999999</c:v>
                </c:pt>
                <c:pt idx="25">
                  <c:v>46667.57</c:v>
                </c:pt>
                <c:pt idx="26">
                  <c:v>50201.866000000002</c:v>
                </c:pt>
                <c:pt idx="27">
                  <c:v>53405.434999999998</c:v>
                </c:pt>
                <c:pt idx="28">
                  <c:v>55705.567999999999</c:v>
                </c:pt>
                <c:pt idx="29">
                  <c:v>56720.864000000001</c:v>
                </c:pt>
                <c:pt idx="30">
                  <c:v>54448.021000000001</c:v>
                </c:pt>
                <c:pt idx="31">
                  <c:v>52719.595999999998</c:v>
                </c:pt>
                <c:pt idx="32">
                  <c:v>52062.877999999997</c:v>
                </c:pt>
                <c:pt idx="33">
                  <c:v>54159.798000000003</c:v>
                </c:pt>
                <c:pt idx="34">
                  <c:v>53707.26</c:v>
                </c:pt>
                <c:pt idx="35">
                  <c:v>52938.313999999998</c:v>
                </c:pt>
                <c:pt idx="36">
                  <c:v>50593.413</c:v>
                </c:pt>
                <c:pt idx="37">
                  <c:v>49069.68</c:v>
                </c:pt>
                <c:pt idx="38">
                  <c:v>46833.095000000001</c:v>
                </c:pt>
                <c:pt idx="39">
                  <c:v>45110.332999999999</c:v>
                </c:pt>
                <c:pt idx="40">
                  <c:v>46609.877999999997</c:v>
                </c:pt>
                <c:pt idx="41">
                  <c:v>45107.195</c:v>
                </c:pt>
                <c:pt idx="42">
                  <c:v>44990.788999999997</c:v>
                </c:pt>
                <c:pt idx="43">
                  <c:v>44214.502</c:v>
                </c:pt>
                <c:pt idx="44">
                  <c:v>43580.118000000002</c:v>
                </c:pt>
                <c:pt idx="45">
                  <c:v>43946.3</c:v>
                </c:pt>
                <c:pt idx="46">
                  <c:v>42673.226999999999</c:v>
                </c:pt>
                <c:pt idx="47">
                  <c:v>42651.743000000002</c:v>
                </c:pt>
                <c:pt idx="48">
                  <c:v>43793.696000000004</c:v>
                </c:pt>
                <c:pt idx="49">
                  <c:v>45506.249000000003</c:v>
                </c:pt>
                <c:pt idx="50">
                  <c:v>45884.379000000001</c:v>
                </c:pt>
                <c:pt idx="51">
                  <c:v>43096.292999999998</c:v>
                </c:pt>
                <c:pt idx="52">
                  <c:v>40464.114000000001</c:v>
                </c:pt>
                <c:pt idx="53">
                  <c:v>38990.336000000003</c:v>
                </c:pt>
                <c:pt idx="54">
                  <c:v>38833.71</c:v>
                </c:pt>
                <c:pt idx="55">
                  <c:v>40810.552000000003</c:v>
                </c:pt>
                <c:pt idx="56">
                  <c:v>41111.542999999998</c:v>
                </c:pt>
                <c:pt idx="57">
                  <c:v>41405.108999999997</c:v>
                </c:pt>
                <c:pt idx="58">
                  <c:v>41388.989000000001</c:v>
                </c:pt>
                <c:pt idx="59">
                  <c:v>41430.894</c:v>
                </c:pt>
                <c:pt idx="60">
                  <c:v>41814.735000000001</c:v>
                </c:pt>
                <c:pt idx="61">
                  <c:v>39882.656000000003</c:v>
                </c:pt>
                <c:pt idx="62">
                  <c:v>38639.466999999997</c:v>
                </c:pt>
                <c:pt idx="63">
                  <c:v>37473.67</c:v>
                </c:pt>
                <c:pt idx="64">
                  <c:v>36096.004000000001</c:v>
                </c:pt>
                <c:pt idx="65">
                  <c:v>35010.726999999999</c:v>
                </c:pt>
                <c:pt idx="66">
                  <c:v>33244.675999999999</c:v>
                </c:pt>
                <c:pt idx="67">
                  <c:v>32047.469000000001</c:v>
                </c:pt>
                <c:pt idx="68">
                  <c:v>30539.008999999998</c:v>
                </c:pt>
                <c:pt idx="69">
                  <c:v>28592.019</c:v>
                </c:pt>
                <c:pt idx="70">
                  <c:v>27411.084999999999</c:v>
                </c:pt>
                <c:pt idx="71">
                  <c:v>25970.552</c:v>
                </c:pt>
                <c:pt idx="72">
                  <c:v>25585.173999999999</c:v>
                </c:pt>
                <c:pt idx="73">
                  <c:v>24889.953000000001</c:v>
                </c:pt>
                <c:pt idx="74">
                  <c:v>19492.972000000002</c:v>
                </c:pt>
                <c:pt idx="75">
                  <c:v>17470.374</c:v>
                </c:pt>
                <c:pt idx="76">
                  <c:v>16565.419999999998</c:v>
                </c:pt>
                <c:pt idx="77">
                  <c:v>15895.576999999999</c:v>
                </c:pt>
                <c:pt idx="78">
                  <c:v>14046.688</c:v>
                </c:pt>
                <c:pt idx="79">
                  <c:v>12370.61</c:v>
                </c:pt>
                <c:pt idx="80">
                  <c:v>11267.503000000001</c:v>
                </c:pt>
                <c:pt idx="81">
                  <c:v>10431.495999999999</c:v>
                </c:pt>
                <c:pt idx="82">
                  <c:v>9452.4500000000007</c:v>
                </c:pt>
                <c:pt idx="83">
                  <c:v>8519.24</c:v>
                </c:pt>
                <c:pt idx="84">
                  <c:v>7836.0330000000004</c:v>
                </c:pt>
                <c:pt idx="85">
                  <c:v>7112.9380000000001</c:v>
                </c:pt>
                <c:pt idx="86">
                  <c:v>6189.7889999999998</c:v>
                </c:pt>
                <c:pt idx="87">
                  <c:v>5566.9129999999996</c:v>
                </c:pt>
                <c:pt idx="88">
                  <c:v>5080.1940000000004</c:v>
                </c:pt>
                <c:pt idx="89">
                  <c:v>4532.9210000000003</c:v>
                </c:pt>
                <c:pt idx="90">
                  <c:v>3976.2860000000001</c:v>
                </c:pt>
                <c:pt idx="91">
                  <c:v>3407.4969999999998</c:v>
                </c:pt>
                <c:pt idx="92">
                  <c:v>2921.1790000000001</c:v>
                </c:pt>
                <c:pt idx="93">
                  <c:v>2393.8980000000001</c:v>
                </c:pt>
                <c:pt idx="94">
                  <c:v>1974.6610000000001</c:v>
                </c:pt>
                <c:pt idx="95">
                  <c:v>1596.7470000000001</c:v>
                </c:pt>
                <c:pt idx="96">
                  <c:v>1252.0830000000001</c:v>
                </c:pt>
                <c:pt idx="97">
                  <c:v>935.06299999999999</c:v>
                </c:pt>
                <c:pt idx="98">
                  <c:v>703.99</c:v>
                </c:pt>
                <c:pt idx="99">
                  <c:v>494.846</c:v>
                </c:pt>
                <c:pt idx="100">
                  <c:v>718.10699999999997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0-4A24-B289-A9B374865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04400"/>
        <c:axId val="334598912"/>
      </c:lineChart>
      <c:catAx>
        <c:axId val="33460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34598912"/>
        <c:crosses val="autoZero"/>
        <c:auto val="1"/>
        <c:lblAlgn val="ctr"/>
        <c:lblOffset val="0"/>
        <c:noMultiLvlLbl val="0"/>
      </c:catAx>
      <c:valAx>
        <c:axId val="334598912"/>
        <c:scaling>
          <c:orientation val="minMax"/>
          <c:max val="60000"/>
          <c:min val="0"/>
        </c:scaling>
        <c:delete val="0"/>
        <c:axPos val="l"/>
        <c:majorGridlines>
          <c:spPr>
            <a:ln w="3152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52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34604400"/>
        <c:crosses val="autoZero"/>
        <c:crossBetween val="between"/>
        <c:majorUnit val="10000"/>
      </c:valAx>
      <c:spPr>
        <a:noFill/>
        <a:ln w="9525">
          <a:solidFill>
            <a:srgbClr val="D9D9D9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0757286918082606"/>
          <c:y val="0.49064894940600973"/>
          <c:w val="0.10441543491274116"/>
          <c:h val="0.171837326177316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Nirmala UI" panose="020B0502040204020203" pitchFamily="34" charset="0"/>
          <a:ea typeface="Times New Roman"/>
          <a:cs typeface="Nirmala UI" panose="020B05020402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/>
              <a:t>2020 Population = 3.3 Million</a:t>
            </a:r>
          </a:p>
          <a:p>
            <a:pPr>
              <a:defRPr sz="1800" b="0"/>
            </a:pPr>
            <a:r>
              <a:rPr lang="en-US" sz="1800" b="0" dirty="0"/>
              <a:t>2030 Population = 3.7 Million, +14%</a:t>
            </a:r>
          </a:p>
        </c:rich>
      </c:tx>
      <c:layout>
        <c:manualLayout>
          <c:xMode val="edge"/>
          <c:yMode val="edge"/>
          <c:x val="0.28375684947276325"/>
          <c:y val="2.277438983424116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365520099461269E-2"/>
          <c:y val="0.16808752289110859"/>
          <c:w val="0.88505537136805268"/>
          <c:h val="0.75948581804583437"/>
        </c:manualLayout>
      </c:layout>
      <c:lineChart>
        <c:grouping val="standard"/>
        <c:varyColors val="0"/>
        <c:ser>
          <c:idx val="2"/>
          <c:order val="1"/>
          <c:tx>
            <c:strRef>
              <c:f>Sheet1!$A$4</c:f>
              <c:strCache>
                <c:ptCount val="1"/>
                <c:pt idx="0">
                  <c:v>2020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Sheet1!$B$1:$CX$1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Sheet1!$B$4:$CX$4</c:f>
              <c:numCache>
                <c:formatCode>General</c:formatCode>
                <c:ptCount val="101"/>
                <c:pt idx="0">
                  <c:v>37286.156999999999</c:v>
                </c:pt>
                <c:pt idx="1">
                  <c:v>37017.565000000002</c:v>
                </c:pt>
                <c:pt idx="2">
                  <c:v>36830.913</c:v>
                </c:pt>
                <c:pt idx="3">
                  <c:v>36508.186000000002</c:v>
                </c:pt>
                <c:pt idx="4">
                  <c:v>37429.574000000001</c:v>
                </c:pt>
                <c:pt idx="5">
                  <c:v>37673.377999999997</c:v>
                </c:pt>
                <c:pt idx="6">
                  <c:v>37663.410000000003</c:v>
                </c:pt>
                <c:pt idx="7">
                  <c:v>37464.184000000001</c:v>
                </c:pt>
                <c:pt idx="8">
                  <c:v>37014.504000000001</c:v>
                </c:pt>
                <c:pt idx="9">
                  <c:v>37858.322</c:v>
                </c:pt>
                <c:pt idx="10">
                  <c:v>37955.603999999999</c:v>
                </c:pt>
                <c:pt idx="11">
                  <c:v>39089.904000000002</c:v>
                </c:pt>
                <c:pt idx="12">
                  <c:v>40100.228000000003</c:v>
                </c:pt>
                <c:pt idx="13">
                  <c:v>41226.175000000003</c:v>
                </c:pt>
                <c:pt idx="14">
                  <c:v>41269.406999999999</c:v>
                </c:pt>
                <c:pt idx="15">
                  <c:v>41513.762000000002</c:v>
                </c:pt>
                <c:pt idx="16">
                  <c:v>41848.540999999997</c:v>
                </c:pt>
                <c:pt idx="17">
                  <c:v>41834.552000000003</c:v>
                </c:pt>
                <c:pt idx="18">
                  <c:v>41336.896999999997</c:v>
                </c:pt>
                <c:pt idx="19">
                  <c:v>42485.95</c:v>
                </c:pt>
                <c:pt idx="20">
                  <c:v>42668.485999999997</c:v>
                </c:pt>
                <c:pt idx="21">
                  <c:v>42672.805999999997</c:v>
                </c:pt>
                <c:pt idx="22">
                  <c:v>42646.093000000001</c:v>
                </c:pt>
                <c:pt idx="23">
                  <c:v>41925.563999999998</c:v>
                </c:pt>
                <c:pt idx="24">
                  <c:v>43274.010999999999</c:v>
                </c:pt>
                <c:pt idx="25">
                  <c:v>46667.57</c:v>
                </c:pt>
                <c:pt idx="26">
                  <c:v>50201.866000000002</c:v>
                </c:pt>
                <c:pt idx="27">
                  <c:v>53405.434999999998</c:v>
                </c:pt>
                <c:pt idx="28">
                  <c:v>55705.567999999999</c:v>
                </c:pt>
                <c:pt idx="29">
                  <c:v>56720.864000000001</c:v>
                </c:pt>
                <c:pt idx="30">
                  <c:v>54448.021000000001</c:v>
                </c:pt>
                <c:pt idx="31">
                  <c:v>52719.595999999998</c:v>
                </c:pt>
                <c:pt idx="32">
                  <c:v>52062.877999999997</c:v>
                </c:pt>
                <c:pt idx="33">
                  <c:v>54159.798000000003</c:v>
                </c:pt>
                <c:pt idx="34">
                  <c:v>53707.26</c:v>
                </c:pt>
                <c:pt idx="35">
                  <c:v>52938.313999999998</c:v>
                </c:pt>
                <c:pt idx="36">
                  <c:v>50593.413</c:v>
                </c:pt>
                <c:pt idx="37">
                  <c:v>49069.68</c:v>
                </c:pt>
                <c:pt idx="38">
                  <c:v>46833.095000000001</c:v>
                </c:pt>
                <c:pt idx="39">
                  <c:v>45110.332999999999</c:v>
                </c:pt>
                <c:pt idx="40">
                  <c:v>46609.877999999997</c:v>
                </c:pt>
                <c:pt idx="41">
                  <c:v>45107.195</c:v>
                </c:pt>
                <c:pt idx="42">
                  <c:v>44990.788999999997</c:v>
                </c:pt>
                <c:pt idx="43">
                  <c:v>44214.502</c:v>
                </c:pt>
                <c:pt idx="44">
                  <c:v>43580.118000000002</c:v>
                </c:pt>
                <c:pt idx="45">
                  <c:v>43946.3</c:v>
                </c:pt>
                <c:pt idx="46">
                  <c:v>42673.226999999999</c:v>
                </c:pt>
                <c:pt idx="47">
                  <c:v>42651.743000000002</c:v>
                </c:pt>
                <c:pt idx="48">
                  <c:v>43793.696000000004</c:v>
                </c:pt>
                <c:pt idx="49">
                  <c:v>45506.249000000003</c:v>
                </c:pt>
                <c:pt idx="50">
                  <c:v>45884.379000000001</c:v>
                </c:pt>
                <c:pt idx="51">
                  <c:v>43096.292999999998</c:v>
                </c:pt>
                <c:pt idx="52">
                  <c:v>40464.114000000001</c:v>
                </c:pt>
                <c:pt idx="53">
                  <c:v>38990.336000000003</c:v>
                </c:pt>
                <c:pt idx="54">
                  <c:v>38833.71</c:v>
                </c:pt>
                <c:pt idx="55">
                  <c:v>40810.552000000003</c:v>
                </c:pt>
                <c:pt idx="56">
                  <c:v>41111.542999999998</c:v>
                </c:pt>
                <c:pt idx="57">
                  <c:v>41405.108999999997</c:v>
                </c:pt>
                <c:pt idx="58">
                  <c:v>41388.989000000001</c:v>
                </c:pt>
                <c:pt idx="59">
                  <c:v>41430.894</c:v>
                </c:pt>
                <c:pt idx="60">
                  <c:v>41814.735000000001</c:v>
                </c:pt>
                <c:pt idx="61">
                  <c:v>39882.656000000003</c:v>
                </c:pt>
                <c:pt idx="62">
                  <c:v>38639.466999999997</c:v>
                </c:pt>
                <c:pt idx="63">
                  <c:v>37473.67</c:v>
                </c:pt>
                <c:pt idx="64">
                  <c:v>36096.004000000001</c:v>
                </c:pt>
                <c:pt idx="65">
                  <c:v>35010.726999999999</c:v>
                </c:pt>
                <c:pt idx="66">
                  <c:v>33244.675999999999</c:v>
                </c:pt>
                <c:pt idx="67">
                  <c:v>32047.469000000001</c:v>
                </c:pt>
                <c:pt idx="68">
                  <c:v>30539.008999999998</c:v>
                </c:pt>
                <c:pt idx="69">
                  <c:v>28592.019</c:v>
                </c:pt>
                <c:pt idx="70">
                  <c:v>27411.084999999999</c:v>
                </c:pt>
                <c:pt idx="71">
                  <c:v>25970.552</c:v>
                </c:pt>
                <c:pt idx="72">
                  <c:v>25585.173999999999</c:v>
                </c:pt>
                <c:pt idx="73">
                  <c:v>24889.953000000001</c:v>
                </c:pt>
                <c:pt idx="74">
                  <c:v>19492.972000000002</c:v>
                </c:pt>
                <c:pt idx="75">
                  <c:v>17470.374</c:v>
                </c:pt>
                <c:pt idx="76">
                  <c:v>16565.419999999998</c:v>
                </c:pt>
                <c:pt idx="77">
                  <c:v>15895.576999999999</c:v>
                </c:pt>
                <c:pt idx="78">
                  <c:v>14046.688</c:v>
                </c:pt>
                <c:pt idx="79">
                  <c:v>12370.61</c:v>
                </c:pt>
                <c:pt idx="80">
                  <c:v>11267.503000000001</c:v>
                </c:pt>
                <c:pt idx="81">
                  <c:v>10431.495999999999</c:v>
                </c:pt>
                <c:pt idx="82">
                  <c:v>9452.4500000000007</c:v>
                </c:pt>
                <c:pt idx="83">
                  <c:v>8519.24</c:v>
                </c:pt>
                <c:pt idx="84">
                  <c:v>7836.0330000000004</c:v>
                </c:pt>
                <c:pt idx="85">
                  <c:v>7112.9380000000001</c:v>
                </c:pt>
                <c:pt idx="86">
                  <c:v>6189.7889999999998</c:v>
                </c:pt>
                <c:pt idx="87">
                  <c:v>5566.9129999999996</c:v>
                </c:pt>
                <c:pt idx="88">
                  <c:v>5080.1940000000004</c:v>
                </c:pt>
                <c:pt idx="89">
                  <c:v>4532.9210000000003</c:v>
                </c:pt>
                <c:pt idx="90">
                  <c:v>3976.2860000000001</c:v>
                </c:pt>
                <c:pt idx="91">
                  <c:v>3407.4969999999998</c:v>
                </c:pt>
                <c:pt idx="92">
                  <c:v>2921.1790000000001</c:v>
                </c:pt>
                <c:pt idx="93">
                  <c:v>2393.8980000000001</c:v>
                </c:pt>
                <c:pt idx="94">
                  <c:v>1974.6610000000001</c:v>
                </c:pt>
                <c:pt idx="95">
                  <c:v>1596.7470000000001</c:v>
                </c:pt>
                <c:pt idx="96">
                  <c:v>1252.0830000000001</c:v>
                </c:pt>
                <c:pt idx="97">
                  <c:v>935.06299999999999</c:v>
                </c:pt>
                <c:pt idx="98">
                  <c:v>703.99</c:v>
                </c:pt>
                <c:pt idx="99">
                  <c:v>494.846</c:v>
                </c:pt>
                <c:pt idx="100">
                  <c:v>718.10699999999997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30-4A24-B289-A9B3748658B5}"/>
            </c:ext>
          </c:extLst>
        </c:ser>
        <c:ser>
          <c:idx val="1"/>
          <c:order val="2"/>
          <c:tx>
            <c:strRef>
              <c:f>Sheet1!$A$5</c:f>
              <c:strCache>
                <c:ptCount val="1"/>
                <c:pt idx="0">
                  <c:v>2030</c:v>
                </c:pt>
              </c:strCache>
            </c:strRef>
          </c:tx>
          <c:spPr>
            <a:ln w="28575">
              <a:solidFill>
                <a:srgbClr val="FF8C00"/>
              </a:solidFill>
            </a:ln>
          </c:spPr>
          <c:marker>
            <c:symbol val="none"/>
          </c:marker>
          <c:cat>
            <c:numRef>
              <c:f>Sheet1!$B$1:$CX$1</c:f>
              <c:numCache>
                <c:formatCode>General</c:formatCode>
                <c:ptCount val="10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</c:numCache>
            </c:numRef>
          </c:cat>
          <c:val>
            <c:numRef>
              <c:f>Sheet1!$B$5:$CX$5</c:f>
              <c:numCache>
                <c:formatCode>General</c:formatCode>
                <c:ptCount val="101"/>
                <c:pt idx="0">
                  <c:v>43937.453999999998</c:v>
                </c:pt>
                <c:pt idx="1">
                  <c:v>43319.197</c:v>
                </c:pt>
                <c:pt idx="2">
                  <c:v>42849.042999999998</c:v>
                </c:pt>
                <c:pt idx="3">
                  <c:v>42319.025999999998</c:v>
                </c:pt>
                <c:pt idx="4">
                  <c:v>41631.542999999998</c:v>
                </c:pt>
                <c:pt idx="5">
                  <c:v>41004.983999999997</c:v>
                </c:pt>
                <c:pt idx="6">
                  <c:v>40387.845000000001</c:v>
                </c:pt>
                <c:pt idx="7">
                  <c:v>39797.993000000002</c:v>
                </c:pt>
                <c:pt idx="8">
                  <c:v>39196.997000000003</c:v>
                </c:pt>
                <c:pt idx="9">
                  <c:v>38278.269999999997</c:v>
                </c:pt>
                <c:pt idx="10">
                  <c:v>37496.792000000001</c:v>
                </c:pt>
                <c:pt idx="11">
                  <c:v>37703.822999999997</c:v>
                </c:pt>
                <c:pt idx="12">
                  <c:v>37876.082999999999</c:v>
                </c:pt>
                <c:pt idx="13">
                  <c:v>37831.758000000002</c:v>
                </c:pt>
                <c:pt idx="14">
                  <c:v>38913.591999999997</c:v>
                </c:pt>
                <c:pt idx="15">
                  <c:v>39228.722000000002</c:v>
                </c:pt>
                <c:pt idx="16">
                  <c:v>39344.417999999998</c:v>
                </c:pt>
                <c:pt idx="17">
                  <c:v>39353.983</c:v>
                </c:pt>
                <c:pt idx="18">
                  <c:v>39357.133999999998</c:v>
                </c:pt>
                <c:pt idx="19">
                  <c:v>41548.998</c:v>
                </c:pt>
                <c:pt idx="20">
                  <c:v>42409.123</c:v>
                </c:pt>
                <c:pt idx="21">
                  <c:v>43917.737999999998</c:v>
                </c:pt>
                <c:pt idx="22">
                  <c:v>45362.819000000003</c:v>
                </c:pt>
                <c:pt idx="23">
                  <c:v>46729.103000000003</c:v>
                </c:pt>
                <c:pt idx="24">
                  <c:v>48192.103000000003</c:v>
                </c:pt>
                <c:pt idx="25">
                  <c:v>51941.97</c:v>
                </c:pt>
                <c:pt idx="26">
                  <c:v>55465.36</c:v>
                </c:pt>
                <c:pt idx="27">
                  <c:v>58637.451999999997</c:v>
                </c:pt>
                <c:pt idx="28">
                  <c:v>61096.771000000001</c:v>
                </c:pt>
                <c:pt idx="29">
                  <c:v>63723.819000000003</c:v>
                </c:pt>
                <c:pt idx="30">
                  <c:v>61955.773999999998</c:v>
                </c:pt>
                <c:pt idx="31">
                  <c:v>60779.269</c:v>
                </c:pt>
                <c:pt idx="32">
                  <c:v>59360.947999999997</c:v>
                </c:pt>
                <c:pt idx="33">
                  <c:v>57610.745000000003</c:v>
                </c:pt>
                <c:pt idx="34">
                  <c:v>57071.127</c:v>
                </c:pt>
                <c:pt idx="35">
                  <c:v>57573.286</c:v>
                </c:pt>
                <c:pt idx="36">
                  <c:v>57613.398000000001</c:v>
                </c:pt>
                <c:pt idx="37">
                  <c:v>57577.629000000001</c:v>
                </c:pt>
                <c:pt idx="38">
                  <c:v>56697.864000000001</c:v>
                </c:pt>
                <c:pt idx="39">
                  <c:v>54810.362999999998</c:v>
                </c:pt>
                <c:pt idx="40">
                  <c:v>54290.296000000002</c:v>
                </c:pt>
                <c:pt idx="41">
                  <c:v>53802.351999999999</c:v>
                </c:pt>
                <c:pt idx="42">
                  <c:v>53837.936999999998</c:v>
                </c:pt>
                <c:pt idx="43">
                  <c:v>55959.165999999997</c:v>
                </c:pt>
                <c:pt idx="44">
                  <c:v>55767.088000000003</c:v>
                </c:pt>
                <c:pt idx="45">
                  <c:v>54264.311000000002</c:v>
                </c:pt>
                <c:pt idx="46">
                  <c:v>52047.998</c:v>
                </c:pt>
                <c:pt idx="47">
                  <c:v>50562.712</c:v>
                </c:pt>
                <c:pt idx="48">
                  <c:v>48330.851999999999</c:v>
                </c:pt>
                <c:pt idx="49">
                  <c:v>46358.006999999998</c:v>
                </c:pt>
                <c:pt idx="50">
                  <c:v>47342.06</c:v>
                </c:pt>
                <c:pt idx="51">
                  <c:v>45488.591999999997</c:v>
                </c:pt>
                <c:pt idx="52">
                  <c:v>45204.052000000003</c:v>
                </c:pt>
                <c:pt idx="53">
                  <c:v>44362.733</c:v>
                </c:pt>
                <c:pt idx="54">
                  <c:v>43681.966999999997</c:v>
                </c:pt>
                <c:pt idx="55">
                  <c:v>44002.402000000002</c:v>
                </c:pt>
                <c:pt idx="56">
                  <c:v>42658.472000000002</c:v>
                </c:pt>
                <c:pt idx="57">
                  <c:v>42476.627</c:v>
                </c:pt>
                <c:pt idx="58">
                  <c:v>43385.889000000003</c:v>
                </c:pt>
                <c:pt idx="59">
                  <c:v>44810.993999999999</c:v>
                </c:pt>
                <c:pt idx="60">
                  <c:v>44888.038</c:v>
                </c:pt>
                <c:pt idx="61">
                  <c:v>41793.894</c:v>
                </c:pt>
                <c:pt idx="62">
                  <c:v>38922.521000000001</c:v>
                </c:pt>
                <c:pt idx="63">
                  <c:v>37101.044999999998</c:v>
                </c:pt>
                <c:pt idx="64">
                  <c:v>36485.025999999998</c:v>
                </c:pt>
                <c:pt idx="65">
                  <c:v>37851.5</c:v>
                </c:pt>
                <c:pt idx="66">
                  <c:v>37680.061999999998</c:v>
                </c:pt>
                <c:pt idx="67">
                  <c:v>37494.987999999998</c:v>
                </c:pt>
                <c:pt idx="68">
                  <c:v>37044.879000000001</c:v>
                </c:pt>
                <c:pt idx="69">
                  <c:v>36663.311000000002</c:v>
                </c:pt>
                <c:pt idx="70">
                  <c:v>36599.074000000001</c:v>
                </c:pt>
                <c:pt idx="71">
                  <c:v>34655.137999999999</c:v>
                </c:pt>
                <c:pt idx="72">
                  <c:v>33303.438999999998</c:v>
                </c:pt>
                <c:pt idx="73">
                  <c:v>32022.589</c:v>
                </c:pt>
                <c:pt idx="74">
                  <c:v>30559.375</c:v>
                </c:pt>
                <c:pt idx="75">
                  <c:v>29345.898000000001</c:v>
                </c:pt>
                <c:pt idx="76">
                  <c:v>27589.627</c:v>
                </c:pt>
                <c:pt idx="77">
                  <c:v>26294.49</c:v>
                </c:pt>
                <c:pt idx="78">
                  <c:v>24730.893</c:v>
                </c:pt>
                <c:pt idx="79">
                  <c:v>22805.328000000001</c:v>
                </c:pt>
                <c:pt idx="80">
                  <c:v>21448.183000000001</c:v>
                </c:pt>
                <c:pt idx="81">
                  <c:v>19862.118999999999</c:v>
                </c:pt>
                <c:pt idx="82">
                  <c:v>19020.781999999999</c:v>
                </c:pt>
                <c:pt idx="83">
                  <c:v>17935.698</c:v>
                </c:pt>
                <c:pt idx="84">
                  <c:v>13609.544</c:v>
                </c:pt>
                <c:pt idx="85">
                  <c:v>11691.701999999999</c:v>
                </c:pt>
                <c:pt idx="86">
                  <c:v>10527.549000000001</c:v>
                </c:pt>
                <c:pt idx="87">
                  <c:v>9532.384</c:v>
                </c:pt>
                <c:pt idx="88">
                  <c:v>7903.0079999999998</c:v>
                </c:pt>
                <c:pt idx="89">
                  <c:v>6468.0290000000005</c:v>
                </c:pt>
                <c:pt idx="90">
                  <c:v>5461.5259999999998</c:v>
                </c:pt>
                <c:pt idx="91">
                  <c:v>4644.1949999999997</c:v>
                </c:pt>
                <c:pt idx="92">
                  <c:v>3823.0929999999998</c:v>
                </c:pt>
                <c:pt idx="93">
                  <c:v>3099.6439999999998</c:v>
                </c:pt>
                <c:pt idx="94">
                  <c:v>2542.721</c:v>
                </c:pt>
                <c:pt idx="95">
                  <c:v>2030.4469999999999</c:v>
                </c:pt>
                <c:pt idx="96">
                  <c:v>1535.9079999999999</c:v>
                </c:pt>
                <c:pt idx="97">
                  <c:v>1185.338</c:v>
                </c:pt>
                <c:pt idx="98">
                  <c:v>917.29300000000001</c:v>
                </c:pt>
                <c:pt idx="99">
                  <c:v>687.85</c:v>
                </c:pt>
                <c:pt idx="100">
                  <c:v>1203.93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57-48D7-B0ED-20650775A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604400"/>
        <c:axId val="33459891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Sheet1!$A$3</c15:sqref>
                        </c15:formulaRef>
                      </c:ext>
                    </c:extLst>
                    <c:strCache>
                      <c:ptCount val="1"/>
                      <c:pt idx="0">
                        <c:v>2010</c:v>
                      </c:pt>
                    </c:strCache>
                  </c:strRef>
                </c:tx>
                <c:spPr>
                  <a:solidFill>
                    <a:srgbClr val="FFFFFF">
                      <a:lumMod val="65000"/>
                    </a:srgbClr>
                  </a:solidFill>
                  <a:ln w="28575">
                    <a:solidFill>
                      <a:srgbClr val="C00000"/>
                    </a:solidFill>
                    <a:prstDash val="solid"/>
                  </a:ln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Sheet1!$B$1:$CX$1</c15:sqref>
                        </c15:formulaRef>
                      </c:ext>
                    </c:extLst>
                    <c:numCache>
                      <c:formatCode>General</c:formatCode>
                      <c:ptCount val="1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Sheet1!$B$3:$CX$3</c15:sqref>
                        </c15:formulaRef>
                      </c:ext>
                    </c:extLst>
                    <c:numCache>
                      <c:formatCode>_(* #,##0_);_(* \(#,##0\);_(* "-"??_);_(@_)</c:formatCode>
                      <c:ptCount val="101"/>
                      <c:pt idx="0">
                        <c:v>37595</c:v>
                      </c:pt>
                      <c:pt idx="1">
                        <c:v>38334</c:v>
                      </c:pt>
                      <c:pt idx="2">
                        <c:v>39031</c:v>
                      </c:pt>
                      <c:pt idx="3">
                        <c:v>39884</c:v>
                      </c:pt>
                      <c:pt idx="4">
                        <c:v>39697</c:v>
                      </c:pt>
                      <c:pt idx="5">
                        <c:v>39866</c:v>
                      </c:pt>
                      <c:pt idx="6">
                        <c:v>40042</c:v>
                      </c:pt>
                      <c:pt idx="7">
                        <c:v>39944</c:v>
                      </c:pt>
                      <c:pt idx="8">
                        <c:v>39161</c:v>
                      </c:pt>
                      <c:pt idx="9">
                        <c:v>39086</c:v>
                      </c:pt>
                      <c:pt idx="10">
                        <c:v>38758</c:v>
                      </c:pt>
                      <c:pt idx="11">
                        <c:v>37628</c:v>
                      </c:pt>
                      <c:pt idx="12">
                        <c:v>36832</c:v>
                      </c:pt>
                      <c:pt idx="13">
                        <c:v>36256</c:v>
                      </c:pt>
                      <c:pt idx="14">
                        <c:v>36041</c:v>
                      </c:pt>
                      <c:pt idx="15">
                        <c:v>36115</c:v>
                      </c:pt>
                      <c:pt idx="16">
                        <c:v>36412</c:v>
                      </c:pt>
                      <c:pt idx="17">
                        <c:v>36942</c:v>
                      </c:pt>
                      <c:pt idx="18">
                        <c:v>36444</c:v>
                      </c:pt>
                      <c:pt idx="19">
                        <c:v>36031</c:v>
                      </c:pt>
                      <c:pt idx="20">
                        <c:v>35924</c:v>
                      </c:pt>
                      <c:pt idx="21">
                        <c:v>35397</c:v>
                      </c:pt>
                      <c:pt idx="22">
                        <c:v>36139</c:v>
                      </c:pt>
                      <c:pt idx="23">
                        <c:v>38313</c:v>
                      </c:pt>
                      <c:pt idx="24">
                        <c:v>40609</c:v>
                      </c:pt>
                      <c:pt idx="25">
                        <c:v>42135</c:v>
                      </c:pt>
                      <c:pt idx="26">
                        <c:v>42510</c:v>
                      </c:pt>
                      <c:pt idx="27">
                        <c:v>43701</c:v>
                      </c:pt>
                      <c:pt idx="28">
                        <c:v>44021</c:v>
                      </c:pt>
                      <c:pt idx="29">
                        <c:v>43859</c:v>
                      </c:pt>
                      <c:pt idx="30">
                        <c:v>44573</c:v>
                      </c:pt>
                      <c:pt idx="31" formatCode="General">
                        <c:v>42315</c:v>
                      </c:pt>
                      <c:pt idx="32" formatCode="General">
                        <c:v>42091</c:v>
                      </c:pt>
                      <c:pt idx="33" formatCode="General">
                        <c:v>41161</c:v>
                      </c:pt>
                      <c:pt idx="34" formatCode="General">
                        <c:v>40451</c:v>
                      </c:pt>
                      <c:pt idx="35" formatCode="General">
                        <c:v>41702</c:v>
                      </c:pt>
                      <c:pt idx="36" formatCode="General">
                        <c:v>40410</c:v>
                      </c:pt>
                      <c:pt idx="37" formatCode="General">
                        <c:v>40518</c:v>
                      </c:pt>
                      <c:pt idx="38" formatCode="General">
                        <c:v>41948</c:v>
                      </c:pt>
                      <c:pt idx="39" formatCode="General">
                        <c:v>44045</c:v>
                      </c:pt>
                      <c:pt idx="40" formatCode="General">
                        <c:v>44853</c:v>
                      </c:pt>
                      <c:pt idx="41" formatCode="General">
                        <c:v>42359</c:v>
                      </c:pt>
                      <c:pt idx="42" formatCode="General">
                        <c:v>39754</c:v>
                      </c:pt>
                      <c:pt idx="43" formatCode="General">
                        <c:v>38322</c:v>
                      </c:pt>
                      <c:pt idx="44" formatCode="General">
                        <c:v>38233</c:v>
                      </c:pt>
                      <c:pt idx="45" formatCode="General">
                        <c:v>40422</c:v>
                      </c:pt>
                      <c:pt idx="46" formatCode="General">
                        <c:v>40897</c:v>
                      </c:pt>
                      <c:pt idx="47" formatCode="General">
                        <c:v>41403</c:v>
                      </c:pt>
                      <c:pt idx="48" formatCode="General">
                        <c:v>41629</c:v>
                      </c:pt>
                      <c:pt idx="49" formatCode="General">
                        <c:v>41909</c:v>
                      </c:pt>
                      <c:pt idx="50" formatCode="General">
                        <c:v>42666</c:v>
                      </c:pt>
                      <c:pt idx="51" formatCode="General">
                        <c:v>41147</c:v>
                      </c:pt>
                      <c:pt idx="52" formatCode="General">
                        <c:v>40321</c:v>
                      </c:pt>
                      <c:pt idx="53" formatCode="General">
                        <c:v>39633</c:v>
                      </c:pt>
                      <c:pt idx="54" formatCode="General">
                        <c:v>38643</c:v>
                      </c:pt>
                      <c:pt idx="55" formatCode="General">
                        <c:v>37917</c:v>
                      </c:pt>
                      <c:pt idx="56" formatCode="General">
                        <c:v>36432</c:v>
                      </c:pt>
                      <c:pt idx="57" formatCode="General">
                        <c:v>35528</c:v>
                      </c:pt>
                      <c:pt idx="58" formatCode="General">
                        <c:v>34260</c:v>
                      </c:pt>
                      <c:pt idx="59" formatCode="General">
                        <c:v>32535</c:v>
                      </c:pt>
                      <c:pt idx="60" formatCode="General">
                        <c:v>31687</c:v>
                      </c:pt>
                      <c:pt idx="61" formatCode="General">
                        <c:v>30223</c:v>
                      </c:pt>
                      <c:pt idx="62" formatCode="General">
                        <c:v>30053</c:v>
                      </c:pt>
                      <c:pt idx="63" formatCode="General">
                        <c:v>29369</c:v>
                      </c:pt>
                      <c:pt idx="64" formatCode="General">
                        <c:v>23316</c:v>
                      </c:pt>
                      <c:pt idx="65" formatCode="General">
                        <c:v>21069</c:v>
                      </c:pt>
                      <c:pt idx="66" formatCode="General">
                        <c:v>20186</c:v>
                      </c:pt>
                      <c:pt idx="67" formatCode="General">
                        <c:v>19599</c:v>
                      </c:pt>
                      <c:pt idx="68" formatCode="General">
                        <c:v>17529</c:v>
                      </c:pt>
                      <c:pt idx="69" formatCode="General">
                        <c:v>15631</c:v>
                      </c:pt>
                      <c:pt idx="70" formatCode="General">
                        <c:v>14541</c:v>
                      </c:pt>
                      <c:pt idx="71" formatCode="General">
                        <c:v>13792</c:v>
                      </c:pt>
                      <c:pt idx="72" formatCode="General">
                        <c:v>12856</c:v>
                      </c:pt>
                      <c:pt idx="73" formatCode="General">
                        <c:v>11994</c:v>
                      </c:pt>
                      <c:pt idx="74" formatCode="General">
                        <c:v>11457</c:v>
                      </c:pt>
                      <c:pt idx="75" formatCode="General">
                        <c:v>10923</c:v>
                      </c:pt>
                      <c:pt idx="76" formatCode="General">
                        <c:v>10058</c:v>
                      </c:pt>
                      <c:pt idx="77" formatCode="General">
                        <c:v>9637</c:v>
                      </c:pt>
                      <c:pt idx="78" formatCode="General">
                        <c:v>9426</c:v>
                      </c:pt>
                      <c:pt idx="79" formatCode="General">
                        <c:v>9086</c:v>
                      </c:pt>
                      <c:pt idx="80" formatCode="General">
                        <c:v>8632</c:v>
                      </c:pt>
                      <c:pt idx="81" formatCode="General">
                        <c:v>8108</c:v>
                      </c:pt>
                      <c:pt idx="82" formatCode="General">
                        <c:v>7671</c:v>
                      </c:pt>
                      <c:pt idx="83" formatCode="General">
                        <c:v>7013</c:v>
                      </c:pt>
                      <c:pt idx="84" formatCode="General">
                        <c:v>6526</c:v>
                      </c:pt>
                      <c:pt idx="85" formatCode="General">
                        <c:v>6043</c:v>
                      </c:pt>
                      <c:pt idx="86" formatCode="General">
                        <c:v>5483</c:v>
                      </c:pt>
                      <c:pt idx="87" formatCode="General">
                        <c:v>4818</c:v>
                      </c:pt>
                      <c:pt idx="88" formatCode="General">
                        <c:v>4306</c:v>
                      </c:pt>
                      <c:pt idx="89" formatCode="General">
                        <c:v>3632</c:v>
                      </c:pt>
                      <c:pt idx="90" formatCode="General">
                        <c:v>2927</c:v>
                      </c:pt>
                      <c:pt idx="91" formatCode="General">
                        <c:v>2477</c:v>
                      </c:pt>
                      <c:pt idx="92" formatCode="General">
                        <c:v>1843</c:v>
                      </c:pt>
                      <c:pt idx="93" formatCode="General">
                        <c:v>1419</c:v>
                      </c:pt>
                      <c:pt idx="94" formatCode="General">
                        <c:v>1057</c:v>
                      </c:pt>
                      <c:pt idx="95" formatCode="General">
                        <c:v>850</c:v>
                      </c:pt>
                      <c:pt idx="96" formatCode="General">
                        <c:v>614</c:v>
                      </c:pt>
                      <c:pt idx="97" formatCode="General">
                        <c:v>475</c:v>
                      </c:pt>
                      <c:pt idx="98" formatCode="General">
                        <c:v>287</c:v>
                      </c:pt>
                      <c:pt idx="99" formatCode="General">
                        <c:v>197</c:v>
                      </c:pt>
                      <c:pt idx="100" formatCode="General">
                        <c:v>302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0-0C30-4A24-B289-A9B3748658B5}"/>
                  </c:ext>
                </c:extLst>
              </c15:ser>
            </c15:filteredLineSeries>
          </c:ext>
        </c:extLst>
      </c:lineChart>
      <c:catAx>
        <c:axId val="33460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34598912"/>
        <c:crosses val="autoZero"/>
        <c:auto val="1"/>
        <c:lblAlgn val="ctr"/>
        <c:lblOffset val="0"/>
        <c:noMultiLvlLbl val="0"/>
      </c:catAx>
      <c:valAx>
        <c:axId val="334598912"/>
        <c:scaling>
          <c:orientation val="minMax"/>
          <c:max val="70000"/>
          <c:min val="0"/>
        </c:scaling>
        <c:delete val="0"/>
        <c:axPos val="l"/>
        <c:majorGridlines>
          <c:spPr>
            <a:ln w="3152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52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solidFill>
                  <a:schemeClr val="tx1"/>
                </a:solidFill>
                <a:latin typeface="+mn-lt"/>
              </a:defRPr>
            </a:pPr>
            <a:endParaRPr lang="en-US"/>
          </a:p>
        </c:txPr>
        <c:crossAx val="334604400"/>
        <c:crosses val="autoZero"/>
        <c:crossBetween val="between"/>
        <c:majorUnit val="10000"/>
      </c:valAx>
      <c:spPr>
        <a:noFill/>
        <a:ln w="9525">
          <a:solidFill>
            <a:srgbClr val="D9D9D9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780678730948106"/>
          <c:y val="0.24479941114537646"/>
          <c:w val="0.10441543491274116"/>
          <c:h val="0.1718373261773164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rgbClr val="000000"/>
          </a:solidFill>
          <a:latin typeface="Nirmala UI" panose="020B0502040204020203" pitchFamily="34" charset="0"/>
          <a:ea typeface="Times New Roman"/>
          <a:cs typeface="Nirmala UI" panose="020B0502040204020203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Metro Denver Retail Trade Growth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2017e</c:v>
                </c:pt>
                <c:pt idx="18">
                  <c:v>2018f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0.11298006550877435</c:v>
                </c:pt>
                <c:pt idx="1">
                  <c:v>1.4164087195827294E-2</c:v>
                </c:pt>
                <c:pt idx="2">
                  <c:v>-8.4917712461077093E-3</c:v>
                </c:pt>
                <c:pt idx="3">
                  <c:v>5.477003822054129E-3</c:v>
                </c:pt>
                <c:pt idx="4">
                  <c:v>4.6377809545612256E-2</c:v>
                </c:pt>
                <c:pt idx="5">
                  <c:v>3.7419502891549931E-2</c:v>
                </c:pt>
                <c:pt idx="6">
                  <c:v>7.5216151248344076E-2</c:v>
                </c:pt>
                <c:pt idx="7">
                  <c:v>6.4732449989714697E-2</c:v>
                </c:pt>
                <c:pt idx="8">
                  <c:v>-7.8767155148885808E-3</c:v>
                </c:pt>
                <c:pt idx="9">
                  <c:v>-0.11287797485472713</c:v>
                </c:pt>
                <c:pt idx="10">
                  <c:v>5.1743703007499461E-2</c:v>
                </c:pt>
                <c:pt idx="11">
                  <c:v>6.7595603725089548E-2</c:v>
                </c:pt>
                <c:pt idx="12">
                  <c:v>7.336662249744319E-2</c:v>
                </c:pt>
                <c:pt idx="13">
                  <c:v>5.2022818436675076E-2</c:v>
                </c:pt>
                <c:pt idx="14">
                  <c:v>8.0056003083569277E-2</c:v>
                </c:pt>
                <c:pt idx="15">
                  <c:v>5.5492184372380758E-2</c:v>
                </c:pt>
                <c:pt idx="16">
                  <c:v>0.05</c:v>
                </c:pt>
                <c:pt idx="17">
                  <c:v>5.3999999999999999E-2</c:v>
                </c:pt>
                <c:pt idx="18">
                  <c:v>5.5E-2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B0-456C-B057-7FA2CF4F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34600480"/>
        <c:axId val="334598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Sheet1!$H$1</c15:sqref>
                        </c15:formulaRef>
                      </c:ext>
                    </c:extLst>
                    <c:strCache>
                      <c:ptCount val="1"/>
                      <c:pt idx="0">
                        <c:v>US Retail Sales Growth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Sheet1!$A$2:$A$20</c15:sqref>
                        </c15:formulaRef>
                      </c:ext>
                    </c:extLst>
                    <c:strCache>
                      <c:ptCount val="19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2017e</c:v>
                      </c:pt>
                      <c:pt idx="18">
                        <c:v>2018f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Sheet1!$H$2:$H$19</c15:sqref>
                        </c15:formulaRef>
                      </c:ext>
                    </c:extLst>
                    <c:numCache>
                      <c:formatCode>0.0%</c:formatCode>
                      <c:ptCount val="18"/>
                      <c:pt idx="0">
                        <c:v>6.4047572436664479E-2</c:v>
                      </c:pt>
                      <c:pt idx="1">
                        <c:v>2.9340925754274494E-2</c:v>
                      </c:pt>
                      <c:pt idx="2">
                        <c:v>2.4040858806710474E-2</c:v>
                      </c:pt>
                      <c:pt idx="3">
                        <c:v>4.3698473654141701E-2</c:v>
                      </c:pt>
                      <c:pt idx="4">
                        <c:v>6.1418083702849513E-2</c:v>
                      </c:pt>
                      <c:pt idx="5">
                        <c:v>6.5117545739187044E-2</c:v>
                      </c:pt>
                      <c:pt idx="6">
                        <c:v>5.3101042599614567E-2</c:v>
                      </c:pt>
                      <c:pt idx="7">
                        <c:v>3.3181789957578811E-2</c:v>
                      </c:pt>
                      <c:pt idx="8">
                        <c:v>-1.3392427059464418E-2</c:v>
                      </c:pt>
                      <c:pt idx="9">
                        <c:v>-7.2493556021885563E-2</c:v>
                      </c:pt>
                      <c:pt idx="10">
                        <c:v>5.3638119245507987E-2</c:v>
                      </c:pt>
                      <c:pt idx="11">
                        <c:v>7.3317859904301841E-2</c:v>
                      </c:pt>
                      <c:pt idx="12">
                        <c:v>4.8381445068185647E-2</c:v>
                      </c:pt>
                      <c:pt idx="13">
                        <c:v>3.7811293947960678E-2</c:v>
                      </c:pt>
                      <c:pt idx="14">
                        <c:v>4.1838099192537115E-2</c:v>
                      </c:pt>
                      <c:pt idx="15">
                        <c:v>2.6066229760602244E-2</c:v>
                      </c:pt>
                      <c:pt idx="16">
                        <c:v>3.0023536944924656E-2</c:v>
                      </c:pt>
                      <c:pt idx="17">
                        <c:v>4.4183662856741801E-2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4CB0-456C-B057-7FA2CF4F0B4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Sheet1!$C$1</c:f>
              <c:strCache>
                <c:ptCount val="1"/>
                <c:pt idx="0">
                  <c:v>Mountain Region Consumer Confidence</c:v>
                </c:pt>
              </c:strCache>
            </c:strRef>
          </c:tx>
          <c:spPr>
            <a:ln w="28575" cap="rnd">
              <a:solidFill>
                <a:srgbClr val="00833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2017e</c:v>
                </c:pt>
                <c:pt idx="18">
                  <c:v>2018f</c:v>
                </c:pt>
              </c:strCache>
            </c:strRef>
          </c:cat>
          <c:val>
            <c:numRef>
              <c:f>Sheet1!$C$2:$C$20</c:f>
              <c:numCache>
                <c:formatCode>General</c:formatCode>
                <c:ptCount val="19"/>
                <c:pt idx="0">
                  <c:v>142.05000000000001</c:v>
                </c:pt>
                <c:pt idx="1">
                  <c:v>115.22499999999998</c:v>
                </c:pt>
                <c:pt idx="2">
                  <c:v>104.29166666666667</c:v>
                </c:pt>
                <c:pt idx="3">
                  <c:v>89.408333333333317</c:v>
                </c:pt>
                <c:pt idx="4">
                  <c:v>108.79166666666667</c:v>
                </c:pt>
                <c:pt idx="5">
                  <c:v>120.325</c:v>
                </c:pt>
                <c:pt idx="6">
                  <c:v>130.85833333333332</c:v>
                </c:pt>
                <c:pt idx="7">
                  <c:v>131.82499999999999</c:v>
                </c:pt>
                <c:pt idx="8">
                  <c:v>76.533333333333346</c:v>
                </c:pt>
                <c:pt idx="9">
                  <c:v>49.708333333333336</c:v>
                </c:pt>
                <c:pt idx="10">
                  <c:v>55.949999999999996</c:v>
                </c:pt>
                <c:pt idx="11">
                  <c:v>57.355127072056455</c:v>
                </c:pt>
                <c:pt idx="12">
                  <c:v>68.684404743324592</c:v>
                </c:pt>
                <c:pt idx="13">
                  <c:v>74.555790426772276</c:v>
                </c:pt>
                <c:pt idx="14">
                  <c:v>89.217006650258384</c:v>
                </c:pt>
                <c:pt idx="15">
                  <c:v>109.36666666666666</c:v>
                </c:pt>
                <c:pt idx="16">
                  <c:v>103.38333333333334</c:v>
                </c:pt>
                <c:pt idx="17">
                  <c:v>130.1</c:v>
                </c:pt>
                <c:pt idx="18">
                  <c:v>136.60499999999999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B0-456C-B057-7FA2CF4F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598128"/>
        <c:axId val="334597344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US Consumer Confidence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Sheet1!$A$2:$A$20</c15:sqref>
                        </c15:formulaRef>
                      </c:ext>
                    </c:extLst>
                    <c:strCache>
                      <c:ptCount val="19"/>
                      <c:pt idx="0">
                        <c:v>2000</c:v>
                      </c:pt>
                      <c:pt idx="1">
                        <c:v>2001</c:v>
                      </c:pt>
                      <c:pt idx="2">
                        <c:v>2002</c:v>
                      </c:pt>
                      <c:pt idx="3">
                        <c:v>2003</c:v>
                      </c:pt>
                      <c:pt idx="4">
                        <c:v>2004</c:v>
                      </c:pt>
                      <c:pt idx="5">
                        <c:v>2005</c:v>
                      </c:pt>
                      <c:pt idx="6">
                        <c:v>2006</c:v>
                      </c:pt>
                      <c:pt idx="7">
                        <c:v>2007</c:v>
                      </c:pt>
                      <c:pt idx="8">
                        <c:v>2008</c:v>
                      </c:pt>
                      <c:pt idx="9">
                        <c:v>2009</c:v>
                      </c:pt>
                      <c:pt idx="10">
                        <c:v>2010</c:v>
                      </c:pt>
                      <c:pt idx="11">
                        <c:v>2011</c:v>
                      </c:pt>
                      <c:pt idx="12">
                        <c:v>2012</c:v>
                      </c:pt>
                      <c:pt idx="13">
                        <c:v>2013</c:v>
                      </c:pt>
                      <c:pt idx="14">
                        <c:v>2014</c:v>
                      </c:pt>
                      <c:pt idx="15">
                        <c:v>2015</c:v>
                      </c:pt>
                      <c:pt idx="16">
                        <c:v>2016</c:v>
                      </c:pt>
                      <c:pt idx="17">
                        <c:v>2017e</c:v>
                      </c:pt>
                      <c:pt idx="18">
                        <c:v>2018f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Sheet1!$I$2:$I$19</c15:sqref>
                        </c15:formulaRef>
                      </c:ext>
                    </c:extLst>
                    <c:numCache>
                      <c:formatCode>General</c:formatCode>
                      <c:ptCount val="18"/>
                      <c:pt idx="0">
                        <c:v>138.95833333333331</c:v>
                      </c:pt>
                      <c:pt idx="1">
                        <c:v>106.56666666666666</c:v>
                      </c:pt>
                      <c:pt idx="2">
                        <c:v>96.616666666666674</c:v>
                      </c:pt>
                      <c:pt idx="3">
                        <c:v>79.816666666666677</c:v>
                      </c:pt>
                      <c:pt idx="4">
                        <c:v>96.075000000000003</c:v>
                      </c:pt>
                      <c:pt idx="5">
                        <c:v>100.26666666666667</c:v>
                      </c:pt>
                      <c:pt idx="6">
                        <c:v>105.86666666666666</c:v>
                      </c:pt>
                      <c:pt idx="7">
                        <c:v>103.35833333333333</c:v>
                      </c:pt>
                      <c:pt idx="8">
                        <c:v>57.949999999999996</c:v>
                      </c:pt>
                      <c:pt idx="9">
                        <c:v>45.224999999999994</c:v>
                      </c:pt>
                      <c:pt idx="10">
                        <c:v>54.483333333333327</c:v>
                      </c:pt>
                      <c:pt idx="11">
                        <c:v>58.124573516700586</c:v>
                      </c:pt>
                      <c:pt idx="12">
                        <c:v>67.054287620826827</c:v>
                      </c:pt>
                      <c:pt idx="13">
                        <c:v>73.217894180625009</c:v>
                      </c:pt>
                      <c:pt idx="14">
                        <c:v>86.900876413965534</c:v>
                      </c:pt>
                      <c:pt idx="15">
                        <c:v>97.966666666666654</c:v>
                      </c:pt>
                      <c:pt idx="16">
                        <c:v>99.824999999999989</c:v>
                      </c:pt>
                      <c:pt idx="17">
                        <c:v>120.39999999999998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4CB0-456C-B057-7FA2CF4F0B49}"/>
                  </c:ext>
                </c:extLst>
              </c15:ser>
            </c15:filteredLineSeries>
          </c:ext>
        </c:extLst>
      </c:lineChart>
      <c:catAx>
        <c:axId val="33459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597344"/>
        <c:crosses val="autoZero"/>
        <c:auto val="1"/>
        <c:lblAlgn val="ctr"/>
        <c:lblOffset val="100"/>
        <c:noMultiLvlLbl val="0"/>
      </c:catAx>
      <c:valAx>
        <c:axId val="33459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00833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008333"/>
                    </a:solidFill>
                  </a:rPr>
                  <a:t>Consumer Confidence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00833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833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598128"/>
        <c:crosses val="autoZero"/>
        <c:crossBetween val="between"/>
      </c:valAx>
      <c:valAx>
        <c:axId val="3345985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Retail Trade Growth</a:t>
                </a:r>
                <a:r>
                  <a:rPr lang="en-US" baseline="0" dirty="0">
                    <a:solidFill>
                      <a:schemeClr val="tx1"/>
                    </a:solidFill>
                  </a:rPr>
                  <a:t> Rate</a:t>
                </a:r>
                <a:endParaRPr lang="en-US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600480"/>
        <c:crosses val="max"/>
        <c:crossBetween val="between"/>
      </c:valAx>
      <c:catAx>
        <c:axId val="3346004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598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YOY Percentage Change</a:t>
            </a:r>
          </a:p>
        </c:rich>
      </c:tx>
      <c:layout>
        <c:manualLayout>
          <c:xMode val="edge"/>
          <c:yMode val="edge"/>
          <c:x val="0.33188798863910129"/>
          <c:y val="1.7063631221339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Sheet1!$B$2:$B$20</c:f>
              <c:numCache>
                <c:formatCode>0.0%</c:formatCode>
                <c:ptCount val="19"/>
                <c:pt idx="0">
                  <c:v>3.9615846338535432E-2</c:v>
                </c:pt>
                <c:pt idx="1">
                  <c:v>4.676674364896094E-2</c:v>
                </c:pt>
                <c:pt idx="2">
                  <c:v>1.9305019305019266E-2</c:v>
                </c:pt>
                <c:pt idx="3">
                  <c:v>1.0822510822510845E-2</c:v>
                </c:pt>
                <c:pt idx="4">
                  <c:v>1.0706638115631772E-3</c:v>
                </c:pt>
                <c:pt idx="5">
                  <c:v>2.085561497326216E-2</c:v>
                </c:pt>
                <c:pt idx="6">
                  <c:v>3.5620743844944958E-2</c:v>
                </c:pt>
                <c:pt idx="7">
                  <c:v>2.1896813353565969E-2</c:v>
                </c:pt>
                <c:pt idx="8">
                  <c:v>3.8974602656054236E-2</c:v>
                </c:pt>
                <c:pt idx="9">
                  <c:v>-6.4553627151588966E-3</c:v>
                </c:pt>
                <c:pt idx="10">
                  <c:v>1.8695935707846667E-2</c:v>
                </c:pt>
                <c:pt idx="11">
                  <c:v>3.6908028826013073E-2</c:v>
                </c:pt>
                <c:pt idx="12">
                  <c:v>1.9429110981987296E-2</c:v>
                </c:pt>
                <c:pt idx="13">
                  <c:v>2.7710982864878275E-2</c:v>
                </c:pt>
                <c:pt idx="14">
                  <c:v>2.7769713723672096E-2</c:v>
                </c:pt>
                <c:pt idx="15">
                  <c:v>1.1762225969645934E-2</c:v>
                </c:pt>
                <c:pt idx="16">
                  <c:v>2.7721988416183896E-2</c:v>
                </c:pt>
                <c:pt idx="17">
                  <c:v>3.3862708449053924E-2</c:v>
                </c:pt>
                <c:pt idx="18">
                  <c:v>2.7E-2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B7-4860-81CA-58496940547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Avg Annual Wage</c:v>
                </c:pt>
              </c:strCache>
            </c:strRef>
          </c:tx>
          <c:spPr>
            <a:ln w="28575" cap="rnd">
              <a:solidFill>
                <a:srgbClr val="008333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Sheet1!$C$2:$C$20</c:f>
              <c:numCache>
                <c:formatCode>0.0%</c:formatCode>
                <c:ptCount val="19"/>
                <c:pt idx="1">
                  <c:v>1.5487621816102415E-2</c:v>
                </c:pt>
                <c:pt idx="2">
                  <c:v>-6.1005654754922034E-3</c:v>
                </c:pt>
                <c:pt idx="3">
                  <c:v>2.7384971316603224E-2</c:v>
                </c:pt>
                <c:pt idx="4">
                  <c:v>3.4921056187351862E-2</c:v>
                </c:pt>
                <c:pt idx="5">
                  <c:v>3.1735409141923299E-2</c:v>
                </c:pt>
                <c:pt idx="6">
                  <c:v>4.8289109182342527E-2</c:v>
                </c:pt>
                <c:pt idx="7">
                  <c:v>3.9820475220151641E-2</c:v>
                </c:pt>
                <c:pt idx="8">
                  <c:v>2.0423318290847758E-2</c:v>
                </c:pt>
                <c:pt idx="9">
                  <c:v>5.9906334693269336E-3</c:v>
                </c:pt>
                <c:pt idx="10">
                  <c:v>2.4006920601938431E-2</c:v>
                </c:pt>
                <c:pt idx="11">
                  <c:v>2.5231588164431162E-2</c:v>
                </c:pt>
                <c:pt idx="12">
                  <c:v>3.2087269582196098E-2</c:v>
                </c:pt>
                <c:pt idx="13">
                  <c:v>3.1020740976508421E-3</c:v>
                </c:pt>
                <c:pt idx="14">
                  <c:v>3.7598419691363683E-2</c:v>
                </c:pt>
                <c:pt idx="15">
                  <c:v>2.7604311762694955E-2</c:v>
                </c:pt>
                <c:pt idx="16">
                  <c:v>9.4454002436299422E-3</c:v>
                </c:pt>
                <c:pt idx="17">
                  <c:v>4.3411079956107823E-2</c:v>
                </c:pt>
                <c:pt idx="18">
                  <c:v>4.0000000000000036E-2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B7-4860-81CA-584969405471}"/>
            </c:ext>
          </c:extLst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Median Home Price</c:v>
                </c:pt>
              </c:strCache>
            </c:strRef>
          </c:tx>
          <c:spPr>
            <a:ln w="28575" cap="rnd">
              <a:solidFill>
                <a:srgbClr val="008BBC"/>
              </a:solidFill>
              <a:round/>
            </a:ln>
            <a:effectLst/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cat>
          <c:val>
            <c:numRef>
              <c:f>Sheet1!$D$2:$D$20</c:f>
              <c:numCache>
                <c:formatCode>0.0%</c:formatCode>
                <c:ptCount val="19"/>
                <c:pt idx="0" formatCode="&quot;$&quot;#,##0">
                  <c:v>0</c:v>
                </c:pt>
                <c:pt idx="1">
                  <c:v>0.10924796747967469</c:v>
                </c:pt>
                <c:pt idx="2">
                  <c:v>4.489234997709568E-2</c:v>
                </c:pt>
                <c:pt idx="3">
                  <c:v>4.4278825076720763E-2</c:v>
                </c:pt>
                <c:pt idx="4">
                  <c:v>3.7783375314861534E-3</c:v>
                </c:pt>
                <c:pt idx="5">
                  <c:v>3.3458803847762342E-2</c:v>
                </c:pt>
                <c:pt idx="6">
                  <c:v>9.7126669364628881E-3</c:v>
                </c:pt>
                <c:pt idx="7">
                  <c:v>-1.6432865731462853E-2</c:v>
                </c:pt>
                <c:pt idx="8">
                  <c:v>-0.10635696821515894</c:v>
                </c:pt>
                <c:pt idx="9">
                  <c:v>2.7359781121751858E-3</c:v>
                </c:pt>
                <c:pt idx="10">
                  <c:v>5.6844020009094942E-2</c:v>
                </c:pt>
                <c:pt idx="11">
                  <c:v>-4.3029259896729677E-3</c:v>
                </c:pt>
                <c:pt idx="12">
                  <c:v>9.0751944684528851E-2</c:v>
                </c:pt>
                <c:pt idx="13">
                  <c:v>0.11172741679873233</c:v>
                </c:pt>
                <c:pt idx="14">
                  <c:v>0.10548823948681374</c:v>
                </c:pt>
                <c:pt idx="15">
                  <c:v>0.13990973565441656</c:v>
                </c:pt>
                <c:pt idx="16">
                  <c:v>8.6821266968325705E-2</c:v>
                </c:pt>
                <c:pt idx="17">
                  <c:v>7.9104865990111906E-2</c:v>
                </c:pt>
                <c:pt idx="18">
                  <c:v>8.1263564022184598E-2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B93-41CD-8271-742AAF98C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612328"/>
        <c:axId val="335614288"/>
      </c:lineChart>
      <c:catAx>
        <c:axId val="335612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14288"/>
        <c:crosses val="autoZero"/>
        <c:auto val="1"/>
        <c:lblAlgn val="ctr"/>
        <c:lblOffset val="100"/>
        <c:noMultiLvlLbl val="0"/>
      </c:catAx>
      <c:valAx>
        <c:axId val="335614288"/>
        <c:scaling>
          <c:orientation val="minMax"/>
          <c:max val="0.1500000000000000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12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b="0" dirty="0"/>
              <a:t>Median Home Prices (in thousands)</a:t>
            </a:r>
          </a:p>
        </c:rich>
      </c:tx>
      <c:layout>
        <c:manualLayout>
          <c:xMode val="edge"/>
          <c:yMode val="edge"/>
          <c:x val="0.28540567297508862"/>
          <c:y val="1.7307400094622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946004482134543E-2"/>
          <c:y val="0.11493178371908218"/>
          <c:w val="0.86240307387049886"/>
          <c:h val="0.72478437817860519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rgbClr val="CC2C3E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Sheet1!$B$2:$U$2</c:f>
              <c:numCache>
                <c:formatCode>"$"#,##0</c:formatCode>
                <c:ptCount val="20"/>
                <c:pt idx="0">
                  <c:v>147.30000000000001</c:v>
                </c:pt>
                <c:pt idx="1">
                  <c:v>156.6</c:v>
                </c:pt>
                <c:pt idx="2">
                  <c:v>167.6</c:v>
                </c:pt>
                <c:pt idx="3">
                  <c:v>180.2</c:v>
                </c:pt>
                <c:pt idx="4">
                  <c:v>195.2</c:v>
                </c:pt>
                <c:pt idx="5">
                  <c:v>219</c:v>
                </c:pt>
                <c:pt idx="6">
                  <c:v>221.9</c:v>
                </c:pt>
                <c:pt idx="7">
                  <c:v>217.9</c:v>
                </c:pt>
                <c:pt idx="8">
                  <c:v>196.6</c:v>
                </c:pt>
                <c:pt idx="9">
                  <c:v>172.1</c:v>
                </c:pt>
                <c:pt idx="10">
                  <c:v>173.1</c:v>
                </c:pt>
                <c:pt idx="11">
                  <c:v>166.2</c:v>
                </c:pt>
                <c:pt idx="12">
                  <c:v>177.2</c:v>
                </c:pt>
                <c:pt idx="13">
                  <c:v>197.4</c:v>
                </c:pt>
                <c:pt idx="14">
                  <c:v>208.9</c:v>
                </c:pt>
                <c:pt idx="15">
                  <c:v>223.9</c:v>
                </c:pt>
                <c:pt idx="16">
                  <c:v>235.5</c:v>
                </c:pt>
                <c:pt idx="17">
                  <c:v>248.8</c:v>
                </c:pt>
                <c:pt idx="18">
                  <c:v>261.48879999999997</c:v>
                </c:pt>
                <c:pt idx="19">
                  <c:v>274.04026239999996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28-4632-9D09-2841B90F56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Metro Denver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Sheet1!$B$3:$U$3</c:f>
              <c:numCache>
                <c:formatCode>"$"#,##0</c:formatCode>
                <c:ptCount val="20"/>
                <c:pt idx="0">
                  <c:v>196.8</c:v>
                </c:pt>
                <c:pt idx="1">
                  <c:v>218.3</c:v>
                </c:pt>
                <c:pt idx="2">
                  <c:v>228.1</c:v>
                </c:pt>
                <c:pt idx="3">
                  <c:v>238.2</c:v>
                </c:pt>
                <c:pt idx="4">
                  <c:v>239.1</c:v>
                </c:pt>
                <c:pt idx="5">
                  <c:v>247.1</c:v>
                </c:pt>
                <c:pt idx="6">
                  <c:v>249.5</c:v>
                </c:pt>
                <c:pt idx="7">
                  <c:v>245.4</c:v>
                </c:pt>
                <c:pt idx="8">
                  <c:v>219.3</c:v>
                </c:pt>
                <c:pt idx="9">
                  <c:v>219.9</c:v>
                </c:pt>
                <c:pt idx="10">
                  <c:v>232.4</c:v>
                </c:pt>
                <c:pt idx="11">
                  <c:v>231.4</c:v>
                </c:pt>
                <c:pt idx="12">
                  <c:v>252.4</c:v>
                </c:pt>
                <c:pt idx="13">
                  <c:v>280.60000000000002</c:v>
                </c:pt>
                <c:pt idx="14">
                  <c:v>310.2</c:v>
                </c:pt>
                <c:pt idx="15">
                  <c:v>353.6</c:v>
                </c:pt>
                <c:pt idx="16">
                  <c:v>384.3</c:v>
                </c:pt>
                <c:pt idx="17">
                  <c:v>414.7</c:v>
                </c:pt>
                <c:pt idx="18">
                  <c:v>449.9495</c:v>
                </c:pt>
                <c:pt idx="19">
                  <c:v>472.44697500000001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28-4632-9D09-2841B90F56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Boulder</c:v>
                </c:pt>
              </c:strCache>
            </c:strRef>
          </c:tx>
          <c:spPr>
            <a:ln w="28575" cap="rnd">
              <a:solidFill>
                <a:srgbClr val="008333"/>
              </a:solidFill>
              <a:round/>
            </a:ln>
            <a:effectLst/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Sheet1!$B$4:$U$4</c:f>
              <c:numCache>
                <c:formatCode>"$"0</c:formatCode>
                <c:ptCount val="20"/>
                <c:pt idx="2">
                  <c:v>317.60000000000002</c:v>
                </c:pt>
                <c:pt idx="3">
                  <c:v>313</c:v>
                </c:pt>
                <c:pt idx="4">
                  <c:v>325.3</c:v>
                </c:pt>
                <c:pt idx="5">
                  <c:v>348.4</c:v>
                </c:pt>
                <c:pt idx="6">
                  <c:v>366.4</c:v>
                </c:pt>
                <c:pt idx="7">
                  <c:v>376.2</c:v>
                </c:pt>
                <c:pt idx="8">
                  <c:v>359.6</c:v>
                </c:pt>
                <c:pt idx="9">
                  <c:v>345.5</c:v>
                </c:pt>
                <c:pt idx="10">
                  <c:v>358.1</c:v>
                </c:pt>
                <c:pt idx="11">
                  <c:v>353.1</c:v>
                </c:pt>
                <c:pt idx="12">
                  <c:v>383.7</c:v>
                </c:pt>
                <c:pt idx="13">
                  <c:v>371.8</c:v>
                </c:pt>
                <c:pt idx="14">
                  <c:v>390.7</c:v>
                </c:pt>
                <c:pt idx="15">
                  <c:v>454.1</c:v>
                </c:pt>
                <c:pt idx="16">
                  <c:v>511.7</c:v>
                </c:pt>
                <c:pt idx="17" formatCode="&quot;$&quot;#,##0">
                  <c:v>566.1</c:v>
                </c:pt>
                <c:pt idx="18" formatCode="&quot;$&quot;#,##0">
                  <c:v>605.72700000000009</c:v>
                </c:pt>
                <c:pt idx="19" formatCode="&quot;$&quot;#,##0">
                  <c:v>642.07062000000008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28-4632-9D09-2841B90F5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5614680"/>
        <c:axId val="335615072"/>
      </c:lineChart>
      <c:catAx>
        <c:axId val="33561468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spPr>
          <a:noFill/>
          <a:ln w="9525" cap="flat" cmpd="sng" algn="ctr">
            <a:solidFill>
              <a:srgbClr val="888888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15072"/>
        <c:crosses val="autoZero"/>
        <c:auto val="1"/>
        <c:lblAlgn val="ctr"/>
        <c:lblOffset val="100"/>
        <c:tickLblSkip val="1"/>
        <c:noMultiLvlLbl val="0"/>
      </c:catAx>
      <c:valAx>
        <c:axId val="3356150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rgbClr val="D9D9D9"/>
              </a:solidFill>
              <a:round/>
            </a:ln>
            <a:effectLst/>
          </c:spPr>
        </c:majorGridlines>
        <c:numFmt formatCode="&quot;$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614680"/>
        <c:crosses val="autoZero"/>
        <c:crossBetween val="between"/>
        <c:majorUnit val="100"/>
      </c:valAx>
      <c:spPr>
        <a:noFill/>
        <a:ln>
          <a:solidFill>
            <a:srgbClr val="D9D9D9"/>
          </a:solidFill>
        </a:ln>
        <a:effectLst/>
      </c:spPr>
    </c:plotArea>
    <c:legend>
      <c:legendPos val="b"/>
      <c:layout>
        <c:manualLayout>
          <c:xMode val="edge"/>
          <c:yMode val="edge"/>
          <c:x val="0.10063613758806468"/>
          <c:y val="0.12465961545319162"/>
          <c:w val="0.49439310217801724"/>
          <c:h val="7.0480866351211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Nirmala UI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/>
            </a:pPr>
            <a:r>
              <a:rPr lang="en-US" sz="1800" b="0" dirty="0"/>
              <a:t>Metro Denver Existing Home Sales Closed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Denver Metro</c:v>
                </c:pt>
              </c:strCache>
            </c:strRef>
          </c:tx>
          <c:spPr>
            <a:solidFill>
              <a:srgbClr val="A6A6A6"/>
            </a:solidFill>
            <a:ln w="9525">
              <a:solidFill>
                <a:srgbClr val="080808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EC-4117-861C-B456C0F849E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EC-4117-861C-B456C0F849E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EC-4117-861C-B456C0F849E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EC-4117-861C-B456C0F849E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2EC-4117-861C-B456C0F849EF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02EC-4117-861C-B456C0F849E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2EC-4117-861C-B456C0F849EF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2EC-4117-861C-B456C0F849E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02EC-4117-861C-B456C0F849EF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2EC-4117-861C-B456C0F849EF}"/>
              </c:ext>
            </c:extLst>
          </c:dPt>
          <c:dPt>
            <c:idx val="13"/>
            <c:invertIfNegative val="0"/>
            <c:bubble3D val="0"/>
            <c:spPr>
              <a:solidFill>
                <a:srgbClr val="A6A6A6"/>
              </a:solidFill>
              <a:ln w="9525">
                <a:solidFill>
                  <a:srgbClr val="08080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02EC-4117-861C-B456C0F849EF}"/>
              </c:ext>
            </c:extLst>
          </c:dPt>
          <c:dPt>
            <c:idx val="14"/>
            <c:invertIfNegative val="0"/>
            <c:bubble3D val="0"/>
            <c:spPr>
              <a:solidFill>
                <a:srgbClr val="008333"/>
              </a:solidFill>
              <a:ln w="9525">
                <a:solidFill>
                  <a:srgbClr val="080808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AAA3-4035-B597-39690E085D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2019f</c:v>
                </c:pt>
              </c:strCache>
            </c:strRef>
          </c:cat>
          <c:val>
            <c:numRef>
              <c:f>Sheet1!$B$2:$P$2</c:f>
              <c:numCache>
                <c:formatCode>#,##0</c:formatCode>
                <c:ptCount val="15"/>
                <c:pt idx="0">
                  <c:v>53106</c:v>
                </c:pt>
                <c:pt idx="1">
                  <c:v>50244</c:v>
                </c:pt>
                <c:pt idx="2">
                  <c:v>49789</c:v>
                </c:pt>
                <c:pt idx="3">
                  <c:v>47837</c:v>
                </c:pt>
                <c:pt idx="4">
                  <c:v>42070</c:v>
                </c:pt>
                <c:pt idx="5">
                  <c:v>38818</c:v>
                </c:pt>
                <c:pt idx="6">
                  <c:v>38106</c:v>
                </c:pt>
                <c:pt idx="7">
                  <c:v>45210</c:v>
                </c:pt>
                <c:pt idx="8">
                  <c:v>53711</c:v>
                </c:pt>
                <c:pt idx="9">
                  <c:v>54183</c:v>
                </c:pt>
                <c:pt idx="10">
                  <c:v>56931</c:v>
                </c:pt>
                <c:pt idx="11">
                  <c:v>56915</c:v>
                </c:pt>
                <c:pt idx="12">
                  <c:v>59258</c:v>
                </c:pt>
                <c:pt idx="13">
                  <c:v>55987</c:v>
                </c:pt>
                <c:pt idx="14">
                  <c:v>54000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2EC-4117-861C-B456C0F849E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35615856"/>
        <c:axId val="335617816"/>
      </c:barChart>
      <c:catAx>
        <c:axId val="33561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335617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5617816"/>
        <c:scaling>
          <c:orientation val="minMax"/>
          <c:max val="60000"/>
          <c:min val="25000"/>
        </c:scaling>
        <c:delete val="0"/>
        <c:axPos val="l"/>
        <c:majorGridlines>
          <c:spPr>
            <a:ln w="3077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077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335615856"/>
        <c:crosses val="autoZero"/>
        <c:crossBetween val="between"/>
        <c:majorUnit val="5000"/>
      </c:valAx>
      <c:spPr>
        <a:noFill/>
        <a:ln w="13022">
          <a:solidFill>
            <a:srgbClr val="D9D9D9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9" b="1" i="0" u="none" strike="noStrike" baseline="0">
          <a:solidFill>
            <a:srgbClr val="000000"/>
          </a:solidFill>
          <a:latin typeface="+mn-lt"/>
          <a:ea typeface="Times New Roman"/>
          <a:cs typeface="Nirmala UI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63017451765897E-2"/>
          <c:y val="9.9117590769903757E-2"/>
          <c:w val="0.78200280885941886"/>
          <c:h val="0.789380559200933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Metro Denver Vacancy Rate</c:v>
                </c:pt>
              </c:strCache>
            </c:strRef>
          </c:tx>
          <c:spPr>
            <a:solidFill>
              <a:srgbClr val="A6A6A6"/>
            </a:solidFill>
            <a:ln>
              <a:solidFill>
                <a:srgbClr val="888888"/>
              </a:solidFill>
            </a:ln>
          </c:spPr>
          <c:invertIfNegative val="0"/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EBA-47A5-8D70-1AABC1473B1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EBA-47A5-8D70-1AABC1473B1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EBA-47A5-8D70-1AABC1473B1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EBA-47A5-8D70-1AABC1473B1B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EBA-47A5-8D70-1AABC1473B1B}"/>
              </c:ext>
            </c:extLst>
          </c:dPt>
          <c:dPt>
            <c:idx val="18"/>
            <c:invertIfNegative val="0"/>
            <c:bubble3D val="0"/>
            <c:spPr>
              <a:solidFill>
                <a:srgbClr val="008333"/>
              </a:solidFill>
              <a:ln>
                <a:solidFill>
                  <a:srgbClr val="88888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6EBA-47A5-8D70-1AABC1473B1B}"/>
              </c:ext>
            </c:extLst>
          </c:dPt>
          <c:dPt>
            <c:idx val="19"/>
            <c:invertIfNegative val="0"/>
            <c:bubble3D val="0"/>
            <c:spPr>
              <a:solidFill>
                <a:srgbClr val="008333"/>
              </a:solidFill>
              <a:ln>
                <a:solidFill>
                  <a:srgbClr val="888888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133-4BFA-B8DC-2645B404444B}"/>
              </c:ext>
            </c:extLst>
          </c:dPt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Sheet1!$B$2:$U$2</c:f>
              <c:numCache>
                <c:formatCode>0.0%</c:formatCode>
                <c:ptCount val="20"/>
                <c:pt idx="0">
                  <c:v>4.5999999999999999E-2</c:v>
                </c:pt>
                <c:pt idx="1">
                  <c:v>6.4000000000000001E-2</c:v>
                </c:pt>
                <c:pt idx="2">
                  <c:v>9.8000000000000004E-2</c:v>
                </c:pt>
                <c:pt idx="3">
                  <c:v>0.12</c:v>
                </c:pt>
                <c:pt idx="4">
                  <c:v>9.7000000000000003E-2</c:v>
                </c:pt>
                <c:pt idx="5">
                  <c:v>8.2000000000000003E-2</c:v>
                </c:pt>
                <c:pt idx="6">
                  <c:v>7.0000000000000007E-2</c:v>
                </c:pt>
                <c:pt idx="7">
                  <c:v>6.2E-2</c:v>
                </c:pt>
                <c:pt idx="8">
                  <c:v>6.6000000000000003E-2</c:v>
                </c:pt>
                <c:pt idx="9">
                  <c:v>8.1000000000000003E-2</c:v>
                </c:pt>
                <c:pt idx="10">
                  <c:v>5.8999999999999997E-2</c:v>
                </c:pt>
                <c:pt idx="11">
                  <c:v>5.1999999999999998E-2</c:v>
                </c:pt>
                <c:pt idx="12">
                  <c:v>4.7E-2</c:v>
                </c:pt>
                <c:pt idx="13">
                  <c:v>4.5999999999999999E-2</c:v>
                </c:pt>
                <c:pt idx="14">
                  <c:v>4.5999999999999999E-2</c:v>
                </c:pt>
                <c:pt idx="15">
                  <c:v>5.3000000000000005E-2</c:v>
                </c:pt>
                <c:pt idx="16">
                  <c:v>5.7000000000000002E-2</c:v>
                </c:pt>
                <c:pt idx="17">
                  <c:v>5.6000000000000001E-2</c:v>
                </c:pt>
                <c:pt idx="18">
                  <c:v>0.06</c:v>
                </c:pt>
                <c:pt idx="19">
                  <c:v>6.5000000000000002E-2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EBA-47A5-8D70-1AABC1473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35613112"/>
        <c:axId val="335617032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Metro Denver Rental Rate</c:v>
                </c:pt>
              </c:strCache>
            </c:strRef>
          </c:tx>
          <c:spPr>
            <a:ln w="25400">
              <a:solidFill>
                <a:srgbClr val="008333"/>
              </a:solidFill>
            </a:ln>
          </c:spPr>
          <c:marker>
            <c:symbol val="none"/>
          </c:marker>
          <c:cat>
            <c:strRef>
              <c:f>Sheet1!$B$1:$U$1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Sheet1!$B$3:$U$3</c:f>
              <c:numCache>
                <c:formatCode>"$"#,##0</c:formatCode>
                <c:ptCount val="20"/>
                <c:pt idx="0">
                  <c:v>792.67</c:v>
                </c:pt>
                <c:pt idx="1">
                  <c:v>821.61</c:v>
                </c:pt>
                <c:pt idx="2">
                  <c:v>813.92</c:v>
                </c:pt>
                <c:pt idx="3">
                  <c:v>814.54</c:v>
                </c:pt>
                <c:pt idx="4">
                  <c:v>821.68</c:v>
                </c:pt>
                <c:pt idx="5">
                  <c:v>848.2</c:v>
                </c:pt>
                <c:pt idx="6">
                  <c:v>849.89</c:v>
                </c:pt>
                <c:pt idx="7">
                  <c:v>860.36</c:v>
                </c:pt>
                <c:pt idx="8">
                  <c:v>888.81</c:v>
                </c:pt>
                <c:pt idx="9">
                  <c:v>875.39</c:v>
                </c:pt>
                <c:pt idx="10">
                  <c:v>908.77</c:v>
                </c:pt>
                <c:pt idx="11">
                  <c:v>932.02</c:v>
                </c:pt>
                <c:pt idx="12">
                  <c:v>978.99</c:v>
                </c:pt>
                <c:pt idx="13">
                  <c:v>1041.6099999999999</c:v>
                </c:pt>
                <c:pt idx="14">
                  <c:v>1168.64603893</c:v>
                </c:pt>
                <c:pt idx="15">
                  <c:v>1291.8900000000001</c:v>
                </c:pt>
                <c:pt idx="16">
                  <c:v>1346.99</c:v>
                </c:pt>
                <c:pt idx="17">
                  <c:v>1396.37</c:v>
                </c:pt>
                <c:pt idx="18">
                  <c:v>1448.0356899999997</c:v>
                </c:pt>
                <c:pt idx="19">
                  <c:v>1484.2365822499996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EBA-47A5-8D70-1AABC1473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5610368"/>
        <c:axId val="335616248"/>
      </c:lineChart>
      <c:catAx>
        <c:axId val="335613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335617032"/>
        <c:crosses val="autoZero"/>
        <c:auto val="0"/>
        <c:lblAlgn val="ctr"/>
        <c:lblOffset val="0"/>
        <c:noMultiLvlLbl val="0"/>
      </c:catAx>
      <c:valAx>
        <c:axId val="335617032"/>
        <c:scaling>
          <c:orientation val="minMax"/>
          <c:max val="0.13"/>
          <c:min val="3.0000000000000006E-2"/>
        </c:scaling>
        <c:delete val="0"/>
        <c:axPos val="l"/>
        <c:majorGridlines>
          <c:spPr>
            <a:ln w="3077">
              <a:solidFill>
                <a:srgbClr val="D9D9D9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 dirty="0"/>
                  <a:t>Vacancy Rate</a:t>
                </a:r>
              </a:p>
            </c:rich>
          </c:tx>
          <c:overlay val="0"/>
        </c:title>
        <c:numFmt formatCode="0%" sourceLinked="0"/>
        <c:majorTickMark val="none"/>
        <c:minorTickMark val="none"/>
        <c:tickLblPos val="nextTo"/>
        <c:spPr>
          <a:ln w="3077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335613112"/>
        <c:crosses val="autoZero"/>
        <c:crossBetween val="between"/>
        <c:majorUnit val="2.0000000000000004E-2"/>
      </c:valAx>
      <c:valAx>
        <c:axId val="335616248"/>
        <c:scaling>
          <c:orientation val="minMax"/>
          <c:max val="1500"/>
          <c:min val="700"/>
        </c:scaling>
        <c:delete val="0"/>
        <c:axPos val="r"/>
        <c:title>
          <c:tx>
            <c:rich>
              <a:bodyPr rot="5400000" vert="horz"/>
              <a:lstStyle/>
              <a:p>
                <a:pPr>
                  <a:defRPr sz="1200" b="0">
                    <a:solidFill>
                      <a:srgbClr val="008333"/>
                    </a:solidFill>
                  </a:defRPr>
                </a:pPr>
                <a:r>
                  <a:rPr lang="en-US" sz="1200" b="0" dirty="0">
                    <a:solidFill>
                      <a:srgbClr val="008333"/>
                    </a:solidFill>
                  </a:rPr>
                  <a:t>Monthly Rental Rate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rgbClr val="008333"/>
                </a:solidFill>
              </a:defRPr>
            </a:pPr>
            <a:endParaRPr lang="en-US"/>
          </a:p>
        </c:txPr>
        <c:crossAx val="335610368"/>
        <c:crosses val="max"/>
        <c:crossBetween val="between"/>
      </c:valAx>
      <c:catAx>
        <c:axId val="335610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5616248"/>
        <c:crosses val="autoZero"/>
        <c:auto val="1"/>
        <c:lblAlgn val="ctr"/>
        <c:lblOffset val="100"/>
        <c:noMultiLvlLbl val="0"/>
      </c:catAx>
      <c:spPr>
        <a:noFill/>
        <a:ln w="9525">
          <a:solidFill>
            <a:srgbClr val="D9D9D9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185232766956762"/>
          <c:y val="0"/>
          <c:w val="0.62807247778238251"/>
          <c:h val="0.11101724263633712"/>
        </c:manualLayout>
      </c:layout>
      <c:overlay val="0"/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9" b="1" i="0" u="none" strike="noStrike" baseline="0">
          <a:solidFill>
            <a:srgbClr val="000000"/>
          </a:solidFill>
          <a:latin typeface="+mn-lt"/>
          <a:ea typeface="Times New Roman"/>
          <a:cs typeface="Nirmala UI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C2C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Sheet1!$B$2:$B$21</c:f>
              <c:numCache>
                <c:formatCode>0.00%</c:formatCode>
                <c:ptCount val="20"/>
                <c:pt idx="0">
                  <c:v>2.1999999999999999E-2</c:v>
                </c:pt>
                <c:pt idx="1">
                  <c:v>0</c:v>
                </c:pt>
                <c:pt idx="2">
                  <c:v>-1.0999999999999999E-2</c:v>
                </c:pt>
                <c:pt idx="3">
                  <c:v>-2E-3</c:v>
                </c:pt>
                <c:pt idx="4">
                  <c:v>1.0999999999999999E-2</c:v>
                </c:pt>
                <c:pt idx="5">
                  <c:v>1.7000000000000001E-2</c:v>
                </c:pt>
                <c:pt idx="6">
                  <c:v>1.7999999999999999E-2</c:v>
                </c:pt>
                <c:pt idx="7">
                  <c:v>1.0999999999999999E-2</c:v>
                </c:pt>
                <c:pt idx="8">
                  <c:v>-5.0000000000000001E-3</c:v>
                </c:pt>
                <c:pt idx="9">
                  <c:v>-4.2999999999999997E-2</c:v>
                </c:pt>
                <c:pt idx="10">
                  <c:v>-7.0000000000000001E-3</c:v>
                </c:pt>
                <c:pt idx="11">
                  <c:v>1.2E-2</c:v>
                </c:pt>
                <c:pt idx="12">
                  <c:v>1.7000000000000001E-2</c:v>
                </c:pt>
                <c:pt idx="13">
                  <c:v>1.6E-2</c:v>
                </c:pt>
                <c:pt idx="14">
                  <c:v>1.9E-2</c:v>
                </c:pt>
                <c:pt idx="15">
                  <c:v>2.1000000000000001E-2</c:v>
                </c:pt>
                <c:pt idx="16">
                  <c:v>1.7999999999999999E-2</c:v>
                </c:pt>
                <c:pt idx="17">
                  <c:v>1.6E-2</c:v>
                </c:pt>
                <c:pt idx="18">
                  <c:v>1.6E-2</c:v>
                </c:pt>
                <c:pt idx="19">
                  <c:v>1.0999999999999999E-2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E-4711-8683-5D6C9D02FA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Sheet1!$C$2:$C$21</c:f>
              <c:numCache>
                <c:formatCode>0.00%</c:formatCode>
                <c:ptCount val="20"/>
                <c:pt idx="0">
                  <c:v>3.7999999999999999E-2</c:v>
                </c:pt>
                <c:pt idx="1">
                  <c:v>6.0000000000000001E-3</c:v>
                </c:pt>
                <c:pt idx="2">
                  <c:v>-1.9E-2</c:v>
                </c:pt>
                <c:pt idx="3">
                  <c:v>-1.4E-2</c:v>
                </c:pt>
                <c:pt idx="4">
                  <c:v>1.2E-2</c:v>
                </c:pt>
                <c:pt idx="5">
                  <c:v>2.1000000000000001E-2</c:v>
                </c:pt>
                <c:pt idx="6">
                  <c:v>2.4E-2</c:v>
                </c:pt>
                <c:pt idx="7">
                  <c:v>2.3E-2</c:v>
                </c:pt>
                <c:pt idx="8">
                  <c:v>8.0000000000000002E-3</c:v>
                </c:pt>
                <c:pt idx="9">
                  <c:v>-4.4999999999999998E-2</c:v>
                </c:pt>
                <c:pt idx="10">
                  <c:v>-0.01</c:v>
                </c:pt>
                <c:pt idx="11">
                  <c:v>1.6E-2</c:v>
                </c:pt>
                <c:pt idx="12">
                  <c:v>2.4E-2</c:v>
                </c:pt>
                <c:pt idx="13">
                  <c:v>0.03</c:v>
                </c:pt>
                <c:pt idx="14">
                  <c:v>3.5000000000000003E-2</c:v>
                </c:pt>
                <c:pt idx="15">
                  <c:v>3.1E-2</c:v>
                </c:pt>
                <c:pt idx="16">
                  <c:v>2.4E-2</c:v>
                </c:pt>
                <c:pt idx="17">
                  <c:v>2.1999999999999999E-2</c:v>
                </c:pt>
                <c:pt idx="18">
                  <c:v>2.5999999999999999E-2</c:v>
                </c:pt>
                <c:pt idx="19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7E-4711-8683-5D6C9D02FAA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Metro Denver</c:v>
                </c:pt>
              </c:strCache>
            </c:strRef>
          </c:tx>
          <c:spPr>
            <a:ln w="28575" cap="rnd">
              <a:solidFill>
                <a:srgbClr val="00833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Sheet1!$D$2:$D$21</c:f>
              <c:numCache>
                <c:formatCode>0.00%</c:formatCode>
                <c:ptCount val="20"/>
                <c:pt idx="0">
                  <c:v>4.2999999999999997E-2</c:v>
                </c:pt>
                <c:pt idx="1">
                  <c:v>0</c:v>
                </c:pt>
                <c:pt idx="2">
                  <c:v>-3.1E-2</c:v>
                </c:pt>
                <c:pt idx="3">
                  <c:v>-1.4E-2</c:v>
                </c:pt>
                <c:pt idx="4">
                  <c:v>8.0000000000000002E-3</c:v>
                </c:pt>
                <c:pt idx="5">
                  <c:v>1.9E-2</c:v>
                </c:pt>
                <c:pt idx="6">
                  <c:v>0.02</c:v>
                </c:pt>
                <c:pt idx="7">
                  <c:v>2.1000000000000001E-2</c:v>
                </c:pt>
                <c:pt idx="8">
                  <c:v>0.01</c:v>
                </c:pt>
                <c:pt idx="9">
                  <c:v>-4.2999999999999997E-2</c:v>
                </c:pt>
                <c:pt idx="10">
                  <c:v>-5.0000000000000001E-3</c:v>
                </c:pt>
                <c:pt idx="11">
                  <c:v>1.7999999999999999E-2</c:v>
                </c:pt>
                <c:pt idx="12">
                  <c:v>2.9000000000000001E-2</c:v>
                </c:pt>
                <c:pt idx="13">
                  <c:v>3.5999999999999997E-2</c:v>
                </c:pt>
                <c:pt idx="14">
                  <c:v>3.6999999999999998E-2</c:v>
                </c:pt>
                <c:pt idx="15">
                  <c:v>3.5999999999999997E-2</c:v>
                </c:pt>
                <c:pt idx="16">
                  <c:v>2.5999999999999999E-2</c:v>
                </c:pt>
                <c:pt idx="17">
                  <c:v>1.9E-2</c:v>
                </c:pt>
                <c:pt idx="18">
                  <c:v>2.5999999999999999E-2</c:v>
                </c:pt>
                <c:pt idx="19">
                  <c:v>1.7999999999999999E-2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7E-4711-8683-5D6C9D02F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37328"/>
        <c:axId val="272035368"/>
      </c:lineChart>
      <c:catAx>
        <c:axId val="272037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35368"/>
        <c:crosses val="autoZero"/>
        <c:auto val="1"/>
        <c:lblAlgn val="ctr"/>
        <c:lblOffset val="100"/>
        <c:noMultiLvlLbl val="0"/>
      </c:catAx>
      <c:valAx>
        <c:axId val="272035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3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0">
                <a:latin typeface="Nirmala "/>
              </a:defRPr>
            </a:pPr>
            <a:r>
              <a:rPr lang="en-US" sz="1800" b="0" dirty="0">
                <a:latin typeface="Nirmala "/>
              </a:rPr>
              <a:t>Metro Denver Building Permits*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6892526592070732E-2"/>
          <c:y val="0.10010117251803061"/>
          <c:w val="0.87749838835934979"/>
          <c:h val="0.806858905699291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Single-Family Detached (1 unit)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2018e</c:v>
                </c:pt>
                <c:pt idx="15">
                  <c:v>2019f</c:v>
                </c:pt>
              </c:strCache>
            </c:strRef>
          </c:cat>
          <c:val>
            <c:numRef>
              <c:f>Sheet1!$B$2:$Q$2</c:f>
              <c:numCache>
                <c:formatCode>#,##0</c:formatCode>
                <c:ptCount val="16"/>
                <c:pt idx="0">
                  <c:v>19069</c:v>
                </c:pt>
                <c:pt idx="1">
                  <c:v>17888</c:v>
                </c:pt>
                <c:pt idx="2">
                  <c:v>12938</c:v>
                </c:pt>
                <c:pt idx="3">
                  <c:v>7799</c:v>
                </c:pt>
                <c:pt idx="4">
                  <c:v>4037</c:v>
                </c:pt>
                <c:pt idx="5">
                  <c:v>2690</c:v>
                </c:pt>
                <c:pt idx="6">
                  <c:v>3791</c:v>
                </c:pt>
                <c:pt idx="7">
                  <c:v>3885</c:v>
                </c:pt>
                <c:pt idx="8">
                  <c:v>5947</c:v>
                </c:pt>
                <c:pt idx="9">
                  <c:v>7396</c:v>
                </c:pt>
                <c:pt idx="10">
                  <c:v>8396</c:v>
                </c:pt>
                <c:pt idx="11">
                  <c:v>9786</c:v>
                </c:pt>
                <c:pt idx="12">
                  <c:v>10663</c:v>
                </c:pt>
                <c:pt idx="13">
                  <c:v>11419</c:v>
                </c:pt>
                <c:pt idx="14">
                  <c:v>12857</c:v>
                </c:pt>
                <c:pt idx="15">
                  <c:v>12700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94-44E0-8E41-C9AEE993D2AE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Single-Family Attached (2-4 units)</c:v>
                </c:pt>
              </c:strCache>
            </c:strRef>
          </c:tx>
          <c:spPr>
            <a:solidFill>
              <a:srgbClr val="008BBC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2018e</c:v>
                </c:pt>
                <c:pt idx="15">
                  <c:v>2019f</c:v>
                </c:pt>
              </c:strCache>
            </c:strRef>
          </c:cat>
          <c:val>
            <c:numRef>
              <c:f>Sheet1!$B$3:$Q$3</c:f>
              <c:numCache>
                <c:formatCode>#,##0</c:formatCode>
                <c:ptCount val="16"/>
                <c:pt idx="0">
                  <c:v>374</c:v>
                </c:pt>
                <c:pt idx="1">
                  <c:v>471</c:v>
                </c:pt>
                <c:pt idx="2">
                  <c:v>428</c:v>
                </c:pt>
                <c:pt idx="3">
                  <c:v>398</c:v>
                </c:pt>
                <c:pt idx="4">
                  <c:v>224</c:v>
                </c:pt>
                <c:pt idx="5">
                  <c:v>133</c:v>
                </c:pt>
                <c:pt idx="6">
                  <c:v>285</c:v>
                </c:pt>
                <c:pt idx="7">
                  <c:v>309</c:v>
                </c:pt>
                <c:pt idx="8">
                  <c:v>299</c:v>
                </c:pt>
                <c:pt idx="9">
                  <c:v>399</c:v>
                </c:pt>
                <c:pt idx="10">
                  <c:v>440</c:v>
                </c:pt>
                <c:pt idx="11">
                  <c:v>422</c:v>
                </c:pt>
                <c:pt idx="12">
                  <c:v>532</c:v>
                </c:pt>
                <c:pt idx="13">
                  <c:v>384</c:v>
                </c:pt>
                <c:pt idx="14">
                  <c:v>287</c:v>
                </c:pt>
                <c:pt idx="15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94-44E0-8E41-C9AEE993D2AE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Multi-Family (5+ units)</c:v>
                </c:pt>
              </c:strCache>
            </c:strRef>
          </c:tx>
          <c:spPr>
            <a:solidFill>
              <a:srgbClr val="008333"/>
            </a:solidFill>
            <a:ln w="952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Sheet1!$B$1:$Q$1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2018e</c:v>
                </c:pt>
                <c:pt idx="15">
                  <c:v>2019f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  <c:pt idx="0" formatCode="#,##0">
                  <c:v>3108</c:v>
                </c:pt>
                <c:pt idx="1">
                  <c:v>2953</c:v>
                </c:pt>
                <c:pt idx="2" formatCode="#,##0">
                  <c:v>4769</c:v>
                </c:pt>
                <c:pt idx="3" formatCode="#,##0">
                  <c:v>6195</c:v>
                </c:pt>
                <c:pt idx="4" formatCode="#,##0">
                  <c:v>5296</c:v>
                </c:pt>
                <c:pt idx="5" formatCode="#,##0">
                  <c:v>1465</c:v>
                </c:pt>
                <c:pt idx="6" formatCode="#,##0">
                  <c:v>1478</c:v>
                </c:pt>
                <c:pt idx="7" formatCode="#,##0">
                  <c:v>3005</c:v>
                </c:pt>
                <c:pt idx="8" formatCode="#,##0">
                  <c:v>8679</c:v>
                </c:pt>
                <c:pt idx="9" formatCode="#,##0">
                  <c:v>9145</c:v>
                </c:pt>
                <c:pt idx="10" formatCode="#,##0">
                  <c:v>8074</c:v>
                </c:pt>
                <c:pt idx="11" formatCode="#,##0">
                  <c:v>9061</c:v>
                </c:pt>
                <c:pt idx="12" formatCode="#,##0">
                  <c:v>12301</c:v>
                </c:pt>
                <c:pt idx="13" formatCode="#,##0">
                  <c:v>12218</c:v>
                </c:pt>
                <c:pt idx="14" formatCode="#,##0">
                  <c:v>9054</c:v>
                </c:pt>
                <c:pt idx="15" formatCode="#,##0">
                  <c:v>8300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94-44E0-8E41-C9AEE993D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335613896"/>
        <c:axId val="335610760"/>
      </c:barChart>
      <c:catAx>
        <c:axId val="33561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65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Nirmala "/>
              </a:defRPr>
            </a:pPr>
            <a:endParaRPr lang="en-US"/>
          </a:p>
        </c:txPr>
        <c:crossAx val="335610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10760"/>
        <c:scaling>
          <c:orientation val="minMax"/>
        </c:scaling>
        <c:delete val="0"/>
        <c:axPos val="l"/>
        <c:majorGridlines>
          <c:spPr>
            <a:ln w="3654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654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atin typeface="Nirmala "/>
              </a:defRPr>
            </a:pPr>
            <a:endParaRPr lang="en-US"/>
          </a:p>
        </c:txPr>
        <c:crossAx val="335613896"/>
        <c:crosses val="autoZero"/>
        <c:crossBetween val="between"/>
      </c:valAx>
      <c:spPr>
        <a:noFill/>
        <a:ln w="9525">
          <a:solidFill>
            <a:srgbClr val="D9D9D9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4341990145968591"/>
          <c:y val="0.10162058075665029"/>
          <c:w val="0.33617669291338581"/>
          <c:h val="0.15299496337599638"/>
        </c:manualLayout>
      </c:layout>
      <c:overlay val="0"/>
      <c:spPr>
        <a:noFill/>
        <a:ln w="3654">
          <a:noFill/>
          <a:prstDash val="solid"/>
        </a:ln>
      </c:spPr>
      <c:txPr>
        <a:bodyPr/>
        <a:lstStyle/>
        <a:p>
          <a:pPr>
            <a:defRPr sz="1200" b="0" baseline="0">
              <a:latin typeface="Nirmala 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+mn-lt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Labor Force Participation Rates </a:t>
            </a:r>
            <a:r>
              <a:rPr lang="en-US" sz="1400" dirty="0"/>
              <a:t>(seasonally adjusted)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C2C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2019</c:v>
                </c:pt>
              </c:strCache>
            </c:strRef>
          </c:cat>
          <c:val>
            <c:numRef>
              <c:f>Sheet1!$B$2:$B$229</c:f>
              <c:numCache>
                <c:formatCode>0.0%</c:formatCode>
                <c:ptCount val="228"/>
                <c:pt idx="0">
                  <c:v>0.67299999999999993</c:v>
                </c:pt>
                <c:pt idx="1">
                  <c:v>0.67299999999999993</c:v>
                </c:pt>
                <c:pt idx="2">
                  <c:v>0.67299999999999993</c:v>
                </c:pt>
                <c:pt idx="3">
                  <c:v>0.67299999999999993</c:v>
                </c:pt>
                <c:pt idx="4">
                  <c:v>0.67099999999999993</c:v>
                </c:pt>
                <c:pt idx="5">
                  <c:v>0.67099999999999993</c:v>
                </c:pt>
                <c:pt idx="6">
                  <c:v>0.66900000000000004</c:v>
                </c:pt>
                <c:pt idx="7">
                  <c:v>0.66900000000000004</c:v>
                </c:pt>
                <c:pt idx="8">
                  <c:v>0.66900000000000004</c:v>
                </c:pt>
                <c:pt idx="9">
                  <c:v>0.66800000000000004</c:v>
                </c:pt>
                <c:pt idx="10">
                  <c:v>0.66900000000000004</c:v>
                </c:pt>
                <c:pt idx="11">
                  <c:v>0.67</c:v>
                </c:pt>
                <c:pt idx="12">
                  <c:v>0.67200000000000004</c:v>
                </c:pt>
                <c:pt idx="13">
                  <c:v>0.67099999999999993</c:v>
                </c:pt>
                <c:pt idx="14">
                  <c:v>0.67200000000000004</c:v>
                </c:pt>
                <c:pt idx="15">
                  <c:v>0.66900000000000004</c:v>
                </c:pt>
                <c:pt idx="16">
                  <c:v>0.66700000000000004</c:v>
                </c:pt>
                <c:pt idx="17">
                  <c:v>0.66700000000000004</c:v>
                </c:pt>
                <c:pt idx="18">
                  <c:v>0.66800000000000004</c:v>
                </c:pt>
                <c:pt idx="19">
                  <c:v>0.66500000000000004</c:v>
                </c:pt>
                <c:pt idx="20">
                  <c:v>0.66800000000000004</c:v>
                </c:pt>
                <c:pt idx="21">
                  <c:v>0.66700000000000004</c:v>
                </c:pt>
                <c:pt idx="22">
                  <c:v>0.66700000000000004</c:v>
                </c:pt>
                <c:pt idx="23">
                  <c:v>0.66700000000000004</c:v>
                </c:pt>
                <c:pt idx="24">
                  <c:v>0.66500000000000004</c:v>
                </c:pt>
                <c:pt idx="25">
                  <c:v>0.66800000000000004</c:v>
                </c:pt>
                <c:pt idx="26">
                  <c:v>0.66599999999999993</c:v>
                </c:pt>
                <c:pt idx="27">
                  <c:v>0.66700000000000004</c:v>
                </c:pt>
                <c:pt idx="28">
                  <c:v>0.66700000000000004</c:v>
                </c:pt>
                <c:pt idx="29">
                  <c:v>0.66599999999999993</c:v>
                </c:pt>
                <c:pt idx="30">
                  <c:v>0.66500000000000004</c:v>
                </c:pt>
                <c:pt idx="31">
                  <c:v>0.66599999999999993</c:v>
                </c:pt>
                <c:pt idx="32">
                  <c:v>0.66700000000000004</c:v>
                </c:pt>
                <c:pt idx="33">
                  <c:v>0.66599999999999993</c:v>
                </c:pt>
                <c:pt idx="34">
                  <c:v>0.66400000000000003</c:v>
                </c:pt>
                <c:pt idx="35">
                  <c:v>0.66300000000000003</c:v>
                </c:pt>
                <c:pt idx="36">
                  <c:v>0.66400000000000003</c:v>
                </c:pt>
                <c:pt idx="37">
                  <c:v>0.66400000000000003</c:v>
                </c:pt>
                <c:pt idx="38">
                  <c:v>0.66300000000000003</c:v>
                </c:pt>
                <c:pt idx="39">
                  <c:v>0.66400000000000003</c:v>
                </c:pt>
                <c:pt idx="40">
                  <c:v>0.66400000000000003</c:v>
                </c:pt>
                <c:pt idx="41">
                  <c:v>0.66500000000000004</c:v>
                </c:pt>
                <c:pt idx="42">
                  <c:v>0.66200000000000003</c:v>
                </c:pt>
                <c:pt idx="43">
                  <c:v>0.66099999999999992</c:v>
                </c:pt>
                <c:pt idx="44">
                  <c:v>0.66099999999999992</c:v>
                </c:pt>
                <c:pt idx="45">
                  <c:v>0.66099999999999992</c:v>
                </c:pt>
                <c:pt idx="46">
                  <c:v>0.66099999999999992</c:v>
                </c:pt>
                <c:pt idx="47">
                  <c:v>0.65900000000000003</c:v>
                </c:pt>
                <c:pt idx="48">
                  <c:v>0.66099999999999992</c:v>
                </c:pt>
                <c:pt idx="49">
                  <c:v>0.66</c:v>
                </c:pt>
                <c:pt idx="50">
                  <c:v>0.66</c:v>
                </c:pt>
                <c:pt idx="51">
                  <c:v>0.65900000000000003</c:v>
                </c:pt>
                <c:pt idx="52">
                  <c:v>0.66</c:v>
                </c:pt>
                <c:pt idx="53">
                  <c:v>0.66099999999999992</c:v>
                </c:pt>
                <c:pt idx="54">
                  <c:v>0.66099999999999992</c:v>
                </c:pt>
                <c:pt idx="55">
                  <c:v>0.66</c:v>
                </c:pt>
                <c:pt idx="56">
                  <c:v>0.65800000000000003</c:v>
                </c:pt>
                <c:pt idx="57">
                  <c:v>0.65900000000000003</c:v>
                </c:pt>
                <c:pt idx="58">
                  <c:v>0.66</c:v>
                </c:pt>
                <c:pt idx="59">
                  <c:v>0.65900000000000003</c:v>
                </c:pt>
                <c:pt idx="60">
                  <c:v>0.65800000000000003</c:v>
                </c:pt>
                <c:pt idx="61">
                  <c:v>0.65900000000000003</c:v>
                </c:pt>
                <c:pt idx="62">
                  <c:v>0.65900000000000003</c:v>
                </c:pt>
                <c:pt idx="63">
                  <c:v>0.66099999999999992</c:v>
                </c:pt>
                <c:pt idx="64">
                  <c:v>0.66099999999999992</c:v>
                </c:pt>
                <c:pt idx="65">
                  <c:v>0.66099999999999992</c:v>
                </c:pt>
                <c:pt idx="66">
                  <c:v>0.66099999999999992</c:v>
                </c:pt>
                <c:pt idx="67">
                  <c:v>0.66200000000000003</c:v>
                </c:pt>
                <c:pt idx="68">
                  <c:v>0.66099999999999992</c:v>
                </c:pt>
                <c:pt idx="69">
                  <c:v>0.66099999999999992</c:v>
                </c:pt>
                <c:pt idx="70">
                  <c:v>0.66</c:v>
                </c:pt>
                <c:pt idx="71">
                  <c:v>0.66</c:v>
                </c:pt>
                <c:pt idx="72">
                  <c:v>0.66</c:v>
                </c:pt>
                <c:pt idx="73">
                  <c:v>0.66099999999999992</c:v>
                </c:pt>
                <c:pt idx="74">
                  <c:v>0.66200000000000003</c:v>
                </c:pt>
                <c:pt idx="75">
                  <c:v>0.66099999999999992</c:v>
                </c:pt>
                <c:pt idx="76">
                  <c:v>0.66099999999999992</c:v>
                </c:pt>
                <c:pt idx="77">
                  <c:v>0.66200000000000003</c:v>
                </c:pt>
                <c:pt idx="78">
                  <c:v>0.66099999999999992</c:v>
                </c:pt>
                <c:pt idx="79">
                  <c:v>0.66200000000000003</c:v>
                </c:pt>
                <c:pt idx="80">
                  <c:v>0.66099999999999992</c:v>
                </c:pt>
                <c:pt idx="81">
                  <c:v>0.66200000000000003</c:v>
                </c:pt>
                <c:pt idx="82">
                  <c:v>0.66300000000000003</c:v>
                </c:pt>
                <c:pt idx="83">
                  <c:v>0.66400000000000003</c:v>
                </c:pt>
                <c:pt idx="84">
                  <c:v>0.66400000000000003</c:v>
                </c:pt>
                <c:pt idx="85">
                  <c:v>0.66300000000000003</c:v>
                </c:pt>
                <c:pt idx="86">
                  <c:v>0.66200000000000003</c:v>
                </c:pt>
                <c:pt idx="87">
                  <c:v>0.65900000000000003</c:v>
                </c:pt>
                <c:pt idx="88">
                  <c:v>0.66</c:v>
                </c:pt>
                <c:pt idx="89">
                  <c:v>0.66</c:v>
                </c:pt>
                <c:pt idx="90">
                  <c:v>0.66</c:v>
                </c:pt>
                <c:pt idx="91">
                  <c:v>0.65800000000000003</c:v>
                </c:pt>
                <c:pt idx="92">
                  <c:v>0.66</c:v>
                </c:pt>
                <c:pt idx="93">
                  <c:v>0.65800000000000003</c:v>
                </c:pt>
                <c:pt idx="94">
                  <c:v>0.66</c:v>
                </c:pt>
                <c:pt idx="95">
                  <c:v>0.66</c:v>
                </c:pt>
                <c:pt idx="96">
                  <c:v>0.66200000000000003</c:v>
                </c:pt>
                <c:pt idx="97">
                  <c:v>0.66</c:v>
                </c:pt>
                <c:pt idx="98">
                  <c:v>0.66099999999999992</c:v>
                </c:pt>
                <c:pt idx="99">
                  <c:v>0.65900000000000003</c:v>
                </c:pt>
                <c:pt idx="100">
                  <c:v>0.66099999999999992</c:v>
                </c:pt>
                <c:pt idx="101">
                  <c:v>0.66099999999999992</c:v>
                </c:pt>
                <c:pt idx="102">
                  <c:v>0.66099999999999992</c:v>
                </c:pt>
                <c:pt idx="103">
                  <c:v>0.66099999999999992</c:v>
                </c:pt>
                <c:pt idx="104">
                  <c:v>0.66</c:v>
                </c:pt>
                <c:pt idx="105">
                  <c:v>0.66</c:v>
                </c:pt>
                <c:pt idx="106">
                  <c:v>0.65900000000000003</c:v>
                </c:pt>
                <c:pt idx="107">
                  <c:v>0.65800000000000003</c:v>
                </c:pt>
                <c:pt idx="108">
                  <c:v>0.65700000000000003</c:v>
                </c:pt>
                <c:pt idx="109">
                  <c:v>0.65800000000000003</c:v>
                </c:pt>
                <c:pt idx="110">
                  <c:v>0.65599999999999992</c:v>
                </c:pt>
                <c:pt idx="111">
                  <c:v>0.65700000000000003</c:v>
                </c:pt>
                <c:pt idx="112">
                  <c:v>0.65700000000000003</c:v>
                </c:pt>
                <c:pt idx="113">
                  <c:v>0.65700000000000003</c:v>
                </c:pt>
                <c:pt idx="114">
                  <c:v>0.65500000000000003</c:v>
                </c:pt>
                <c:pt idx="115">
                  <c:v>0.65400000000000003</c:v>
                </c:pt>
                <c:pt idx="116">
                  <c:v>0.65099999999999991</c:v>
                </c:pt>
                <c:pt idx="117">
                  <c:v>0.65</c:v>
                </c:pt>
                <c:pt idx="118">
                  <c:v>0.65</c:v>
                </c:pt>
                <c:pt idx="119">
                  <c:v>0.64599999999999991</c:v>
                </c:pt>
                <c:pt idx="120">
                  <c:v>0.64800000000000002</c:v>
                </c:pt>
                <c:pt idx="121">
                  <c:v>0.64900000000000002</c:v>
                </c:pt>
                <c:pt idx="122">
                  <c:v>0.64900000000000002</c:v>
                </c:pt>
                <c:pt idx="123">
                  <c:v>0.65200000000000002</c:v>
                </c:pt>
                <c:pt idx="124">
                  <c:v>0.64900000000000002</c:v>
                </c:pt>
                <c:pt idx="125">
                  <c:v>0.64599999999999991</c:v>
                </c:pt>
                <c:pt idx="126">
                  <c:v>0.64599999999999991</c:v>
                </c:pt>
                <c:pt idx="127">
                  <c:v>0.64700000000000002</c:v>
                </c:pt>
                <c:pt idx="128">
                  <c:v>0.64599999999999991</c:v>
                </c:pt>
                <c:pt idx="129">
                  <c:v>0.64400000000000002</c:v>
                </c:pt>
                <c:pt idx="130">
                  <c:v>0.64599999999999991</c:v>
                </c:pt>
                <c:pt idx="131">
                  <c:v>0.64300000000000002</c:v>
                </c:pt>
                <c:pt idx="132">
                  <c:v>0.64200000000000002</c:v>
                </c:pt>
                <c:pt idx="133">
                  <c:v>0.6409999999999999</c:v>
                </c:pt>
                <c:pt idx="134">
                  <c:v>0.64200000000000002</c:v>
                </c:pt>
                <c:pt idx="135">
                  <c:v>0.64200000000000002</c:v>
                </c:pt>
                <c:pt idx="136">
                  <c:v>0.6409999999999999</c:v>
                </c:pt>
                <c:pt idx="137">
                  <c:v>0.64</c:v>
                </c:pt>
                <c:pt idx="138">
                  <c:v>0.64</c:v>
                </c:pt>
                <c:pt idx="139">
                  <c:v>0.6409999999999999</c:v>
                </c:pt>
                <c:pt idx="140">
                  <c:v>0.64200000000000002</c:v>
                </c:pt>
                <c:pt idx="141">
                  <c:v>0.6409999999999999</c:v>
                </c:pt>
                <c:pt idx="142">
                  <c:v>0.6409999999999999</c:v>
                </c:pt>
                <c:pt idx="143">
                  <c:v>0.64</c:v>
                </c:pt>
                <c:pt idx="144">
                  <c:v>0.63700000000000001</c:v>
                </c:pt>
                <c:pt idx="145">
                  <c:v>0.63800000000000001</c:v>
                </c:pt>
                <c:pt idx="146">
                  <c:v>0.63800000000000001</c:v>
                </c:pt>
                <c:pt idx="147">
                  <c:v>0.63700000000000001</c:v>
                </c:pt>
                <c:pt idx="148">
                  <c:v>0.63700000000000001</c:v>
                </c:pt>
                <c:pt idx="149">
                  <c:v>0.63800000000000001</c:v>
                </c:pt>
                <c:pt idx="150">
                  <c:v>0.63700000000000001</c:v>
                </c:pt>
                <c:pt idx="151">
                  <c:v>0.63500000000000001</c:v>
                </c:pt>
                <c:pt idx="152">
                  <c:v>0.63600000000000001</c:v>
                </c:pt>
                <c:pt idx="153">
                  <c:v>0.63800000000000001</c:v>
                </c:pt>
                <c:pt idx="154">
                  <c:v>0.63600000000000001</c:v>
                </c:pt>
                <c:pt idx="155">
                  <c:v>0.63700000000000001</c:v>
                </c:pt>
                <c:pt idx="156">
                  <c:v>0.63700000000000001</c:v>
                </c:pt>
                <c:pt idx="157">
                  <c:v>0.63400000000000001</c:v>
                </c:pt>
                <c:pt idx="158">
                  <c:v>0.63300000000000001</c:v>
                </c:pt>
                <c:pt idx="159">
                  <c:v>0.63400000000000001</c:v>
                </c:pt>
                <c:pt idx="160">
                  <c:v>0.63400000000000001</c:v>
                </c:pt>
                <c:pt idx="161">
                  <c:v>0.63400000000000001</c:v>
                </c:pt>
                <c:pt idx="162">
                  <c:v>0.63300000000000001</c:v>
                </c:pt>
                <c:pt idx="163">
                  <c:v>0.63300000000000001</c:v>
                </c:pt>
                <c:pt idx="164">
                  <c:v>0.63200000000000001</c:v>
                </c:pt>
                <c:pt idx="165">
                  <c:v>0.628</c:v>
                </c:pt>
                <c:pt idx="166">
                  <c:v>0.63</c:v>
                </c:pt>
                <c:pt idx="167">
                  <c:v>0.629</c:v>
                </c:pt>
                <c:pt idx="168">
                  <c:v>0.629</c:v>
                </c:pt>
                <c:pt idx="169">
                  <c:v>0.629</c:v>
                </c:pt>
                <c:pt idx="170">
                  <c:v>0.63100000000000001</c:v>
                </c:pt>
                <c:pt idx="171">
                  <c:v>0.628</c:v>
                </c:pt>
                <c:pt idx="172">
                  <c:v>0.628</c:v>
                </c:pt>
                <c:pt idx="173">
                  <c:v>0.628</c:v>
                </c:pt>
                <c:pt idx="174">
                  <c:v>0.629</c:v>
                </c:pt>
                <c:pt idx="175">
                  <c:v>0.629</c:v>
                </c:pt>
                <c:pt idx="176">
                  <c:v>0.628</c:v>
                </c:pt>
                <c:pt idx="177">
                  <c:v>0.629</c:v>
                </c:pt>
                <c:pt idx="178">
                  <c:v>0.629</c:v>
                </c:pt>
                <c:pt idx="179">
                  <c:v>0.628</c:v>
                </c:pt>
                <c:pt idx="180">
                  <c:v>0.629</c:v>
                </c:pt>
                <c:pt idx="181">
                  <c:v>0.627</c:v>
                </c:pt>
                <c:pt idx="182">
                  <c:v>0.627</c:v>
                </c:pt>
                <c:pt idx="183">
                  <c:v>0.628</c:v>
                </c:pt>
                <c:pt idx="184">
                  <c:v>0.629</c:v>
                </c:pt>
                <c:pt idx="185">
                  <c:v>0.627</c:v>
                </c:pt>
                <c:pt idx="186">
                  <c:v>0.626</c:v>
                </c:pt>
                <c:pt idx="187">
                  <c:v>0.626</c:v>
                </c:pt>
                <c:pt idx="188">
                  <c:v>0.623</c:v>
                </c:pt>
                <c:pt idx="189">
                  <c:v>0.625</c:v>
                </c:pt>
                <c:pt idx="190">
                  <c:v>0.625</c:v>
                </c:pt>
                <c:pt idx="191">
                  <c:v>0.627</c:v>
                </c:pt>
                <c:pt idx="192">
                  <c:v>0.628</c:v>
                </c:pt>
                <c:pt idx="193">
                  <c:v>0.629</c:v>
                </c:pt>
                <c:pt idx="194">
                  <c:v>0.63</c:v>
                </c:pt>
                <c:pt idx="195">
                  <c:v>0.628</c:v>
                </c:pt>
                <c:pt idx="196">
                  <c:v>0.626</c:v>
                </c:pt>
                <c:pt idx="197">
                  <c:v>0.627</c:v>
                </c:pt>
                <c:pt idx="198">
                  <c:v>0.628</c:v>
                </c:pt>
                <c:pt idx="199">
                  <c:v>0.628</c:v>
                </c:pt>
                <c:pt idx="200">
                  <c:v>0.629</c:v>
                </c:pt>
                <c:pt idx="201">
                  <c:v>0.628</c:v>
                </c:pt>
                <c:pt idx="202">
                  <c:v>0.627</c:v>
                </c:pt>
                <c:pt idx="203">
                  <c:v>0.627</c:v>
                </c:pt>
                <c:pt idx="204">
                  <c:v>0.629</c:v>
                </c:pt>
                <c:pt idx="205">
                  <c:v>0.629</c:v>
                </c:pt>
                <c:pt idx="206">
                  <c:v>0.63</c:v>
                </c:pt>
                <c:pt idx="207">
                  <c:v>0.629</c:v>
                </c:pt>
                <c:pt idx="208">
                  <c:v>0.627</c:v>
                </c:pt>
                <c:pt idx="209">
                  <c:v>0.628</c:v>
                </c:pt>
                <c:pt idx="210">
                  <c:v>0.629</c:v>
                </c:pt>
                <c:pt idx="211">
                  <c:v>0.629</c:v>
                </c:pt>
                <c:pt idx="212">
                  <c:v>0.63</c:v>
                </c:pt>
                <c:pt idx="213">
                  <c:v>0.627</c:v>
                </c:pt>
                <c:pt idx="214">
                  <c:v>0.627</c:v>
                </c:pt>
                <c:pt idx="215">
                  <c:v>0.627</c:v>
                </c:pt>
                <c:pt idx="216">
                  <c:v>0.627</c:v>
                </c:pt>
                <c:pt idx="217">
                  <c:v>0.63</c:v>
                </c:pt>
                <c:pt idx="218">
                  <c:v>0.629</c:v>
                </c:pt>
                <c:pt idx="219">
                  <c:v>0.628</c:v>
                </c:pt>
                <c:pt idx="220">
                  <c:v>0.628</c:v>
                </c:pt>
                <c:pt idx="221">
                  <c:v>0.629</c:v>
                </c:pt>
                <c:pt idx="222">
                  <c:v>0.629</c:v>
                </c:pt>
                <c:pt idx="223">
                  <c:v>0.627</c:v>
                </c:pt>
                <c:pt idx="224">
                  <c:v>0.627</c:v>
                </c:pt>
                <c:pt idx="225">
                  <c:v>0.629</c:v>
                </c:pt>
                <c:pt idx="226">
                  <c:v>0.629</c:v>
                </c:pt>
                <c:pt idx="227">
                  <c:v>0.63100000000000001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9-4521-B1CA-F15ACD17E1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Sheet1!$A$2:$A$229</c:f>
              <c:strCache>
                <c:ptCount val="228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2000</c:v>
                </c:pt>
                <c:pt idx="5">
                  <c:v>2000</c:v>
                </c:pt>
                <c:pt idx="6">
                  <c:v>2000</c:v>
                </c:pt>
                <c:pt idx="7">
                  <c:v>2000</c:v>
                </c:pt>
                <c:pt idx="8">
                  <c:v>2000</c:v>
                </c:pt>
                <c:pt idx="9">
                  <c:v>2000</c:v>
                </c:pt>
                <c:pt idx="10">
                  <c:v>2000</c:v>
                </c:pt>
                <c:pt idx="11">
                  <c:v>2000</c:v>
                </c:pt>
                <c:pt idx="12">
                  <c:v>2001</c:v>
                </c:pt>
                <c:pt idx="13">
                  <c:v>2001</c:v>
                </c:pt>
                <c:pt idx="14">
                  <c:v>2001</c:v>
                </c:pt>
                <c:pt idx="15">
                  <c:v>2001</c:v>
                </c:pt>
                <c:pt idx="16">
                  <c:v>2001</c:v>
                </c:pt>
                <c:pt idx="17">
                  <c:v>2001</c:v>
                </c:pt>
                <c:pt idx="18">
                  <c:v>2001</c:v>
                </c:pt>
                <c:pt idx="19">
                  <c:v>2001</c:v>
                </c:pt>
                <c:pt idx="20">
                  <c:v>2001</c:v>
                </c:pt>
                <c:pt idx="21">
                  <c:v>2001</c:v>
                </c:pt>
                <c:pt idx="22">
                  <c:v>2001</c:v>
                </c:pt>
                <c:pt idx="23">
                  <c:v>2001</c:v>
                </c:pt>
                <c:pt idx="24">
                  <c:v>2002</c:v>
                </c:pt>
                <c:pt idx="25">
                  <c:v>2002</c:v>
                </c:pt>
                <c:pt idx="26">
                  <c:v>2002</c:v>
                </c:pt>
                <c:pt idx="27">
                  <c:v>2002</c:v>
                </c:pt>
                <c:pt idx="28">
                  <c:v>2002</c:v>
                </c:pt>
                <c:pt idx="29">
                  <c:v>2002</c:v>
                </c:pt>
                <c:pt idx="30">
                  <c:v>2002</c:v>
                </c:pt>
                <c:pt idx="31">
                  <c:v>2002</c:v>
                </c:pt>
                <c:pt idx="32">
                  <c:v>2002</c:v>
                </c:pt>
                <c:pt idx="33">
                  <c:v>2002</c:v>
                </c:pt>
                <c:pt idx="34">
                  <c:v>2002</c:v>
                </c:pt>
                <c:pt idx="35">
                  <c:v>2002</c:v>
                </c:pt>
                <c:pt idx="36">
                  <c:v>2003</c:v>
                </c:pt>
                <c:pt idx="37">
                  <c:v>2003</c:v>
                </c:pt>
                <c:pt idx="38">
                  <c:v>2003</c:v>
                </c:pt>
                <c:pt idx="39">
                  <c:v>2003</c:v>
                </c:pt>
                <c:pt idx="40">
                  <c:v>2003</c:v>
                </c:pt>
                <c:pt idx="41">
                  <c:v>2003</c:v>
                </c:pt>
                <c:pt idx="42">
                  <c:v>2003</c:v>
                </c:pt>
                <c:pt idx="43">
                  <c:v>2003</c:v>
                </c:pt>
                <c:pt idx="44">
                  <c:v>2003</c:v>
                </c:pt>
                <c:pt idx="45">
                  <c:v>2003</c:v>
                </c:pt>
                <c:pt idx="46">
                  <c:v>2003</c:v>
                </c:pt>
                <c:pt idx="47">
                  <c:v>2003</c:v>
                </c:pt>
                <c:pt idx="48">
                  <c:v>2004</c:v>
                </c:pt>
                <c:pt idx="49">
                  <c:v>2004</c:v>
                </c:pt>
                <c:pt idx="50">
                  <c:v>2004</c:v>
                </c:pt>
                <c:pt idx="51">
                  <c:v>2004</c:v>
                </c:pt>
                <c:pt idx="52">
                  <c:v>2004</c:v>
                </c:pt>
                <c:pt idx="53">
                  <c:v>2004</c:v>
                </c:pt>
                <c:pt idx="54">
                  <c:v>2004</c:v>
                </c:pt>
                <c:pt idx="55">
                  <c:v>2004</c:v>
                </c:pt>
                <c:pt idx="56">
                  <c:v>2004</c:v>
                </c:pt>
                <c:pt idx="57">
                  <c:v>2004</c:v>
                </c:pt>
                <c:pt idx="58">
                  <c:v>2004</c:v>
                </c:pt>
                <c:pt idx="59">
                  <c:v>2004</c:v>
                </c:pt>
                <c:pt idx="60">
                  <c:v>2005</c:v>
                </c:pt>
                <c:pt idx="61">
                  <c:v>2005</c:v>
                </c:pt>
                <c:pt idx="62">
                  <c:v>2005</c:v>
                </c:pt>
                <c:pt idx="63">
                  <c:v>2005</c:v>
                </c:pt>
                <c:pt idx="64">
                  <c:v>2005</c:v>
                </c:pt>
                <c:pt idx="65">
                  <c:v>2005</c:v>
                </c:pt>
                <c:pt idx="66">
                  <c:v>2005</c:v>
                </c:pt>
                <c:pt idx="67">
                  <c:v>2005</c:v>
                </c:pt>
                <c:pt idx="68">
                  <c:v>2005</c:v>
                </c:pt>
                <c:pt idx="69">
                  <c:v>2005</c:v>
                </c:pt>
                <c:pt idx="70">
                  <c:v>2005</c:v>
                </c:pt>
                <c:pt idx="71">
                  <c:v>2005</c:v>
                </c:pt>
                <c:pt idx="72">
                  <c:v>2006</c:v>
                </c:pt>
                <c:pt idx="73">
                  <c:v>2006</c:v>
                </c:pt>
                <c:pt idx="74">
                  <c:v>2006</c:v>
                </c:pt>
                <c:pt idx="75">
                  <c:v>2006</c:v>
                </c:pt>
                <c:pt idx="76">
                  <c:v>2006</c:v>
                </c:pt>
                <c:pt idx="77">
                  <c:v>2006</c:v>
                </c:pt>
                <c:pt idx="78">
                  <c:v>2006</c:v>
                </c:pt>
                <c:pt idx="79">
                  <c:v>2006</c:v>
                </c:pt>
                <c:pt idx="80">
                  <c:v>2006</c:v>
                </c:pt>
                <c:pt idx="81">
                  <c:v>2006</c:v>
                </c:pt>
                <c:pt idx="82">
                  <c:v>2006</c:v>
                </c:pt>
                <c:pt idx="83">
                  <c:v>2006</c:v>
                </c:pt>
                <c:pt idx="84">
                  <c:v>2007</c:v>
                </c:pt>
                <c:pt idx="85">
                  <c:v>2007</c:v>
                </c:pt>
                <c:pt idx="86">
                  <c:v>2007</c:v>
                </c:pt>
                <c:pt idx="87">
                  <c:v>2007</c:v>
                </c:pt>
                <c:pt idx="88">
                  <c:v>2007</c:v>
                </c:pt>
                <c:pt idx="89">
                  <c:v>2007</c:v>
                </c:pt>
                <c:pt idx="90">
                  <c:v>2007</c:v>
                </c:pt>
                <c:pt idx="91">
                  <c:v>2007</c:v>
                </c:pt>
                <c:pt idx="92">
                  <c:v>2007</c:v>
                </c:pt>
                <c:pt idx="93">
                  <c:v>2007</c:v>
                </c:pt>
                <c:pt idx="94">
                  <c:v>2007</c:v>
                </c:pt>
                <c:pt idx="95">
                  <c:v>2007</c:v>
                </c:pt>
                <c:pt idx="96">
                  <c:v>2008</c:v>
                </c:pt>
                <c:pt idx="97">
                  <c:v>2008</c:v>
                </c:pt>
                <c:pt idx="98">
                  <c:v>2008</c:v>
                </c:pt>
                <c:pt idx="99">
                  <c:v>2008</c:v>
                </c:pt>
                <c:pt idx="100">
                  <c:v>2008</c:v>
                </c:pt>
                <c:pt idx="101">
                  <c:v>2008</c:v>
                </c:pt>
                <c:pt idx="102">
                  <c:v>2008</c:v>
                </c:pt>
                <c:pt idx="103">
                  <c:v>2008</c:v>
                </c:pt>
                <c:pt idx="104">
                  <c:v>2008</c:v>
                </c:pt>
                <c:pt idx="105">
                  <c:v>2008</c:v>
                </c:pt>
                <c:pt idx="106">
                  <c:v>2008</c:v>
                </c:pt>
                <c:pt idx="107">
                  <c:v>2008</c:v>
                </c:pt>
                <c:pt idx="108">
                  <c:v>2009</c:v>
                </c:pt>
                <c:pt idx="109">
                  <c:v>2009</c:v>
                </c:pt>
                <c:pt idx="110">
                  <c:v>2009</c:v>
                </c:pt>
                <c:pt idx="111">
                  <c:v>2009</c:v>
                </c:pt>
                <c:pt idx="112">
                  <c:v>2009</c:v>
                </c:pt>
                <c:pt idx="113">
                  <c:v>2009</c:v>
                </c:pt>
                <c:pt idx="114">
                  <c:v>2009</c:v>
                </c:pt>
                <c:pt idx="115">
                  <c:v>2009</c:v>
                </c:pt>
                <c:pt idx="116">
                  <c:v>2009</c:v>
                </c:pt>
                <c:pt idx="117">
                  <c:v>2009</c:v>
                </c:pt>
                <c:pt idx="118">
                  <c:v>2009</c:v>
                </c:pt>
                <c:pt idx="119">
                  <c:v>2009</c:v>
                </c:pt>
                <c:pt idx="120">
                  <c:v>2010</c:v>
                </c:pt>
                <c:pt idx="121">
                  <c:v>2010</c:v>
                </c:pt>
                <c:pt idx="122">
                  <c:v>2010</c:v>
                </c:pt>
                <c:pt idx="123">
                  <c:v>2010</c:v>
                </c:pt>
                <c:pt idx="124">
                  <c:v>2010</c:v>
                </c:pt>
                <c:pt idx="125">
                  <c:v>2010</c:v>
                </c:pt>
                <c:pt idx="126">
                  <c:v>2010</c:v>
                </c:pt>
                <c:pt idx="127">
                  <c:v>2010</c:v>
                </c:pt>
                <c:pt idx="128">
                  <c:v>2010</c:v>
                </c:pt>
                <c:pt idx="129">
                  <c:v>2010</c:v>
                </c:pt>
                <c:pt idx="130">
                  <c:v>2010</c:v>
                </c:pt>
                <c:pt idx="131">
                  <c:v>2010</c:v>
                </c:pt>
                <c:pt idx="132">
                  <c:v>2011</c:v>
                </c:pt>
                <c:pt idx="133">
                  <c:v>2011</c:v>
                </c:pt>
                <c:pt idx="134">
                  <c:v>2011</c:v>
                </c:pt>
                <c:pt idx="135">
                  <c:v>2011</c:v>
                </c:pt>
                <c:pt idx="136">
                  <c:v>2011</c:v>
                </c:pt>
                <c:pt idx="137">
                  <c:v>2011</c:v>
                </c:pt>
                <c:pt idx="138">
                  <c:v>2011</c:v>
                </c:pt>
                <c:pt idx="139">
                  <c:v>2011</c:v>
                </c:pt>
                <c:pt idx="140">
                  <c:v>2011</c:v>
                </c:pt>
                <c:pt idx="141">
                  <c:v>2011</c:v>
                </c:pt>
                <c:pt idx="142">
                  <c:v>2011</c:v>
                </c:pt>
                <c:pt idx="143">
                  <c:v>2011</c:v>
                </c:pt>
                <c:pt idx="144">
                  <c:v>2012</c:v>
                </c:pt>
                <c:pt idx="145">
                  <c:v>2012</c:v>
                </c:pt>
                <c:pt idx="146">
                  <c:v>2012</c:v>
                </c:pt>
                <c:pt idx="147">
                  <c:v>2012</c:v>
                </c:pt>
                <c:pt idx="148">
                  <c:v>2012</c:v>
                </c:pt>
                <c:pt idx="149">
                  <c:v>2012</c:v>
                </c:pt>
                <c:pt idx="150">
                  <c:v>2012</c:v>
                </c:pt>
                <c:pt idx="151">
                  <c:v>2012</c:v>
                </c:pt>
                <c:pt idx="152">
                  <c:v>2012</c:v>
                </c:pt>
                <c:pt idx="153">
                  <c:v>2012</c:v>
                </c:pt>
                <c:pt idx="154">
                  <c:v>2012</c:v>
                </c:pt>
                <c:pt idx="155">
                  <c:v>2012</c:v>
                </c:pt>
                <c:pt idx="156">
                  <c:v>2013</c:v>
                </c:pt>
                <c:pt idx="157">
                  <c:v>2013</c:v>
                </c:pt>
                <c:pt idx="158">
                  <c:v>2013</c:v>
                </c:pt>
                <c:pt idx="159">
                  <c:v>2013</c:v>
                </c:pt>
                <c:pt idx="160">
                  <c:v>2013</c:v>
                </c:pt>
                <c:pt idx="161">
                  <c:v>2013</c:v>
                </c:pt>
                <c:pt idx="162">
                  <c:v>2013</c:v>
                </c:pt>
                <c:pt idx="163">
                  <c:v>2013</c:v>
                </c:pt>
                <c:pt idx="164">
                  <c:v>2013</c:v>
                </c:pt>
                <c:pt idx="165">
                  <c:v>2013</c:v>
                </c:pt>
                <c:pt idx="166">
                  <c:v>2013</c:v>
                </c:pt>
                <c:pt idx="167">
                  <c:v>2013</c:v>
                </c:pt>
                <c:pt idx="168">
                  <c:v>2014</c:v>
                </c:pt>
                <c:pt idx="169">
                  <c:v>2014</c:v>
                </c:pt>
                <c:pt idx="170">
                  <c:v>2014</c:v>
                </c:pt>
                <c:pt idx="171">
                  <c:v>2014</c:v>
                </c:pt>
                <c:pt idx="172">
                  <c:v>2014</c:v>
                </c:pt>
                <c:pt idx="173">
                  <c:v>2014</c:v>
                </c:pt>
                <c:pt idx="174">
                  <c:v>2014</c:v>
                </c:pt>
                <c:pt idx="175">
                  <c:v>2014</c:v>
                </c:pt>
                <c:pt idx="176">
                  <c:v>2014</c:v>
                </c:pt>
                <c:pt idx="177">
                  <c:v>2014</c:v>
                </c:pt>
                <c:pt idx="178">
                  <c:v>2014</c:v>
                </c:pt>
                <c:pt idx="179">
                  <c:v>2014</c:v>
                </c:pt>
                <c:pt idx="180">
                  <c:v>2015</c:v>
                </c:pt>
                <c:pt idx="181">
                  <c:v>2015</c:v>
                </c:pt>
                <c:pt idx="182">
                  <c:v>2015</c:v>
                </c:pt>
                <c:pt idx="183">
                  <c:v>2015</c:v>
                </c:pt>
                <c:pt idx="184">
                  <c:v>2015</c:v>
                </c:pt>
                <c:pt idx="185">
                  <c:v>2015</c:v>
                </c:pt>
                <c:pt idx="186">
                  <c:v>2015</c:v>
                </c:pt>
                <c:pt idx="187">
                  <c:v>2015</c:v>
                </c:pt>
                <c:pt idx="188">
                  <c:v>2015</c:v>
                </c:pt>
                <c:pt idx="189">
                  <c:v>2015</c:v>
                </c:pt>
                <c:pt idx="190">
                  <c:v>2015</c:v>
                </c:pt>
                <c:pt idx="191">
                  <c:v>2015</c:v>
                </c:pt>
                <c:pt idx="192">
                  <c:v>2016</c:v>
                </c:pt>
                <c:pt idx="193">
                  <c:v>2016</c:v>
                </c:pt>
                <c:pt idx="194">
                  <c:v>2016</c:v>
                </c:pt>
                <c:pt idx="195">
                  <c:v>2016</c:v>
                </c:pt>
                <c:pt idx="196">
                  <c:v>2016</c:v>
                </c:pt>
                <c:pt idx="197">
                  <c:v>2016</c:v>
                </c:pt>
                <c:pt idx="198">
                  <c:v>2016</c:v>
                </c:pt>
                <c:pt idx="199">
                  <c:v>2016</c:v>
                </c:pt>
                <c:pt idx="200">
                  <c:v>2016</c:v>
                </c:pt>
                <c:pt idx="201">
                  <c:v>2016</c:v>
                </c:pt>
                <c:pt idx="202">
                  <c:v>2016</c:v>
                </c:pt>
                <c:pt idx="203">
                  <c:v>2016</c:v>
                </c:pt>
                <c:pt idx="204">
                  <c:v>2017</c:v>
                </c:pt>
                <c:pt idx="205">
                  <c:v>2017</c:v>
                </c:pt>
                <c:pt idx="206">
                  <c:v>2017</c:v>
                </c:pt>
                <c:pt idx="207">
                  <c:v>2017</c:v>
                </c:pt>
                <c:pt idx="208">
                  <c:v>2017</c:v>
                </c:pt>
                <c:pt idx="209">
                  <c:v>2017</c:v>
                </c:pt>
                <c:pt idx="210">
                  <c:v>2017</c:v>
                </c:pt>
                <c:pt idx="211">
                  <c:v>2017</c:v>
                </c:pt>
                <c:pt idx="212">
                  <c:v>2017</c:v>
                </c:pt>
                <c:pt idx="213">
                  <c:v>2017</c:v>
                </c:pt>
                <c:pt idx="214">
                  <c:v>2017</c:v>
                </c:pt>
                <c:pt idx="215">
                  <c:v>2017</c:v>
                </c:pt>
                <c:pt idx="216">
                  <c:v>2018</c:v>
                </c:pt>
                <c:pt idx="217">
                  <c:v>2018</c:v>
                </c:pt>
                <c:pt idx="218">
                  <c:v>2018</c:v>
                </c:pt>
                <c:pt idx="219">
                  <c:v>2018</c:v>
                </c:pt>
                <c:pt idx="220">
                  <c:v>2018</c:v>
                </c:pt>
                <c:pt idx="221">
                  <c:v>2018</c:v>
                </c:pt>
                <c:pt idx="222">
                  <c:v>2018</c:v>
                </c:pt>
                <c:pt idx="223">
                  <c:v>2018</c:v>
                </c:pt>
                <c:pt idx="224">
                  <c:v>2018</c:v>
                </c:pt>
                <c:pt idx="225">
                  <c:v>2018</c:v>
                </c:pt>
                <c:pt idx="226">
                  <c:v>2018</c:v>
                </c:pt>
                <c:pt idx="227">
                  <c:v>2019</c:v>
                </c:pt>
              </c:strCache>
            </c:strRef>
          </c:cat>
          <c:val>
            <c:numRef>
              <c:f>Sheet1!$C$2:$C$229</c:f>
              <c:numCache>
                <c:formatCode>0.0%</c:formatCode>
                <c:ptCount val="228"/>
                <c:pt idx="0">
                  <c:v>0.72799999999999998</c:v>
                </c:pt>
                <c:pt idx="1">
                  <c:v>0.72799999999999998</c:v>
                </c:pt>
                <c:pt idx="2">
                  <c:v>0.72700000000000009</c:v>
                </c:pt>
                <c:pt idx="3">
                  <c:v>0.72700000000000009</c:v>
                </c:pt>
                <c:pt idx="4">
                  <c:v>0.72499999999999998</c:v>
                </c:pt>
                <c:pt idx="5">
                  <c:v>0.72299999999999998</c:v>
                </c:pt>
                <c:pt idx="6">
                  <c:v>0.72200000000000009</c:v>
                </c:pt>
                <c:pt idx="7">
                  <c:v>0.72</c:v>
                </c:pt>
                <c:pt idx="8">
                  <c:v>0.71900000000000008</c:v>
                </c:pt>
                <c:pt idx="9">
                  <c:v>0.71799999999999997</c:v>
                </c:pt>
                <c:pt idx="10">
                  <c:v>0.71799999999999997</c:v>
                </c:pt>
                <c:pt idx="11">
                  <c:v>0.71700000000000008</c:v>
                </c:pt>
                <c:pt idx="12">
                  <c:v>0.71599999999999997</c:v>
                </c:pt>
                <c:pt idx="13">
                  <c:v>0.71499999999999997</c:v>
                </c:pt>
                <c:pt idx="14">
                  <c:v>0.71400000000000008</c:v>
                </c:pt>
                <c:pt idx="15">
                  <c:v>0.71299999999999997</c:v>
                </c:pt>
                <c:pt idx="16">
                  <c:v>0.71200000000000008</c:v>
                </c:pt>
                <c:pt idx="17">
                  <c:v>0.71200000000000008</c:v>
                </c:pt>
                <c:pt idx="18">
                  <c:v>0.71299999999999997</c:v>
                </c:pt>
                <c:pt idx="19">
                  <c:v>0.71400000000000008</c:v>
                </c:pt>
                <c:pt idx="20">
                  <c:v>0.71499999999999997</c:v>
                </c:pt>
                <c:pt idx="21">
                  <c:v>0.71599999999999997</c:v>
                </c:pt>
                <c:pt idx="22">
                  <c:v>0.71700000000000008</c:v>
                </c:pt>
                <c:pt idx="23">
                  <c:v>0.71700000000000008</c:v>
                </c:pt>
                <c:pt idx="24">
                  <c:v>0.71799999999999997</c:v>
                </c:pt>
                <c:pt idx="25">
                  <c:v>0.71799999999999997</c:v>
                </c:pt>
                <c:pt idx="26">
                  <c:v>0.71799999999999997</c:v>
                </c:pt>
                <c:pt idx="27">
                  <c:v>0.71799999999999997</c:v>
                </c:pt>
                <c:pt idx="28">
                  <c:v>0.71799999999999997</c:v>
                </c:pt>
                <c:pt idx="29">
                  <c:v>0.71799999999999997</c:v>
                </c:pt>
                <c:pt idx="30">
                  <c:v>0.71799999999999997</c:v>
                </c:pt>
                <c:pt idx="31">
                  <c:v>0.71799999999999997</c:v>
                </c:pt>
                <c:pt idx="32">
                  <c:v>0.71700000000000008</c:v>
                </c:pt>
                <c:pt idx="33">
                  <c:v>0.71700000000000008</c:v>
                </c:pt>
                <c:pt idx="34">
                  <c:v>0.71700000000000008</c:v>
                </c:pt>
                <c:pt idx="35">
                  <c:v>0.71599999999999997</c:v>
                </c:pt>
                <c:pt idx="36">
                  <c:v>0.71700000000000008</c:v>
                </c:pt>
                <c:pt idx="37">
                  <c:v>0.71799999999999997</c:v>
                </c:pt>
                <c:pt idx="38">
                  <c:v>0.71900000000000008</c:v>
                </c:pt>
                <c:pt idx="39">
                  <c:v>0.72</c:v>
                </c:pt>
                <c:pt idx="40">
                  <c:v>0.72</c:v>
                </c:pt>
                <c:pt idx="41">
                  <c:v>0.72099999999999997</c:v>
                </c:pt>
                <c:pt idx="42">
                  <c:v>0.72099999999999997</c:v>
                </c:pt>
                <c:pt idx="43">
                  <c:v>0.72099999999999997</c:v>
                </c:pt>
                <c:pt idx="44">
                  <c:v>0.72099999999999997</c:v>
                </c:pt>
                <c:pt idx="45">
                  <c:v>0.72099999999999997</c:v>
                </c:pt>
                <c:pt idx="46">
                  <c:v>0.72200000000000009</c:v>
                </c:pt>
                <c:pt idx="47">
                  <c:v>0.72299999999999998</c:v>
                </c:pt>
                <c:pt idx="48">
                  <c:v>0.72299999999999998</c:v>
                </c:pt>
                <c:pt idx="49">
                  <c:v>0.72400000000000009</c:v>
                </c:pt>
                <c:pt idx="50">
                  <c:v>0.72499999999999998</c:v>
                </c:pt>
                <c:pt idx="51">
                  <c:v>0.72499999999999998</c:v>
                </c:pt>
                <c:pt idx="52">
                  <c:v>0.72599999999999998</c:v>
                </c:pt>
                <c:pt idx="53">
                  <c:v>0.72599999999999998</c:v>
                </c:pt>
                <c:pt idx="54">
                  <c:v>0.72700000000000009</c:v>
                </c:pt>
                <c:pt idx="55">
                  <c:v>0.72700000000000009</c:v>
                </c:pt>
                <c:pt idx="56">
                  <c:v>0.72599999999999998</c:v>
                </c:pt>
                <c:pt idx="57">
                  <c:v>0.72599999999999998</c:v>
                </c:pt>
                <c:pt idx="58">
                  <c:v>0.72499999999999998</c:v>
                </c:pt>
                <c:pt idx="59">
                  <c:v>0.72400000000000009</c:v>
                </c:pt>
                <c:pt idx="60">
                  <c:v>0.72400000000000009</c:v>
                </c:pt>
                <c:pt idx="61">
                  <c:v>0.72299999999999998</c:v>
                </c:pt>
                <c:pt idx="62">
                  <c:v>0.72299999999999998</c:v>
                </c:pt>
                <c:pt idx="63">
                  <c:v>0.72299999999999998</c:v>
                </c:pt>
                <c:pt idx="64">
                  <c:v>0.72299999999999998</c:v>
                </c:pt>
                <c:pt idx="65">
                  <c:v>0.72299999999999998</c:v>
                </c:pt>
                <c:pt idx="66">
                  <c:v>0.72299999999999998</c:v>
                </c:pt>
                <c:pt idx="67">
                  <c:v>0.72200000000000009</c:v>
                </c:pt>
                <c:pt idx="68">
                  <c:v>0.72200000000000009</c:v>
                </c:pt>
                <c:pt idx="69">
                  <c:v>0.72099999999999997</c:v>
                </c:pt>
                <c:pt idx="70">
                  <c:v>0.72200000000000009</c:v>
                </c:pt>
                <c:pt idx="71">
                  <c:v>0.72200000000000009</c:v>
                </c:pt>
                <c:pt idx="72">
                  <c:v>0.72200000000000009</c:v>
                </c:pt>
                <c:pt idx="73">
                  <c:v>0.72299999999999998</c:v>
                </c:pt>
                <c:pt idx="74">
                  <c:v>0.72299999999999998</c:v>
                </c:pt>
                <c:pt idx="75">
                  <c:v>0.72400000000000009</c:v>
                </c:pt>
                <c:pt idx="76">
                  <c:v>0.72400000000000009</c:v>
                </c:pt>
                <c:pt idx="77">
                  <c:v>0.72400000000000009</c:v>
                </c:pt>
                <c:pt idx="78">
                  <c:v>0.72499999999999998</c:v>
                </c:pt>
                <c:pt idx="79">
                  <c:v>0.72499999999999998</c:v>
                </c:pt>
                <c:pt idx="80">
                  <c:v>0.72499999999999998</c:v>
                </c:pt>
                <c:pt idx="81">
                  <c:v>0.72499999999999998</c:v>
                </c:pt>
                <c:pt idx="82">
                  <c:v>0.72400000000000009</c:v>
                </c:pt>
                <c:pt idx="83">
                  <c:v>0.72400000000000009</c:v>
                </c:pt>
                <c:pt idx="84">
                  <c:v>0.72299999999999998</c:v>
                </c:pt>
                <c:pt idx="85">
                  <c:v>0.72200000000000009</c:v>
                </c:pt>
                <c:pt idx="86">
                  <c:v>0.72099999999999997</c:v>
                </c:pt>
                <c:pt idx="87">
                  <c:v>0.72</c:v>
                </c:pt>
                <c:pt idx="88">
                  <c:v>0.72</c:v>
                </c:pt>
                <c:pt idx="89">
                  <c:v>0.72</c:v>
                </c:pt>
                <c:pt idx="90">
                  <c:v>0.72099999999999997</c:v>
                </c:pt>
                <c:pt idx="91">
                  <c:v>0.72200000000000009</c:v>
                </c:pt>
                <c:pt idx="92">
                  <c:v>0.72200000000000009</c:v>
                </c:pt>
                <c:pt idx="93">
                  <c:v>0.72299999999999998</c:v>
                </c:pt>
                <c:pt idx="94">
                  <c:v>0.72400000000000009</c:v>
                </c:pt>
                <c:pt idx="95">
                  <c:v>0.72400000000000009</c:v>
                </c:pt>
                <c:pt idx="96">
                  <c:v>0.72400000000000009</c:v>
                </c:pt>
                <c:pt idx="97">
                  <c:v>0.72400000000000009</c:v>
                </c:pt>
                <c:pt idx="98">
                  <c:v>0.72299999999999998</c:v>
                </c:pt>
                <c:pt idx="99">
                  <c:v>0.72299999999999998</c:v>
                </c:pt>
                <c:pt idx="100">
                  <c:v>0.72200000000000009</c:v>
                </c:pt>
                <c:pt idx="101">
                  <c:v>0.72200000000000009</c:v>
                </c:pt>
                <c:pt idx="102">
                  <c:v>0.72099999999999997</c:v>
                </c:pt>
                <c:pt idx="103">
                  <c:v>0.72099999999999997</c:v>
                </c:pt>
                <c:pt idx="104">
                  <c:v>0.72</c:v>
                </c:pt>
                <c:pt idx="105">
                  <c:v>0.71900000000000008</c:v>
                </c:pt>
                <c:pt idx="106">
                  <c:v>0.71799999999999997</c:v>
                </c:pt>
                <c:pt idx="107">
                  <c:v>0.71700000000000008</c:v>
                </c:pt>
                <c:pt idx="108">
                  <c:v>0.71599999999999997</c:v>
                </c:pt>
                <c:pt idx="109">
                  <c:v>0.71599999999999997</c:v>
                </c:pt>
                <c:pt idx="110">
                  <c:v>0.71499999999999997</c:v>
                </c:pt>
                <c:pt idx="111">
                  <c:v>0.71400000000000008</c:v>
                </c:pt>
                <c:pt idx="112">
                  <c:v>0.71400000000000008</c:v>
                </c:pt>
                <c:pt idx="113">
                  <c:v>0.71200000000000008</c:v>
                </c:pt>
                <c:pt idx="114">
                  <c:v>0.71</c:v>
                </c:pt>
                <c:pt idx="115">
                  <c:v>0.70799999999999996</c:v>
                </c:pt>
                <c:pt idx="116">
                  <c:v>0.70499999999999996</c:v>
                </c:pt>
                <c:pt idx="117">
                  <c:v>0.70299999999999996</c:v>
                </c:pt>
                <c:pt idx="118">
                  <c:v>0.70099999999999996</c:v>
                </c:pt>
                <c:pt idx="119">
                  <c:v>0.70099999999999996</c:v>
                </c:pt>
                <c:pt idx="120">
                  <c:v>0.70099999999999996</c:v>
                </c:pt>
                <c:pt idx="121">
                  <c:v>0.70099999999999996</c:v>
                </c:pt>
                <c:pt idx="122">
                  <c:v>0.70200000000000007</c:v>
                </c:pt>
                <c:pt idx="123">
                  <c:v>0.70799999999999996</c:v>
                </c:pt>
                <c:pt idx="124">
                  <c:v>0.70799999999999996</c:v>
                </c:pt>
                <c:pt idx="125">
                  <c:v>0.70700000000000007</c:v>
                </c:pt>
                <c:pt idx="126">
                  <c:v>0.70599999999999996</c:v>
                </c:pt>
                <c:pt idx="127">
                  <c:v>0.70499999999999996</c:v>
                </c:pt>
                <c:pt idx="128">
                  <c:v>0.70400000000000007</c:v>
                </c:pt>
                <c:pt idx="129">
                  <c:v>0.70299999999999996</c:v>
                </c:pt>
                <c:pt idx="130">
                  <c:v>0.70200000000000007</c:v>
                </c:pt>
                <c:pt idx="131">
                  <c:v>0.70099999999999996</c:v>
                </c:pt>
                <c:pt idx="132">
                  <c:v>0.70000000000000007</c:v>
                </c:pt>
                <c:pt idx="133">
                  <c:v>0.69900000000000007</c:v>
                </c:pt>
                <c:pt idx="134">
                  <c:v>0.69799999999999995</c:v>
                </c:pt>
                <c:pt idx="135">
                  <c:v>0.69700000000000006</c:v>
                </c:pt>
                <c:pt idx="136">
                  <c:v>0.69599999999999995</c:v>
                </c:pt>
                <c:pt idx="137">
                  <c:v>0.69599999999999995</c:v>
                </c:pt>
                <c:pt idx="138">
                  <c:v>0.69599999999999995</c:v>
                </c:pt>
                <c:pt idx="139">
                  <c:v>0.69700000000000006</c:v>
                </c:pt>
                <c:pt idx="140">
                  <c:v>0.69700000000000006</c:v>
                </c:pt>
                <c:pt idx="141">
                  <c:v>0.69799999999999995</c:v>
                </c:pt>
                <c:pt idx="142">
                  <c:v>0.69799999999999995</c:v>
                </c:pt>
                <c:pt idx="143">
                  <c:v>0.69700000000000006</c:v>
                </c:pt>
                <c:pt idx="144">
                  <c:v>0.69599999999999995</c:v>
                </c:pt>
                <c:pt idx="145">
                  <c:v>0.69400000000000006</c:v>
                </c:pt>
                <c:pt idx="146">
                  <c:v>0.69299999999999995</c:v>
                </c:pt>
                <c:pt idx="147">
                  <c:v>0.69200000000000006</c:v>
                </c:pt>
                <c:pt idx="148">
                  <c:v>0.69099999999999995</c:v>
                </c:pt>
                <c:pt idx="149">
                  <c:v>0.69099999999999995</c:v>
                </c:pt>
                <c:pt idx="150">
                  <c:v>0.69000000000000006</c:v>
                </c:pt>
                <c:pt idx="151">
                  <c:v>0.69000000000000006</c:v>
                </c:pt>
                <c:pt idx="152">
                  <c:v>0.69000000000000006</c:v>
                </c:pt>
                <c:pt idx="153">
                  <c:v>0.69000000000000006</c:v>
                </c:pt>
                <c:pt idx="154">
                  <c:v>0.68900000000000006</c:v>
                </c:pt>
                <c:pt idx="155">
                  <c:v>0.68799999999999994</c:v>
                </c:pt>
                <c:pt idx="156">
                  <c:v>0.68700000000000006</c:v>
                </c:pt>
                <c:pt idx="157">
                  <c:v>0.68599999999999994</c:v>
                </c:pt>
                <c:pt idx="158">
                  <c:v>0.68500000000000005</c:v>
                </c:pt>
                <c:pt idx="159">
                  <c:v>0.68400000000000005</c:v>
                </c:pt>
                <c:pt idx="160">
                  <c:v>0.68299999999999994</c:v>
                </c:pt>
                <c:pt idx="161">
                  <c:v>0.68299999999999994</c:v>
                </c:pt>
                <c:pt idx="162">
                  <c:v>0.68200000000000005</c:v>
                </c:pt>
                <c:pt idx="163">
                  <c:v>0.68</c:v>
                </c:pt>
                <c:pt idx="164">
                  <c:v>0.67900000000000005</c:v>
                </c:pt>
                <c:pt idx="165">
                  <c:v>0.67799999999999994</c:v>
                </c:pt>
                <c:pt idx="166">
                  <c:v>0.67700000000000005</c:v>
                </c:pt>
                <c:pt idx="167">
                  <c:v>0.67700000000000005</c:v>
                </c:pt>
                <c:pt idx="168">
                  <c:v>0.67799999999999994</c:v>
                </c:pt>
                <c:pt idx="169">
                  <c:v>0.67799999999999994</c:v>
                </c:pt>
                <c:pt idx="170">
                  <c:v>0.67900000000000005</c:v>
                </c:pt>
                <c:pt idx="171">
                  <c:v>0.67799999999999994</c:v>
                </c:pt>
                <c:pt idx="172">
                  <c:v>0.67799999999999994</c:v>
                </c:pt>
                <c:pt idx="173">
                  <c:v>0.67799999999999994</c:v>
                </c:pt>
                <c:pt idx="174">
                  <c:v>0.67700000000000005</c:v>
                </c:pt>
                <c:pt idx="175">
                  <c:v>0.67599999999999993</c:v>
                </c:pt>
                <c:pt idx="176">
                  <c:v>0.67599999999999993</c:v>
                </c:pt>
                <c:pt idx="177">
                  <c:v>0.67500000000000004</c:v>
                </c:pt>
                <c:pt idx="178">
                  <c:v>0.67400000000000004</c:v>
                </c:pt>
                <c:pt idx="179">
                  <c:v>0.67299999999999993</c:v>
                </c:pt>
                <c:pt idx="180">
                  <c:v>0.67299999999999993</c:v>
                </c:pt>
                <c:pt idx="181">
                  <c:v>0.67200000000000004</c:v>
                </c:pt>
                <c:pt idx="182">
                  <c:v>0.67099999999999993</c:v>
                </c:pt>
                <c:pt idx="183">
                  <c:v>0.67</c:v>
                </c:pt>
                <c:pt idx="184">
                  <c:v>0.66900000000000004</c:v>
                </c:pt>
                <c:pt idx="185">
                  <c:v>0.66800000000000004</c:v>
                </c:pt>
                <c:pt idx="186">
                  <c:v>0.66700000000000004</c:v>
                </c:pt>
                <c:pt idx="187">
                  <c:v>0.66599999999999993</c:v>
                </c:pt>
                <c:pt idx="188">
                  <c:v>0.66599999999999993</c:v>
                </c:pt>
                <c:pt idx="189">
                  <c:v>0.66599999999999993</c:v>
                </c:pt>
                <c:pt idx="190">
                  <c:v>0.66599999999999993</c:v>
                </c:pt>
                <c:pt idx="191">
                  <c:v>0.66700000000000004</c:v>
                </c:pt>
                <c:pt idx="192">
                  <c:v>0.66800000000000004</c:v>
                </c:pt>
                <c:pt idx="193">
                  <c:v>0.66800000000000004</c:v>
                </c:pt>
                <c:pt idx="194">
                  <c:v>0.66900000000000004</c:v>
                </c:pt>
                <c:pt idx="195">
                  <c:v>0.66900000000000004</c:v>
                </c:pt>
                <c:pt idx="196">
                  <c:v>0.66900000000000004</c:v>
                </c:pt>
                <c:pt idx="197">
                  <c:v>0.67</c:v>
                </c:pt>
                <c:pt idx="198">
                  <c:v>0.67</c:v>
                </c:pt>
                <c:pt idx="199">
                  <c:v>0.67099999999999993</c:v>
                </c:pt>
                <c:pt idx="200">
                  <c:v>0.67200000000000004</c:v>
                </c:pt>
                <c:pt idx="201">
                  <c:v>0.67200000000000004</c:v>
                </c:pt>
                <c:pt idx="202">
                  <c:v>0.67299999999999993</c:v>
                </c:pt>
                <c:pt idx="203">
                  <c:v>0.67299999999999993</c:v>
                </c:pt>
                <c:pt idx="204">
                  <c:v>0.67400000000000004</c:v>
                </c:pt>
                <c:pt idx="205">
                  <c:v>0.67500000000000004</c:v>
                </c:pt>
                <c:pt idx="206">
                  <c:v>0.67599999999999993</c:v>
                </c:pt>
                <c:pt idx="207">
                  <c:v>0.67700000000000005</c:v>
                </c:pt>
                <c:pt idx="208">
                  <c:v>0.67900000000000005</c:v>
                </c:pt>
                <c:pt idx="209">
                  <c:v>0.68099999999999994</c:v>
                </c:pt>
                <c:pt idx="210">
                  <c:v>0.68299999999999994</c:v>
                </c:pt>
                <c:pt idx="211">
                  <c:v>0.68500000000000005</c:v>
                </c:pt>
                <c:pt idx="212">
                  <c:v>0.68599999999999994</c:v>
                </c:pt>
                <c:pt idx="213">
                  <c:v>0.68700000000000006</c:v>
                </c:pt>
                <c:pt idx="214">
                  <c:v>0.68599999999999994</c:v>
                </c:pt>
                <c:pt idx="215">
                  <c:v>0.68400000000000005</c:v>
                </c:pt>
                <c:pt idx="216">
                  <c:v>0.68400000000000005</c:v>
                </c:pt>
                <c:pt idx="217">
                  <c:v>0.68500000000000005</c:v>
                </c:pt>
                <c:pt idx="218">
                  <c:v>0.68600000000000005</c:v>
                </c:pt>
                <c:pt idx="219">
                  <c:v>0.68700000000000006</c:v>
                </c:pt>
                <c:pt idx="220">
                  <c:v>0.68799999999999994</c:v>
                </c:pt>
                <c:pt idx="221">
                  <c:v>0.68899999999999995</c:v>
                </c:pt>
                <c:pt idx="222">
                  <c:v>0.69</c:v>
                </c:pt>
                <c:pt idx="223">
                  <c:v>0.69</c:v>
                </c:pt>
                <c:pt idx="224">
                  <c:v>0.69</c:v>
                </c:pt>
                <c:pt idx="225">
                  <c:v>0.69</c:v>
                </c:pt>
                <c:pt idx="226">
                  <c:v>0.69099999999999995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9-4521-B1CA-F15ACD17E1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2038112"/>
        <c:axId val="334321424"/>
      </c:lineChart>
      <c:catAx>
        <c:axId val="27203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21424"/>
        <c:crosses val="autoZero"/>
        <c:auto val="1"/>
        <c:lblAlgn val="ctr"/>
        <c:lblOffset val="100"/>
        <c:tickMarkSkip val="1"/>
        <c:noMultiLvlLbl val="0"/>
      </c:catAx>
      <c:valAx>
        <c:axId val="3343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203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Unemployment Rates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U.S.</c:v>
                </c:pt>
              </c:strCache>
            </c:strRef>
          </c:tx>
          <c:spPr>
            <a:ln w="28575" cap="rnd">
              <a:solidFill>
                <a:srgbClr val="CC2C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0.04</c:v>
                </c:pt>
                <c:pt idx="1">
                  <c:v>4.7E-2</c:v>
                </c:pt>
                <c:pt idx="2">
                  <c:v>5.7999999999999996E-2</c:v>
                </c:pt>
                <c:pt idx="3">
                  <c:v>0.06</c:v>
                </c:pt>
                <c:pt idx="4">
                  <c:v>5.5E-2</c:v>
                </c:pt>
                <c:pt idx="5">
                  <c:v>5.0999999999999997E-2</c:v>
                </c:pt>
                <c:pt idx="6">
                  <c:v>4.5999999999999999E-2</c:v>
                </c:pt>
                <c:pt idx="7">
                  <c:v>4.5999999999999999E-2</c:v>
                </c:pt>
                <c:pt idx="8">
                  <c:v>5.7999999999999996E-2</c:v>
                </c:pt>
                <c:pt idx="9">
                  <c:v>9.3000000000000013E-2</c:v>
                </c:pt>
                <c:pt idx="10">
                  <c:v>9.6000000000000002E-2</c:v>
                </c:pt>
                <c:pt idx="11">
                  <c:v>8.900000000000001E-2</c:v>
                </c:pt>
                <c:pt idx="12">
                  <c:v>8.1000000000000003E-2</c:v>
                </c:pt>
                <c:pt idx="13">
                  <c:v>7.400000000000001E-2</c:v>
                </c:pt>
                <c:pt idx="14">
                  <c:v>6.2E-2</c:v>
                </c:pt>
                <c:pt idx="15">
                  <c:v>5.2999999999999999E-2</c:v>
                </c:pt>
                <c:pt idx="16">
                  <c:v>4.9000000000000002E-2</c:v>
                </c:pt>
                <c:pt idx="17">
                  <c:v>4.4000000000000004E-2</c:v>
                </c:pt>
                <c:pt idx="18">
                  <c:v>3.8500000000000006E-2</c:v>
                </c:pt>
                <c:pt idx="19">
                  <c:v>4.2000000000000003E-2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05-492C-9C1F-81FECF3432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Colorado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Sheet1!$C$2:$C$21</c:f>
              <c:numCache>
                <c:formatCode>0.0%</c:formatCode>
                <c:ptCount val="20"/>
                <c:pt idx="0">
                  <c:v>2.7999999999999997E-2</c:v>
                </c:pt>
                <c:pt idx="1">
                  <c:v>3.7999999999999999E-2</c:v>
                </c:pt>
                <c:pt idx="2">
                  <c:v>5.5E-2</c:v>
                </c:pt>
                <c:pt idx="3">
                  <c:v>0.06</c:v>
                </c:pt>
                <c:pt idx="4">
                  <c:v>5.5E-2</c:v>
                </c:pt>
                <c:pt idx="5">
                  <c:v>0.05</c:v>
                </c:pt>
                <c:pt idx="6">
                  <c:v>4.2999999999999997E-2</c:v>
                </c:pt>
                <c:pt idx="7">
                  <c:v>3.7000000000000005E-2</c:v>
                </c:pt>
                <c:pt idx="8">
                  <c:v>4.8000000000000001E-2</c:v>
                </c:pt>
                <c:pt idx="9">
                  <c:v>7.2999999999999995E-2</c:v>
                </c:pt>
                <c:pt idx="10">
                  <c:v>8.6999999999999994E-2</c:v>
                </c:pt>
                <c:pt idx="11">
                  <c:v>8.4000000000000005E-2</c:v>
                </c:pt>
                <c:pt idx="12">
                  <c:v>7.9000000000000001E-2</c:v>
                </c:pt>
                <c:pt idx="13">
                  <c:v>6.9000000000000006E-2</c:v>
                </c:pt>
                <c:pt idx="14">
                  <c:v>0.05</c:v>
                </c:pt>
                <c:pt idx="15">
                  <c:v>3.9E-2</c:v>
                </c:pt>
                <c:pt idx="16">
                  <c:v>3.3000000000000002E-2</c:v>
                </c:pt>
                <c:pt idx="17">
                  <c:v>2.7999999999999997E-2</c:v>
                </c:pt>
                <c:pt idx="18">
                  <c:v>0.03</c:v>
                </c:pt>
                <c:pt idx="19">
                  <c:v>3.5000000000000003E-2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05-492C-9C1F-81FECF3432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Metro Denver</c:v>
                </c:pt>
              </c:strCache>
            </c:strRef>
          </c:tx>
          <c:spPr>
            <a:ln w="28575" cap="rnd">
              <a:solidFill>
                <a:srgbClr val="00833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2018e</c:v>
                </c:pt>
                <c:pt idx="19">
                  <c:v>2019f</c:v>
                </c:pt>
              </c:strCache>
            </c:strRef>
          </c:cat>
          <c:val>
            <c:numRef>
              <c:f>Sheet1!$D$2:$D$21</c:f>
              <c:numCache>
                <c:formatCode>0.0%</c:formatCode>
                <c:ptCount val="20"/>
                <c:pt idx="0">
                  <c:v>2.5565061642233919E-2</c:v>
                </c:pt>
                <c:pt idx="1">
                  <c:v>3.8198362158424787E-2</c:v>
                </c:pt>
                <c:pt idx="2">
                  <c:v>5.8000000000000003E-2</c:v>
                </c:pt>
                <c:pt idx="3">
                  <c:v>6.2E-2</c:v>
                </c:pt>
                <c:pt idx="4">
                  <c:v>5.6272051912708704E-2</c:v>
                </c:pt>
                <c:pt idx="5">
                  <c:v>5.0741845218585512E-2</c:v>
                </c:pt>
                <c:pt idx="6">
                  <c:v>4.3085740004704075E-2</c:v>
                </c:pt>
                <c:pt idx="7">
                  <c:v>3.7542066778286483E-2</c:v>
                </c:pt>
                <c:pt idx="8">
                  <c:v>4.8563607464002179E-2</c:v>
                </c:pt>
                <c:pt idx="9">
                  <c:v>7.3383519771909114E-2</c:v>
                </c:pt>
                <c:pt idx="10">
                  <c:v>8.5189153124440989E-2</c:v>
                </c:pt>
                <c:pt idx="11">
                  <c:v>8.1193134741677983E-2</c:v>
                </c:pt>
                <c:pt idx="12">
                  <c:v>7.586218611766303E-2</c:v>
                </c:pt>
                <c:pt idx="13">
                  <c:v>6.5060114601390398E-2</c:v>
                </c:pt>
                <c:pt idx="14">
                  <c:v>4.7462422245013069E-2</c:v>
                </c:pt>
                <c:pt idx="15">
                  <c:v>3.6420946386909014E-2</c:v>
                </c:pt>
                <c:pt idx="16">
                  <c:v>3.0393546684655656E-2</c:v>
                </c:pt>
                <c:pt idx="17">
                  <c:v>2.7055705224322435E-2</c:v>
                </c:pt>
                <c:pt idx="18">
                  <c:v>2.9000000000000001E-2</c:v>
                </c:pt>
                <c:pt idx="19">
                  <c:v>3.4000000000000002E-2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05-492C-9C1F-81FECF343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4321032"/>
        <c:axId val="334318680"/>
      </c:lineChart>
      <c:catAx>
        <c:axId val="33432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18680"/>
        <c:crosses val="autoZero"/>
        <c:auto val="1"/>
        <c:lblAlgn val="ctr"/>
        <c:lblOffset val="100"/>
        <c:noMultiLvlLbl val="0"/>
      </c:catAx>
      <c:valAx>
        <c:axId val="334318680"/>
        <c:scaling>
          <c:orientation val="minMax"/>
          <c:max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21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84" b="0" i="0" u="none" strike="noStrike" kern="1200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n-US" sz="1800" b="0" dirty="0">
                <a:effectLst/>
                <a:latin typeface="+mn-lt"/>
              </a:rPr>
              <a:t>Nonfarm Job Growth Rates by Metro Area, </a:t>
            </a:r>
            <a:r>
              <a:rPr lang="en-US" sz="1800" b="0" baseline="0" dirty="0">
                <a:effectLst/>
                <a:latin typeface="+mn-lt"/>
              </a:rPr>
              <a:t>YTD Sep 2018</a:t>
            </a:r>
            <a:endParaRPr lang="en-US" b="0" dirty="0">
              <a:effectLst/>
              <a:latin typeface="+mn-lt"/>
            </a:endParaRPr>
          </a:p>
        </c:rich>
      </c:tx>
      <c:layout>
        <c:manualLayout>
          <c:xMode val="edge"/>
          <c:yMode val="edge"/>
          <c:x val="0.22648386057006034"/>
          <c:y val="2.893518518518518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84" b="0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3313501527700345"/>
          <c:y val="0.10757054863695453"/>
          <c:w val="0.70400527236726984"/>
          <c:h val="0.7585373562450303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C-46DD-80E6-688EB39B6A04}"/>
              </c:ext>
            </c:extLst>
          </c:dPt>
          <c:dPt>
            <c:idx val="1"/>
            <c:invertIfNegative val="0"/>
            <c:bubble3D val="0"/>
            <c:spPr>
              <a:solidFill>
                <a:srgbClr val="333399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BC-46DD-80E6-688EB39B6A04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7BC-46DD-80E6-688EB39B6A04}"/>
              </c:ext>
            </c:extLst>
          </c:dPt>
          <c:dPt>
            <c:idx val="4"/>
            <c:invertIfNegative val="0"/>
            <c:bubble3D val="0"/>
            <c:spPr>
              <a:solidFill>
                <a:srgbClr val="99336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7BC-46DD-80E6-688EB39B6A04}"/>
              </c:ext>
            </c:extLst>
          </c:dPt>
          <c:dPt>
            <c:idx val="5"/>
            <c:invertIfNegative val="0"/>
            <c:bubble3D val="0"/>
            <c:spPr>
              <a:solidFill>
                <a:srgbClr val="FF8C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7BC-46DD-80E6-688EB39B6A04}"/>
              </c:ext>
            </c:extLst>
          </c:dPt>
          <c:dPt>
            <c:idx val="6"/>
            <c:invertIfNegative val="0"/>
            <c:bubble3D val="0"/>
            <c:spPr>
              <a:solidFill>
                <a:srgbClr val="008BB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7BC-46DD-80E6-688EB39B6A04}"/>
              </c:ext>
            </c:extLst>
          </c:dPt>
          <c:dPt>
            <c:idx val="7"/>
            <c:invertIfNegative val="0"/>
            <c:bubble3D val="0"/>
            <c:spPr>
              <a:solidFill>
                <a:srgbClr val="888888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7BC-46DD-80E6-688EB39B6A04}"/>
              </c:ext>
            </c:extLst>
          </c:dPt>
          <c:dPt>
            <c:idx val="8"/>
            <c:invertIfNegative val="0"/>
            <c:bubble3D val="0"/>
            <c:spPr>
              <a:solidFill>
                <a:srgbClr val="CC2C3E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7BC-46DD-80E6-688EB39B6A04}"/>
              </c:ext>
            </c:extLst>
          </c:dPt>
          <c:dLbls>
            <c:dLbl>
              <c:idx val="0"/>
              <c:layout>
                <c:manualLayout>
                  <c:x val="1.4692521987383102E-2"/>
                  <c:y val="-9.3138885565410261E-3"/>
                </c:manualLayout>
              </c:layout>
              <c:spPr>
                <a:noFill/>
                <a:ln w="29203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BC-46DD-80E6-688EB39B6A04}"/>
                </c:ext>
              </c:extLst>
            </c:dLbl>
            <c:dLbl>
              <c:idx val="2"/>
              <c:layout>
                <c:manualLayout>
                  <c:x val="1.2670270029805544E-2"/>
                  <c:y val="-9.378668575518969E-3"/>
                </c:manualLayout>
              </c:layout>
              <c:spPr>
                <a:noFill/>
                <a:ln w="29203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BC-46DD-80E6-688EB39B6A04}"/>
                </c:ext>
              </c:extLst>
            </c:dLbl>
            <c:dLbl>
              <c:idx val="4"/>
              <c:layout>
                <c:manualLayout>
                  <c:x val="2.0584768005694203E-3"/>
                  <c:y val="3.5015509424957689E-3"/>
                </c:manualLayout>
              </c:layout>
              <c:spPr>
                <a:noFill/>
                <a:ln w="29203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BC-46DD-80E6-688EB39B6A04}"/>
                </c:ext>
              </c:extLst>
            </c:dLbl>
            <c:dLbl>
              <c:idx val="5"/>
              <c:layout>
                <c:manualLayout>
                  <c:x val="8.6030692526355146E-3"/>
                  <c:y val="-3.2975686187991632E-3"/>
                </c:manualLayout>
              </c:layout>
              <c:spPr>
                <a:noFill/>
                <a:ln w="29203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BC-46DD-80E6-688EB39B6A04}"/>
                </c:ext>
              </c:extLst>
            </c:dLbl>
            <c:dLbl>
              <c:idx val="6"/>
              <c:layout>
                <c:manualLayout>
                  <c:x val="2.813982133812194E-3"/>
                  <c:y val="-2.1961122047244094E-3"/>
                </c:manualLayout>
              </c:layout>
              <c:spPr>
                <a:noFill/>
                <a:ln w="29203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637864345904119E-2"/>
                      <c:h val="6.4848534558180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7BC-46DD-80E6-688EB39B6A04}"/>
                </c:ext>
              </c:extLst>
            </c:dLbl>
            <c:dLbl>
              <c:idx val="7"/>
              <c:layout>
                <c:manualLayout>
                  <c:x val="3.5945660394145644E-2"/>
                  <c:y val="-9.2605583392984976E-3"/>
                </c:manualLayout>
              </c:layout>
              <c:spPr>
                <a:noFill/>
                <a:ln w="29203"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ctr">
                    <a:defRPr sz="12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Times New Roman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BC-46DD-80E6-688EB39B6A0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1200" b="0" i="0" u="none" strike="noStrike" kern="1200" baseline="0">
                    <a:solidFill>
                      <a:srgbClr val="000000"/>
                    </a:solidFill>
                    <a:latin typeface="+mn-lt"/>
                    <a:ea typeface="Calibri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Pueblo</c:v>
                </c:pt>
                <c:pt idx="1">
                  <c:v>Boulder</c:v>
                </c:pt>
                <c:pt idx="2">
                  <c:v>Grand Junction</c:v>
                </c:pt>
                <c:pt idx="3">
                  <c:v>Denver</c:v>
                </c:pt>
                <c:pt idx="4">
                  <c:v>Fort Collins</c:v>
                </c:pt>
                <c:pt idx="5">
                  <c:v>Colorado Springs</c:v>
                </c:pt>
                <c:pt idx="6">
                  <c:v>Greeley </c:v>
                </c:pt>
                <c:pt idx="7">
                  <c:v>Colorado</c:v>
                </c:pt>
                <c:pt idx="8">
                  <c:v>U.S.</c:v>
                </c:pt>
              </c:strCache>
            </c:strRef>
          </c:cat>
          <c:val>
            <c:numRef>
              <c:f>Sheet1!$B$2:$B$10</c:f>
              <c:numCache>
                <c:formatCode>0.0%</c:formatCode>
                <c:ptCount val="9"/>
                <c:pt idx="0">
                  <c:v>3.0000000000000001E-3</c:v>
                </c:pt>
                <c:pt idx="1">
                  <c:v>0.02</c:v>
                </c:pt>
                <c:pt idx="2">
                  <c:v>2.3E-2</c:v>
                </c:pt>
                <c:pt idx="3">
                  <c:v>2.8000000000000001E-2</c:v>
                </c:pt>
                <c:pt idx="4">
                  <c:v>3.1E-2</c:v>
                </c:pt>
                <c:pt idx="5">
                  <c:v>3.5999999999999997E-2</c:v>
                </c:pt>
                <c:pt idx="6">
                  <c:v>4.8000000000000001E-2</c:v>
                </c:pt>
                <c:pt idx="7">
                  <c:v>2.8000000000000001E-2</c:v>
                </c:pt>
                <c:pt idx="8">
                  <c:v>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7BC-46DD-80E6-688EB39B6A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24125048"/>
        <c:axId val="324511312"/>
      </c:barChart>
      <c:catAx>
        <c:axId val="324125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rgbClr val="D9D9D9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24511312"/>
        <c:crosses val="autoZero"/>
        <c:auto val="1"/>
        <c:lblAlgn val="ctr"/>
        <c:lblOffset val="100"/>
        <c:noMultiLvlLbl val="0"/>
      </c:catAx>
      <c:valAx>
        <c:axId val="324511312"/>
        <c:scaling>
          <c:orientation val="minMax"/>
          <c:min val="-2.0000000000000004E-2"/>
        </c:scaling>
        <c:delete val="0"/>
        <c:axPos val="b"/>
        <c:majorGridlines>
          <c:spPr>
            <a:ln w="6350" cap="flat" cmpd="sng" algn="ctr">
              <a:solidFill>
                <a:srgbClr val="D9D9D9"/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 w="635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en-US"/>
          </a:p>
        </c:txPr>
        <c:crossAx val="324125048"/>
        <c:crosses val="autoZero"/>
        <c:crossBetween val="between"/>
      </c:valAx>
      <c:spPr>
        <a:noFill/>
        <a:ln>
          <a:solidFill>
            <a:srgbClr val="D9D9D9"/>
          </a:solidFill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207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9355967647160484"/>
          <c:y val="4.3848236584579384E-2"/>
          <c:w val="0.46590619552926427"/>
          <c:h val="0.88002755233446139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2018e</c:v>
                </c:pt>
              </c:strCache>
            </c:strRef>
          </c:tx>
          <c:spPr>
            <a:solidFill>
              <a:srgbClr val="008333"/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Information</c:v>
                </c:pt>
                <c:pt idx="1">
                  <c:v>Transp., Warehousing &amp; Utilities</c:v>
                </c:pt>
                <c:pt idx="2">
                  <c:v>Other Services</c:v>
                </c:pt>
                <c:pt idx="3">
                  <c:v>Manufacturing</c:v>
                </c:pt>
                <c:pt idx="4">
                  <c:v>Natural Resources &amp; Construction</c:v>
                </c:pt>
                <c:pt idx="5">
                  <c:v>Financial Activities</c:v>
                </c:pt>
                <c:pt idx="6">
                  <c:v>Leisure &amp; Hospitality</c:v>
                </c:pt>
                <c:pt idx="7">
                  <c:v>Education &amp; Health Services</c:v>
                </c:pt>
                <c:pt idx="8">
                  <c:v>Government</c:v>
                </c:pt>
                <c:pt idx="9">
                  <c:v>Wholesale &amp; Retail Trade</c:v>
                </c:pt>
                <c:pt idx="10">
                  <c:v>Professional &amp; Business Services</c:v>
                </c:pt>
              </c:strCache>
            </c:strRef>
          </c:cat>
          <c:val>
            <c:numRef>
              <c:f>Sheet1!$B$2:$L$2</c:f>
              <c:numCache>
                <c:formatCode>0.0%</c:formatCode>
                <c:ptCount val="11"/>
                <c:pt idx="0">
                  <c:v>6.0000000000000053E-2</c:v>
                </c:pt>
                <c:pt idx="1">
                  <c:v>5.0000000000000044E-2</c:v>
                </c:pt>
                <c:pt idx="2">
                  <c:v>8.0000000000000071E-3</c:v>
                </c:pt>
                <c:pt idx="3">
                  <c:v>1.8000000000000016E-2</c:v>
                </c:pt>
                <c:pt idx="4">
                  <c:v>6.0000000000000053E-2</c:v>
                </c:pt>
                <c:pt idx="5">
                  <c:v>1.4000000000000012E-2</c:v>
                </c:pt>
                <c:pt idx="6">
                  <c:v>2.4999999999999911E-2</c:v>
                </c:pt>
                <c:pt idx="7">
                  <c:v>3.2000000000000028E-2</c:v>
                </c:pt>
                <c:pt idx="8">
                  <c:v>6.7799623137909659E-3</c:v>
                </c:pt>
                <c:pt idx="9">
                  <c:v>2.200000000000002E-2</c:v>
                </c:pt>
                <c:pt idx="10">
                  <c:v>2.8999999999999915E-2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F-4A45-9BCE-B5BAE578A2E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2019f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</c:spPr>
          <c:invertIfNegative val="0"/>
          <c:cat>
            <c:strRef>
              <c:f>Sheet1!$B$1:$L$1</c:f>
              <c:strCache>
                <c:ptCount val="11"/>
                <c:pt idx="0">
                  <c:v>Information</c:v>
                </c:pt>
                <c:pt idx="1">
                  <c:v>Transp., Warehousing &amp; Utilities</c:v>
                </c:pt>
                <c:pt idx="2">
                  <c:v>Other Services</c:v>
                </c:pt>
                <c:pt idx="3">
                  <c:v>Manufacturing</c:v>
                </c:pt>
                <c:pt idx="4">
                  <c:v>Natural Resources &amp; Construction</c:v>
                </c:pt>
                <c:pt idx="5">
                  <c:v>Financial Activities</c:v>
                </c:pt>
                <c:pt idx="6">
                  <c:v>Leisure &amp; Hospitality</c:v>
                </c:pt>
                <c:pt idx="7">
                  <c:v>Education &amp; Health Services</c:v>
                </c:pt>
                <c:pt idx="8">
                  <c:v>Government</c:v>
                </c:pt>
                <c:pt idx="9">
                  <c:v>Wholesale &amp; Retail Trade</c:v>
                </c:pt>
                <c:pt idx="10">
                  <c:v>Professional &amp; Business Services</c:v>
                </c:pt>
              </c:strCache>
            </c:strRef>
          </c:cat>
          <c:val>
            <c:numRef>
              <c:f>Sheet1!$B$3:$L$3</c:f>
              <c:numCache>
                <c:formatCode>0.0%</c:formatCode>
                <c:ptCount val="11"/>
                <c:pt idx="0">
                  <c:v>3.0000000000000027E-2</c:v>
                </c:pt>
                <c:pt idx="1">
                  <c:v>2.8000000000000025E-2</c:v>
                </c:pt>
                <c:pt idx="2">
                  <c:v>4.0000000000000036E-3</c:v>
                </c:pt>
                <c:pt idx="3">
                  <c:v>1.0000000000000009E-2</c:v>
                </c:pt>
                <c:pt idx="4">
                  <c:v>4.0000000000000036E-2</c:v>
                </c:pt>
                <c:pt idx="5">
                  <c:v>1.0000000000000009E-2</c:v>
                </c:pt>
                <c:pt idx="6">
                  <c:v>1.6000000000000014E-2</c:v>
                </c:pt>
                <c:pt idx="7">
                  <c:v>1.6000000000000014E-2</c:v>
                </c:pt>
                <c:pt idx="8">
                  <c:v>1.1219272186653528E-2</c:v>
                </c:pt>
                <c:pt idx="9">
                  <c:v>1.6000000000000014E-2</c:v>
                </c:pt>
                <c:pt idx="10">
                  <c:v>2.4000000000000021E-2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9F-4A45-9BCE-B5BAE578A2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34321816"/>
        <c:axId val="334316328"/>
      </c:barChart>
      <c:catAx>
        <c:axId val="334321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ln w="29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3343163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4316328"/>
        <c:scaling>
          <c:orientation val="minMax"/>
          <c:max val="6.0000000000000012E-2"/>
          <c:min val="-1.0000000000000002E-2"/>
        </c:scaling>
        <c:delete val="0"/>
        <c:axPos val="b"/>
        <c:majorGridlines>
          <c:spPr>
            <a:ln w="2928">
              <a:solidFill>
                <a:srgbClr val="D9D9D9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292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334321816"/>
        <c:crosses val="autoZero"/>
        <c:crossBetween val="between"/>
        <c:majorUnit val="1.0000000000000002E-2"/>
      </c:valAx>
      <c:spPr>
        <a:noFill/>
        <a:ln w="12700">
          <a:solidFill>
            <a:srgbClr val="D9D9D9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87808924682866"/>
          <c:y val="0.52894086598436429"/>
          <c:w val="0.12808356829303219"/>
          <c:h val="0.11176219792260969"/>
        </c:manualLayout>
      </c:layout>
      <c:overlay val="0"/>
      <c:spPr>
        <a:noFill/>
        <a:ln w="2928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Nirmala "/>
          <a:ea typeface="Times New Roman"/>
          <a:cs typeface="Times New Roman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05122714923793E-2"/>
          <c:y val="9.9117590769903757E-2"/>
          <c:w val="0.90386690150573279"/>
          <c:h val="0.81252870734908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Colorado</c:v>
                </c:pt>
              </c:strCache>
            </c:strRef>
          </c:tx>
          <c:spPr>
            <a:solidFill>
              <a:srgbClr val="888888"/>
            </a:solidFill>
            <a:ln w="9525">
              <a:solidFill>
                <a:srgbClr val="080808">
                  <a:alpha val="92000"/>
                </a:srgbClr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Sheet1!$B$1:$S$1</c:f>
              <c:numCache>
                <c:formatCode>General</c:formatCode>
                <c:ptCount val="11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</c:numCache>
            </c:numRef>
          </c:cat>
          <c:val>
            <c:numRef>
              <c:f>Sheet1!$B$2:$S$2</c:f>
              <c:numCache>
                <c:formatCode>#,##0</c:formatCode>
                <c:ptCount val="11"/>
                <c:pt idx="0">
                  <c:v>769255</c:v>
                </c:pt>
                <c:pt idx="1">
                  <c:v>776688</c:v>
                </c:pt>
                <c:pt idx="2">
                  <c:v>797046</c:v>
                </c:pt>
                <c:pt idx="3">
                  <c:v>796991</c:v>
                </c:pt>
                <c:pt idx="4">
                  <c:v>820325</c:v>
                </c:pt>
                <c:pt idx="5">
                  <c:v>825924</c:v>
                </c:pt>
                <c:pt idx="6">
                  <c:v>848671</c:v>
                </c:pt>
                <c:pt idx="7">
                  <c:v>872197</c:v>
                </c:pt>
                <c:pt idx="8">
                  <c:v>901450</c:v>
                </c:pt>
                <c:pt idx="9">
                  <c:v>938022</c:v>
                </c:pt>
                <c:pt idx="10">
                  <c:v>958940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FE-4B72-8E54-48976E93F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17440088"/>
        <c:axId val="417441656"/>
      </c:barChart>
      <c:catAx>
        <c:axId val="41744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417441656"/>
        <c:crosses val="autoZero"/>
        <c:auto val="0"/>
        <c:lblAlgn val="ctr"/>
        <c:lblOffset val="0"/>
        <c:tickMarkSkip val="1"/>
        <c:noMultiLvlLbl val="0"/>
      </c:catAx>
      <c:valAx>
        <c:axId val="417441656"/>
        <c:scaling>
          <c:orientation val="minMax"/>
          <c:max val="1000000"/>
          <c:min val="500000"/>
        </c:scaling>
        <c:delete val="0"/>
        <c:axPos val="l"/>
        <c:majorGridlines>
          <c:spPr>
            <a:ln w="3077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077">
            <a:solidFill>
              <a:srgbClr val="D9D9D9"/>
            </a:solidFill>
            <a:prstDash val="solid"/>
          </a:ln>
        </c:spPr>
        <c:txPr>
          <a:bodyPr rot="0" vert="horz"/>
          <a:lstStyle/>
          <a:p>
            <a:pPr>
              <a:defRPr sz="1200" b="0"/>
            </a:pPr>
            <a:endParaRPr lang="en-US"/>
          </a:p>
        </c:txPr>
        <c:crossAx val="417440088"/>
        <c:crosses val="autoZero"/>
        <c:crossBetween val="between"/>
        <c:majorUnit val="50000"/>
      </c:valAx>
      <c:spPr>
        <a:noFill/>
        <a:ln w="13022">
          <a:solidFill>
            <a:srgbClr val="D9D9D9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9" b="1" i="0" u="none" strike="noStrike" baseline="0">
          <a:solidFill>
            <a:srgbClr val="000000"/>
          </a:solidFill>
          <a:latin typeface="+mn-lt"/>
          <a:ea typeface="Times New Roman"/>
          <a:cs typeface="Nirmala UI" panose="020B0502040204020203" pitchFamily="34" charset="0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Vacancy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2019f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6.6000000000000003E-2</c:v>
                </c:pt>
                <c:pt idx="1">
                  <c:v>9.6000000000000002E-2</c:v>
                </c:pt>
                <c:pt idx="2">
                  <c:v>0.129</c:v>
                </c:pt>
                <c:pt idx="3">
                  <c:v>0.13699999999999998</c:v>
                </c:pt>
                <c:pt idx="4">
                  <c:v>0.13900000000000001</c:v>
                </c:pt>
                <c:pt idx="5">
                  <c:v>0.126</c:v>
                </c:pt>
                <c:pt idx="6">
                  <c:v>0.122</c:v>
                </c:pt>
                <c:pt idx="7">
                  <c:v>0.11199999999999999</c:v>
                </c:pt>
                <c:pt idx="8">
                  <c:v>0.12400000000000001</c:v>
                </c:pt>
                <c:pt idx="9">
                  <c:v>0.13200000000000001</c:v>
                </c:pt>
                <c:pt idx="10">
                  <c:v>0.126</c:v>
                </c:pt>
                <c:pt idx="11">
                  <c:v>0.122</c:v>
                </c:pt>
                <c:pt idx="12">
                  <c:v>0.11799999999999999</c:v>
                </c:pt>
                <c:pt idx="13">
                  <c:v>0.109</c:v>
                </c:pt>
                <c:pt idx="14">
                  <c:v>0.1</c:v>
                </c:pt>
                <c:pt idx="15">
                  <c:v>9.4E-2</c:v>
                </c:pt>
                <c:pt idx="16">
                  <c:v>9.0999999999999998E-2</c:v>
                </c:pt>
                <c:pt idx="17">
                  <c:v>9.5000000000000001E-2</c:v>
                </c:pt>
                <c:pt idx="18">
                  <c:v>0.09</c:v>
                </c:pt>
                <c:pt idx="1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F7-4C2E-BA85-569EF4E1891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Sublet Vacancy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2019f</c:v>
                </c:pt>
              </c:strCache>
            </c:strRef>
          </c:cat>
          <c:val>
            <c:numRef>
              <c:f>Sheet1!$C$2:$C$21</c:f>
              <c:numCache>
                <c:formatCode>0.0%</c:formatCode>
                <c:ptCount val="20"/>
                <c:pt idx="0">
                  <c:v>1.0999999999999996E-2</c:v>
                </c:pt>
                <c:pt idx="1">
                  <c:v>2.700000000000001E-2</c:v>
                </c:pt>
                <c:pt idx="2">
                  <c:v>2.3999999999999994E-2</c:v>
                </c:pt>
                <c:pt idx="3">
                  <c:v>2.1000000000000019E-2</c:v>
                </c:pt>
                <c:pt idx="4">
                  <c:v>1.5999999999999986E-2</c:v>
                </c:pt>
                <c:pt idx="5">
                  <c:v>1.2000000000000011E-2</c:v>
                </c:pt>
                <c:pt idx="6">
                  <c:v>8.0000000000000002E-3</c:v>
                </c:pt>
                <c:pt idx="7">
                  <c:v>7.0000000000000201E-3</c:v>
                </c:pt>
                <c:pt idx="8">
                  <c:v>8.9999999999999941E-3</c:v>
                </c:pt>
                <c:pt idx="9">
                  <c:v>8.9999999999999802E-3</c:v>
                </c:pt>
                <c:pt idx="10">
                  <c:v>7.0000000000000062E-3</c:v>
                </c:pt>
                <c:pt idx="11">
                  <c:v>3.9999999999999897E-3</c:v>
                </c:pt>
                <c:pt idx="12">
                  <c:v>3.0000000000000001E-3</c:v>
                </c:pt>
                <c:pt idx="13">
                  <c:v>4.0000000000000036E-3</c:v>
                </c:pt>
                <c:pt idx="14">
                  <c:v>5.9999999999999915E-3</c:v>
                </c:pt>
                <c:pt idx="15">
                  <c:v>6.0000000000000001E-3</c:v>
                </c:pt>
                <c:pt idx="16">
                  <c:v>8.0000000000000002E-3</c:v>
                </c:pt>
                <c:pt idx="17">
                  <c:v>8.9999999999999993E-3</c:v>
                </c:pt>
                <c:pt idx="18">
                  <c:v>8.9999999999999993E-3</c:v>
                </c:pt>
                <c:pt idx="1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F7-4C2E-BA85-569EF4E18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4322208"/>
        <c:axId val="3343171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Completed Sq. Ft.</c:v>
                </c:pt>
              </c:strCache>
            </c:strRef>
          </c:tx>
          <c:spPr>
            <a:ln w="28575" cap="rnd">
              <a:solidFill>
                <a:srgbClr val="CC2C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2019f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5.87</c:v>
                </c:pt>
                <c:pt idx="1">
                  <c:v>7.75</c:v>
                </c:pt>
                <c:pt idx="2">
                  <c:v>2.9</c:v>
                </c:pt>
                <c:pt idx="3">
                  <c:v>1.24</c:v>
                </c:pt>
                <c:pt idx="4">
                  <c:v>1.2</c:v>
                </c:pt>
                <c:pt idx="5">
                  <c:v>0.73</c:v>
                </c:pt>
                <c:pt idx="6">
                  <c:v>1.55</c:v>
                </c:pt>
                <c:pt idx="7">
                  <c:v>1.38</c:v>
                </c:pt>
                <c:pt idx="8">
                  <c:v>2.19</c:v>
                </c:pt>
                <c:pt idx="9">
                  <c:v>1.56</c:v>
                </c:pt>
                <c:pt idx="10">
                  <c:v>1.1399999999999999</c:v>
                </c:pt>
                <c:pt idx="11">
                  <c:v>0.49</c:v>
                </c:pt>
                <c:pt idx="12">
                  <c:v>0.87</c:v>
                </c:pt>
                <c:pt idx="13">
                  <c:v>0.95</c:v>
                </c:pt>
                <c:pt idx="14">
                  <c:v>1.1599999999999999</c:v>
                </c:pt>
                <c:pt idx="15">
                  <c:v>2.08</c:v>
                </c:pt>
                <c:pt idx="16">
                  <c:v>1.36</c:v>
                </c:pt>
                <c:pt idx="17">
                  <c:v>3</c:v>
                </c:pt>
                <c:pt idx="18">
                  <c:v>3.83</c:v>
                </c:pt>
                <c:pt idx="19">
                  <c:v>2.94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F7-4C2E-BA85-569EF4E18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322600"/>
        <c:axId val="334317504"/>
      </c:lineChart>
      <c:catAx>
        <c:axId val="3343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17112"/>
        <c:crosses val="autoZero"/>
        <c:auto val="1"/>
        <c:lblAlgn val="ctr"/>
        <c:lblOffset val="100"/>
        <c:noMultiLvlLbl val="0"/>
      </c:catAx>
      <c:valAx>
        <c:axId val="334317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Vacancy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22208"/>
        <c:crosses val="autoZero"/>
        <c:crossBetween val="between"/>
      </c:valAx>
      <c:valAx>
        <c:axId val="3343175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CC2C3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CC2C3E"/>
                    </a:solidFill>
                  </a:rPr>
                  <a:t>Millions of Square Feet (MSF)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CC2C3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C2C3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22600"/>
        <c:crosses val="max"/>
        <c:crossBetween val="between"/>
      </c:valAx>
      <c:catAx>
        <c:axId val="334322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3175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Vacancy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2019f</c:v>
                </c:pt>
              </c:strCache>
            </c:strRef>
          </c:cat>
          <c:val>
            <c:numRef>
              <c:f>Sheet1!$B$2:$B$21</c:f>
              <c:numCache>
                <c:formatCode>0.0%</c:formatCode>
                <c:ptCount val="20"/>
                <c:pt idx="0">
                  <c:v>5.4000000000000006E-2</c:v>
                </c:pt>
                <c:pt idx="1">
                  <c:v>5.2999999999999999E-2</c:v>
                </c:pt>
                <c:pt idx="2">
                  <c:v>6.4000000000000001E-2</c:v>
                </c:pt>
                <c:pt idx="3">
                  <c:v>7.2000000000000008E-2</c:v>
                </c:pt>
                <c:pt idx="4">
                  <c:v>7.6999999999999999E-2</c:v>
                </c:pt>
                <c:pt idx="5">
                  <c:v>7.4999999999999997E-2</c:v>
                </c:pt>
                <c:pt idx="6">
                  <c:v>6.8000000000000005E-2</c:v>
                </c:pt>
                <c:pt idx="7">
                  <c:v>6.0999999999999999E-2</c:v>
                </c:pt>
                <c:pt idx="8">
                  <c:v>6.9000000000000006E-2</c:v>
                </c:pt>
                <c:pt idx="9">
                  <c:v>7.0999999999999994E-2</c:v>
                </c:pt>
                <c:pt idx="10">
                  <c:v>6.2E-2</c:v>
                </c:pt>
                <c:pt idx="11">
                  <c:v>6.7000000000000004E-2</c:v>
                </c:pt>
                <c:pt idx="12">
                  <c:v>5.2999999999999999E-2</c:v>
                </c:pt>
                <c:pt idx="13">
                  <c:v>4.0999999999999995E-2</c:v>
                </c:pt>
                <c:pt idx="14">
                  <c:v>0.03</c:v>
                </c:pt>
                <c:pt idx="15">
                  <c:v>3.1E-2</c:v>
                </c:pt>
                <c:pt idx="16">
                  <c:v>3.7999999999999999E-2</c:v>
                </c:pt>
                <c:pt idx="17">
                  <c:v>3.9E-2</c:v>
                </c:pt>
                <c:pt idx="18">
                  <c:v>4.0999999999999995E-2</c:v>
                </c:pt>
                <c:pt idx="19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5-4499-BA03-62A4DBCF75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Sublet Vacancy Rate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2019f</c:v>
                </c:pt>
              </c:strCache>
            </c:strRef>
          </c:cat>
          <c:val>
            <c:numRef>
              <c:f>Sheet1!$C$2:$C$21</c:f>
              <c:numCache>
                <c:formatCode>0.0%</c:formatCode>
                <c:ptCount val="20"/>
                <c:pt idx="0">
                  <c:v>3.9999999999999897E-3</c:v>
                </c:pt>
                <c:pt idx="1">
                  <c:v>8.0000000000000002E-3</c:v>
                </c:pt>
                <c:pt idx="2">
                  <c:v>1.0000000000000009E-2</c:v>
                </c:pt>
                <c:pt idx="3">
                  <c:v>8.9999999999999941E-3</c:v>
                </c:pt>
                <c:pt idx="4">
                  <c:v>6.0000000000000053E-3</c:v>
                </c:pt>
                <c:pt idx="5">
                  <c:v>4.0000000000000036E-3</c:v>
                </c:pt>
                <c:pt idx="6">
                  <c:v>4.0000000000000036E-3</c:v>
                </c:pt>
                <c:pt idx="7">
                  <c:v>3.0000000000000027E-3</c:v>
                </c:pt>
                <c:pt idx="8">
                  <c:v>3.0000000000000027E-3</c:v>
                </c:pt>
                <c:pt idx="9">
                  <c:v>6.0000000000000053E-3</c:v>
                </c:pt>
                <c:pt idx="10">
                  <c:v>5.0000000000000044E-3</c:v>
                </c:pt>
                <c:pt idx="11">
                  <c:v>3.9999999999999897E-3</c:v>
                </c:pt>
                <c:pt idx="12">
                  <c:v>4.9999999999999975E-3</c:v>
                </c:pt>
                <c:pt idx="13">
                  <c:v>2.0000000000000018E-3</c:v>
                </c:pt>
                <c:pt idx="14">
                  <c:v>2.0000000000000018E-3</c:v>
                </c:pt>
                <c:pt idx="15">
                  <c:v>2.0000000000000018E-3</c:v>
                </c:pt>
                <c:pt idx="16">
                  <c:v>2.9999999999999957E-3</c:v>
                </c:pt>
                <c:pt idx="17">
                  <c:v>1.0000000000000009E-3</c:v>
                </c:pt>
                <c:pt idx="18">
                  <c:v>3.0000000000000096E-3</c:v>
                </c:pt>
                <c:pt idx="19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5-4499-BA03-62A4DBCF7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334318288"/>
        <c:axId val="3343190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Completed Sq. Ft.</c:v>
                </c:pt>
              </c:strCache>
            </c:strRef>
          </c:tx>
          <c:spPr>
            <a:ln w="28575" cap="rnd">
              <a:solidFill>
                <a:srgbClr val="CC2C3E"/>
              </a:solidFill>
              <a:round/>
            </a:ln>
            <a:effectLst/>
          </c:spPr>
          <c:marker>
            <c:symbol val="none"/>
          </c:marker>
          <c:cat>
            <c:strRef>
              <c:f>Sheet1!$A$2:$A$21</c:f>
              <c:strCach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2019f</c:v>
                </c:pt>
              </c:strCache>
            </c:strRef>
          </c:cat>
          <c:val>
            <c:numRef>
              <c:f>Sheet1!$D$2:$D$21</c:f>
              <c:numCache>
                <c:formatCode>General</c:formatCode>
                <c:ptCount val="20"/>
                <c:pt idx="0">
                  <c:v>2.76</c:v>
                </c:pt>
                <c:pt idx="1">
                  <c:v>2.2200000000000002</c:v>
                </c:pt>
                <c:pt idx="2">
                  <c:v>2.77</c:v>
                </c:pt>
                <c:pt idx="3">
                  <c:v>2.0699999999999998</c:v>
                </c:pt>
                <c:pt idx="4">
                  <c:v>1.82</c:v>
                </c:pt>
                <c:pt idx="5">
                  <c:v>1.3</c:v>
                </c:pt>
                <c:pt idx="6">
                  <c:v>1.65</c:v>
                </c:pt>
                <c:pt idx="7">
                  <c:v>1.67</c:v>
                </c:pt>
                <c:pt idx="8">
                  <c:v>2.4700000000000002</c:v>
                </c:pt>
                <c:pt idx="9">
                  <c:v>0.23</c:v>
                </c:pt>
                <c:pt idx="10">
                  <c:v>7.0000000000000007E-2</c:v>
                </c:pt>
                <c:pt idx="11">
                  <c:v>0.32</c:v>
                </c:pt>
                <c:pt idx="12">
                  <c:v>0.57999999999999996</c:v>
                </c:pt>
                <c:pt idx="13">
                  <c:v>0.93</c:v>
                </c:pt>
                <c:pt idx="14">
                  <c:v>2.6</c:v>
                </c:pt>
                <c:pt idx="15">
                  <c:v>1.37</c:v>
                </c:pt>
                <c:pt idx="16">
                  <c:v>4.51</c:v>
                </c:pt>
                <c:pt idx="17">
                  <c:v>5.32</c:v>
                </c:pt>
                <c:pt idx="18">
                  <c:v>5.75</c:v>
                </c:pt>
                <c:pt idx="19">
                  <c:v>4.54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F5-4499-BA03-62A4DBCF7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4319856"/>
        <c:axId val="334319464"/>
      </c:lineChart>
      <c:catAx>
        <c:axId val="33431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19072"/>
        <c:crosses val="autoZero"/>
        <c:auto val="1"/>
        <c:lblAlgn val="ctr"/>
        <c:lblOffset val="100"/>
        <c:noMultiLvlLbl val="0"/>
      </c:catAx>
      <c:valAx>
        <c:axId val="33431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Vacancy Rate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18288"/>
        <c:crosses val="autoZero"/>
        <c:crossBetween val="between"/>
      </c:valAx>
      <c:valAx>
        <c:axId val="33431946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rgbClr val="CC2C3E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rgbClr val="CC2C3E"/>
                    </a:solidFill>
                  </a:rPr>
                  <a:t>Millions of Square Feet (MSF)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rgbClr val="CC2C3E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C2C3E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4319856"/>
        <c:crosses val="max"/>
        <c:crossBetween val="between"/>
      </c:valAx>
      <c:catAx>
        <c:axId val="33431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4319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0.30799</cdr:x>
      <cdr:y>0.17719</cdr:y>
    </cdr:from>
    <cdr:to>
      <cdr:x>0.30799</cdr:x>
      <cdr:y>0.93113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E3877FD-26B8-416B-9017-FD803E26525C}"/>
            </a:ext>
          </a:extLst>
        </cdr:cNvPr>
        <cdr:cNvCxnSpPr/>
      </cdr:nvCxnSpPr>
      <cdr:spPr>
        <a:xfrm xmlns:a="http://schemas.openxmlformats.org/drawingml/2006/main" flipV="1">
          <a:off x="2675466" y="778040"/>
          <a:ext cx="0" cy="3310467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0.5692</cdr:x>
      <cdr:y>0.17527</cdr:y>
    </cdr:from>
    <cdr:to>
      <cdr:x>0.5692</cdr:x>
      <cdr:y>0.9292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F8BFC7D-C3A4-40AB-AF67-F51FCDDA7264}"/>
            </a:ext>
          </a:extLst>
        </cdr:cNvPr>
        <cdr:cNvCxnSpPr/>
      </cdr:nvCxnSpPr>
      <cdr:spPr>
        <a:xfrm xmlns:a="http://schemas.openxmlformats.org/drawingml/2006/main" flipV="1">
          <a:off x="4944533" y="769574"/>
          <a:ext cx="0" cy="3310467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0.66472</cdr:x>
      <cdr:y>0.17334</cdr:y>
    </cdr:from>
    <cdr:to>
      <cdr:x>0.66472</cdr:x>
      <cdr:y>0.92728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3E8516D-5AE7-4A77-941F-043460E23723}"/>
            </a:ext>
          </a:extLst>
        </cdr:cNvPr>
        <cdr:cNvCxnSpPr/>
      </cdr:nvCxnSpPr>
      <cdr:spPr>
        <a:xfrm xmlns:a="http://schemas.openxmlformats.org/drawingml/2006/main" flipV="1">
          <a:off x="5774266" y="761107"/>
          <a:ext cx="0" cy="331046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0.39376</cdr:x>
      <cdr:y>0.5</cdr:y>
    </cdr:from>
    <cdr:to>
      <cdr:x>0.5</cdr:x>
      <cdr:y>0.59834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A4FEE5-2BC7-463C-A2E4-98E4A70A73B7}"/>
            </a:ext>
          </a:extLst>
        </cdr:cNvPr>
        <cdr:cNvSpPr txBox="1"/>
      </cdr:nvSpPr>
      <cdr:spPr>
        <a:xfrm xmlns:a="http://schemas.openxmlformats.org/drawingml/2006/main">
          <a:off x="3420533" y="2195448"/>
          <a:ext cx="922867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8333"/>
              </a:solidFill>
            </a:rPr>
            <a:t>+14%</a:t>
          </a:r>
        </a:p>
      </cdr:txBody>
    </cdr:sp>
  </cdr:relSizeAnchor>
  <cdr:relSizeAnchor xmlns:cdr="http://schemas.openxmlformats.org/drawingml/2006/chartDrawing">
    <cdr:from>
      <cdr:x>0.34503</cdr:x>
      <cdr:y>0.58405</cdr:y>
    </cdr:from>
    <cdr:to>
      <cdr:x>0.53411</cdr:x>
      <cdr:y>0.58405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255DE20-7ED3-4A10-A86C-2179F6765F99}"/>
            </a:ext>
          </a:extLst>
        </cdr:cNvPr>
        <cdr:cNvCxnSpPr/>
      </cdr:nvCxnSpPr>
      <cdr:spPr>
        <a:xfrm xmlns:a="http://schemas.openxmlformats.org/drawingml/2006/main">
          <a:off x="2997200" y="2564507"/>
          <a:ext cx="1642533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8333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0.76901</cdr:x>
      <cdr:y>0.35249</cdr:y>
    </cdr:from>
    <cdr:to>
      <cdr:x>0.87524</cdr:x>
      <cdr:y>0.45083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4E4EF48-9801-4B90-B9FC-BC4D0CE4E3FD}"/>
            </a:ext>
          </a:extLst>
        </cdr:cNvPr>
        <cdr:cNvSpPr txBox="1"/>
      </cdr:nvSpPr>
      <cdr:spPr>
        <a:xfrm xmlns:a="http://schemas.openxmlformats.org/drawingml/2006/main">
          <a:off x="6680200" y="1547749"/>
          <a:ext cx="922867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+61%</a:t>
          </a:r>
        </a:p>
      </cdr:txBody>
    </cdr:sp>
  </cdr:relSizeAnchor>
  <cdr:relSizeAnchor xmlns:cdr="http://schemas.openxmlformats.org/drawingml/2006/chartDrawing">
    <cdr:from>
      <cdr:x>0.72027</cdr:x>
      <cdr:y>0.43654</cdr:y>
    </cdr:from>
    <cdr:to>
      <cdr:x>0.90936</cdr:x>
      <cdr:y>0.43654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52AD0A16-213D-486D-B429-C9CB43F7DC38}"/>
            </a:ext>
          </a:extLst>
        </cdr:cNvPr>
        <cdr:cNvCxnSpPr/>
      </cdr:nvCxnSpPr>
      <cdr:spPr>
        <a:xfrm xmlns:a="http://schemas.openxmlformats.org/drawingml/2006/main">
          <a:off x="6256867" y="1916808"/>
          <a:ext cx="1642533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0.30799</cdr:x>
      <cdr:y>0.17719</cdr:y>
    </cdr:from>
    <cdr:to>
      <cdr:x>0.30799</cdr:x>
      <cdr:y>0.93113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E3877FD-26B8-416B-9017-FD803E26525C}"/>
            </a:ext>
          </a:extLst>
        </cdr:cNvPr>
        <cdr:cNvCxnSpPr/>
      </cdr:nvCxnSpPr>
      <cdr:spPr>
        <a:xfrm xmlns:a="http://schemas.openxmlformats.org/drawingml/2006/main" flipV="1">
          <a:off x="2675466" y="778040"/>
          <a:ext cx="0" cy="3310467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0.5692</cdr:x>
      <cdr:y>0.17527</cdr:y>
    </cdr:from>
    <cdr:to>
      <cdr:x>0.5692</cdr:x>
      <cdr:y>0.9292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CF8BFC7D-C3A4-40AB-AF67-F51FCDDA7264}"/>
            </a:ext>
          </a:extLst>
        </cdr:cNvPr>
        <cdr:cNvCxnSpPr/>
      </cdr:nvCxnSpPr>
      <cdr:spPr>
        <a:xfrm xmlns:a="http://schemas.openxmlformats.org/drawingml/2006/main" flipV="1">
          <a:off x="4944533" y="769574"/>
          <a:ext cx="0" cy="3310467"/>
        </a:xfrm>
        <a:prstGeom xmlns:a="http://schemas.openxmlformats.org/drawingml/2006/main" prst="line">
          <a:avLst/>
        </a:prstGeom>
        <a:ln xmlns:a="http://schemas.openxmlformats.org/drawingml/2006/main" w="190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0.66472</cdr:x>
      <cdr:y>0.17334</cdr:y>
    </cdr:from>
    <cdr:to>
      <cdr:x>0.66472</cdr:x>
      <cdr:y>0.92728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33E8516D-5AE7-4A77-941F-043460E23723}"/>
            </a:ext>
          </a:extLst>
        </cdr:cNvPr>
        <cdr:cNvCxnSpPr/>
      </cdr:nvCxnSpPr>
      <cdr:spPr>
        <a:xfrm xmlns:a="http://schemas.openxmlformats.org/drawingml/2006/main" flipV="1">
          <a:off x="5774266" y="761107"/>
          <a:ext cx="0" cy="331046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0.39376</cdr:x>
      <cdr:y>0.5</cdr:y>
    </cdr:from>
    <cdr:to>
      <cdr:x>0.5</cdr:x>
      <cdr:y>0.59834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33A4FEE5-2BC7-463C-A2E4-98E4A70A73B7}"/>
            </a:ext>
          </a:extLst>
        </cdr:cNvPr>
        <cdr:cNvSpPr txBox="1"/>
      </cdr:nvSpPr>
      <cdr:spPr>
        <a:xfrm xmlns:a="http://schemas.openxmlformats.org/drawingml/2006/main">
          <a:off x="3420533" y="2195448"/>
          <a:ext cx="922867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>
              <a:solidFill>
                <a:srgbClr val="008333"/>
              </a:solidFill>
            </a:rPr>
            <a:t>+14%</a:t>
          </a:r>
        </a:p>
      </cdr:txBody>
    </cdr:sp>
  </cdr:relSizeAnchor>
  <cdr:relSizeAnchor xmlns:cdr="http://schemas.openxmlformats.org/drawingml/2006/chartDrawing">
    <cdr:from>
      <cdr:x>0.34503</cdr:x>
      <cdr:y>0.58405</cdr:y>
    </cdr:from>
    <cdr:to>
      <cdr:x>0.53411</cdr:x>
      <cdr:y>0.58405</cdr:y>
    </cdr:to>
    <cdr:cxnSp macro="">
      <cdr:nvCxnSpPr>
        <cdr:cNvPr id="8" name="Straight Arrow Connector 7">
          <a:extLst xmlns:a="http://schemas.openxmlformats.org/drawingml/2006/main">
            <a:ext uri="{FF2B5EF4-FFF2-40B4-BE49-F238E27FC236}">
              <a16:creationId xmlns:a16="http://schemas.microsoft.com/office/drawing/2014/main" id="{F255DE20-7ED3-4A10-A86C-2179F6765F99}"/>
            </a:ext>
          </a:extLst>
        </cdr:cNvPr>
        <cdr:cNvCxnSpPr/>
      </cdr:nvCxnSpPr>
      <cdr:spPr>
        <a:xfrm xmlns:a="http://schemas.openxmlformats.org/drawingml/2006/main">
          <a:off x="2997200" y="2564507"/>
          <a:ext cx="1642533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008333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0.76901</cdr:x>
      <cdr:y>0.35249</cdr:y>
    </cdr:from>
    <cdr:to>
      <cdr:x>0.87524</cdr:x>
      <cdr:y>0.45083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E4E4EF48-9801-4B90-B9FC-BC4D0CE4E3FD}"/>
            </a:ext>
          </a:extLst>
        </cdr:cNvPr>
        <cdr:cNvSpPr txBox="1"/>
      </cdr:nvSpPr>
      <cdr:spPr>
        <a:xfrm xmlns:a="http://schemas.openxmlformats.org/drawingml/2006/main">
          <a:off x="6680200" y="1547749"/>
          <a:ext cx="922867" cy="431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/>
            <a:t>+43%</a:t>
          </a:r>
        </a:p>
      </cdr:txBody>
    </cdr:sp>
  </cdr:relSizeAnchor>
  <cdr:relSizeAnchor xmlns:cdr="http://schemas.openxmlformats.org/drawingml/2006/chartDrawing">
    <cdr:from>
      <cdr:x>0.72027</cdr:x>
      <cdr:y>0.43654</cdr:y>
    </cdr:from>
    <cdr:to>
      <cdr:x>0.90936</cdr:x>
      <cdr:y>0.43654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52AD0A16-213D-486D-B429-C9CB43F7DC38}"/>
            </a:ext>
          </a:extLst>
        </cdr:cNvPr>
        <cdr:cNvCxnSpPr/>
      </cdr:nvCxnSpPr>
      <cdr:spPr>
        <a:xfrm xmlns:a="http://schemas.openxmlformats.org/drawingml/2006/main">
          <a:off x="6256867" y="1916808"/>
          <a:ext cx="1642533" cy="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chemeClr val="tx2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0.89016</cdr:x>
      <cdr:y>0.12233</cdr:y>
    </cdr:from>
    <cdr:to>
      <cdr:x>0.9666</cdr:x>
      <cdr:y>0.18908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02024" y="599779"/>
          <a:ext cx="644211" cy="327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rgbClr val="008333"/>
              </a:solidFill>
            </a:rPr>
            <a:t>$642</a:t>
          </a:r>
        </a:p>
      </cdr:txBody>
    </cdr:sp>
  </cdr:relSizeAnchor>
  <cdr:relSizeAnchor xmlns:cdr="http://schemas.openxmlformats.org/drawingml/2006/chartDrawing">
    <cdr:from>
      <cdr:x>0.89016</cdr:x>
      <cdr:y>0.3015</cdr:y>
    </cdr:from>
    <cdr:to>
      <cdr:x>0.9666</cdr:x>
      <cdr:y>0.36826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502024" y="1478248"/>
          <a:ext cx="644211" cy="32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chemeClr val="tx1"/>
              </a:solidFill>
            </a:rPr>
            <a:t>$472</a:t>
          </a:r>
        </a:p>
      </cdr:txBody>
    </cdr:sp>
  </cdr:relSizeAnchor>
  <cdr:relSizeAnchor xmlns:cdr="http://schemas.openxmlformats.org/drawingml/2006/chartDrawing">
    <cdr:from>
      <cdr:x>0.89016</cdr:x>
      <cdr:y>0.5</cdr:y>
    </cdr:from>
    <cdr:to>
      <cdr:x>0.9666</cdr:x>
      <cdr:y>0.56676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502023" y="2451481"/>
          <a:ext cx="644212" cy="327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>
              <a:solidFill>
                <a:srgbClr val="CC2C3E"/>
              </a:solidFill>
            </a:rPr>
            <a:t>$274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133025"/>
            <a:ext cx="7086600" cy="72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159" tIns="46580" rIns="93159" bIns="46580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b="1" dirty="0"/>
              <a:t>2019 Economic Forecast for Metro Denver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000" b="1" dirty="0"/>
              <a:t>Adams, Arapahoe, Boulder, Broomfield, Denver, Douglas, and Jefferson Counties 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1" dirty="0"/>
              <a:t>January 2019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8616125"/>
            <a:ext cx="7086600" cy="461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3159" tIns="46580" rIns="93159" bIns="46580">
            <a:spAutoFit/>
          </a:bodyPr>
          <a:lstStyle/>
          <a:p>
            <a:pPr algn="ctr" eaLnBrk="0" hangingPunct="0">
              <a:defRPr/>
            </a:pPr>
            <a:r>
              <a:rPr lang="en-US" sz="1200" dirty="0"/>
              <a:t>Patricia Silverstein • Development Research Partners, Inc. • Patty@DevelopmentResearch.net</a:t>
            </a:r>
          </a:p>
          <a:p>
            <a:pPr algn="ctr" eaLnBrk="0" hangingPunct="0">
              <a:defRPr/>
            </a:pPr>
            <a:r>
              <a:rPr lang="en-US" sz="1200" dirty="0"/>
              <a:t>10184 W. Belleview Ave., Suite 100 • Littleton, CO  80127 • (303) 991-0073 • Page </a:t>
            </a:r>
            <a:fld id="{F7A44BEE-7524-466F-A23C-C075B53F10E7}" type="slidenum">
              <a:rPr lang="en-US" sz="1200"/>
              <a:pPr algn="ctr" eaLnBrk="0" hangingPunct="0">
                <a:defRPr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2599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70257"/>
          </a:xfrm>
          <a:prstGeom prst="rect">
            <a:avLst/>
          </a:prstGeom>
        </p:spPr>
        <p:txBody>
          <a:bodyPr vert="horz" lIns="94706" tIns="47353" rIns="94706" bIns="473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1"/>
            <a:ext cx="3070860" cy="470257"/>
          </a:xfrm>
          <a:prstGeom prst="rect">
            <a:avLst/>
          </a:prstGeom>
        </p:spPr>
        <p:txBody>
          <a:bodyPr vert="horz" lIns="94706" tIns="47353" rIns="94706" bIns="47353" rtlCol="0"/>
          <a:lstStyle>
            <a:lvl1pPr algn="r">
              <a:defRPr sz="1200"/>
            </a:lvl1pPr>
          </a:lstStyle>
          <a:p>
            <a:fld id="{491375D9-63BD-40F6-9ED1-769C561AFDB1}" type="datetimeFigureOut">
              <a:rPr lang="en-US" smtClean="0"/>
              <a:t>1/9/2019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3513" y="1171575"/>
            <a:ext cx="4219575" cy="3163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6" tIns="47353" rIns="94706" bIns="473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2"/>
          </a:xfrm>
          <a:prstGeom prst="rect">
            <a:avLst/>
          </a:prstGeom>
        </p:spPr>
        <p:txBody>
          <a:bodyPr vert="horz" lIns="94706" tIns="47353" rIns="94706" bIns="473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706" tIns="47353" rIns="94706" bIns="473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706" tIns="47353" rIns="94706" bIns="47353" rtlCol="0" anchor="b"/>
          <a:lstStyle>
            <a:lvl1pPr algn="r">
              <a:defRPr sz="1200"/>
            </a:lvl1pPr>
          </a:lstStyle>
          <a:p>
            <a:fld id="{7889DAD1-BE26-43B2-9710-9A0B7F5FF4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5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4265006" y="9449881"/>
            <a:ext cx="3262807" cy="49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21" tIns="50261" rIns="100521" bIns="50261" anchor="b"/>
          <a:lstStyle/>
          <a:p>
            <a:pPr algn="r" defTabSz="1003634"/>
            <a:fld id="{AE15E484-D92D-4BDD-8B34-00B11DDC366E}" type="slidenum">
              <a:rPr lang="en-US" sz="1200"/>
              <a:pPr algn="r" defTabSz="1003634"/>
              <a:t>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58197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EB3F-5B3D-4454-B720-F93640131A9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5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EB3F-5B3D-4454-B720-F93640131A9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94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3EB3F-5B3D-4454-B720-F93640131A9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336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DAB29-0D1B-4198-A302-13C0D9B9671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Metro Denver prices increasing 7 – 9% in 2017, depending upon which measure viewed (Case Shiller at about 8%); expect 6% increase in 2018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U.S. prices increasing at about 6% in 2017, expect 5% in 2018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Core Logic says that about half of the nation’s 50 largest housing markets are overvalued. </a:t>
            </a:r>
          </a:p>
        </p:txBody>
      </p:sp>
    </p:spTree>
    <p:extLst>
      <p:ext uri="{BB962C8B-B14F-4D97-AF65-F5344CB8AC3E}">
        <p14:creationId xmlns:p14="http://schemas.microsoft.com/office/powerpoint/2010/main" val="4649752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496DD-4FB2-4753-9639-C71E6455A64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2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89088-B840-473A-921B-4C6AD1AFFC7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19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E5E28-C71A-4FE9-8AC9-237FF7A6801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9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3A6F9-78AA-4B25-88F8-C5280C48127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458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3A6F9-78AA-4B25-88F8-C5280C48127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20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Counties in Orange or Red have recovered all the jobs that were lost during the recession.  Dark red = Strongest Recovery.</a:t>
            </a:r>
          </a:p>
          <a:p>
            <a:endParaRPr lang="en-US" dirty="0"/>
          </a:p>
          <a:p>
            <a:r>
              <a:rPr lang="en-US" dirty="0"/>
              <a:t>Lack of economic diversity has caused nearly all of the counties in the western 1/3 of the state to lag in the recovery and remain between 5 and 10% or more below pre-recession peaks.  11 counties</a:t>
            </a:r>
            <a:r>
              <a:rPr lang="en-US" baseline="0" dirty="0"/>
              <a:t> still 10% or more below pre-recession peak, 9 counties between 5-10% below, and 18 counties that are 0-5% below. </a:t>
            </a:r>
            <a:endParaRPr lang="en-US" dirty="0"/>
          </a:p>
          <a:p>
            <a:endParaRPr lang="en-US" dirty="0"/>
          </a:p>
          <a:p>
            <a:r>
              <a:rPr lang="en-US" dirty="0"/>
              <a:t>Only 26 of</a:t>
            </a:r>
            <a:r>
              <a:rPr lang="en-US" baseline="0" dirty="0"/>
              <a:t> the 64 counties have fully recovered. 15 – have more than 5% and half of those are above 10, and 11 have 0 to 5% more jobs. </a:t>
            </a:r>
          </a:p>
          <a:p>
            <a:endParaRPr lang="en-US" dirty="0"/>
          </a:p>
          <a:p>
            <a:r>
              <a:rPr lang="en-US" dirty="0"/>
              <a:t>It is also worth noting that the pre-recession peaks for many Western slope counties were “frothy” and it is questionable if those employment levels were sustainable.</a:t>
            </a:r>
          </a:p>
        </p:txBody>
      </p:sp>
    </p:spTree>
    <p:extLst>
      <p:ext uri="{BB962C8B-B14F-4D97-AF65-F5344CB8AC3E}">
        <p14:creationId xmlns:p14="http://schemas.microsoft.com/office/powerpoint/2010/main" val="680783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A4F15-DCB7-4EBB-8F47-0580DD2427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1850" cy="3481387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3004-9A32-4EB0-98BC-B9E3BB6EA7C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3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5F391B-A28F-4B68-AA21-24891574DBB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4"/>
          <p:cNvSpPr>
            <a:spLocks noGrp="1"/>
          </p:cNvSpPr>
          <p:nvPr/>
        </p:nvSpPr>
        <p:spPr bwMode="auto">
          <a:xfrm>
            <a:off x="708026" y="4451350"/>
            <a:ext cx="56705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78" tIns="47341" rIns="94678" bIns="47341"/>
          <a:lstStyle/>
          <a:p>
            <a:pPr eaLnBrk="0" hangingPunct="0">
              <a:spcBef>
                <a:spcPct val="30000"/>
              </a:spcBef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870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8036" indent="-29155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6210" indent="-23324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2695" indent="-23324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9180" indent="-233242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5664" indent="-2332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32148" indent="-2332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8632" indent="-2332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5117" indent="-23324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4CD4F-2629-4699-8FB4-A4A8B40995E6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/>
          </a:p>
        </p:txBody>
      </p:sp>
      <p:sp>
        <p:nvSpPr>
          <p:cNvPr id="6148" name="Notes Placeholder 4"/>
          <p:cNvSpPr>
            <a:spLocks noGrp="1"/>
          </p:cNvSpPr>
          <p:nvPr/>
        </p:nvSpPr>
        <p:spPr bwMode="auto">
          <a:xfrm>
            <a:off x="704529" y="4572405"/>
            <a:ext cx="5642552" cy="4332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5" tIns="47978" rIns="95955" bIns="47978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9855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0EEACA-F99A-4606-8C67-2BB6DA15915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055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3A6F9-78AA-4B25-88F8-C5280C48127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65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33513" y="1171575"/>
            <a:ext cx="4219575" cy="3163888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77B05-6445-4CD4-A3B7-2B01AF6A597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49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247" y="9042"/>
            <a:ext cx="7896132" cy="104520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679" y="1280160"/>
            <a:ext cx="7886700" cy="44655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239535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8489" y="9041"/>
            <a:ext cx="7906890" cy="107748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8679" y="1197828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029" y="1197828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972369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087159"/>
      </p:ext>
    </p:extLst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9247" y="0"/>
            <a:ext cx="7987553" cy="10972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7647456"/>
      </p:ext>
    </p:extLst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6484" y="685800"/>
            <a:ext cx="7715250" cy="803672"/>
          </a:xfrm>
          <a:prstGeom prst="rect">
            <a:avLst/>
          </a:prstGeom>
        </p:spPr>
        <p:txBody>
          <a:bodyPr lIns="57386" tIns="28692" rIns="57386" bIns="28692" anchor="b"/>
          <a:lstStyle>
            <a:lvl1pPr algn="l">
              <a:defRPr sz="3800" b="0" i="0" strike="noStrike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646" y="1905000"/>
            <a:ext cx="7715250" cy="3214688"/>
          </a:xfrm>
          <a:prstGeom prst="rect">
            <a:avLst/>
          </a:prstGeom>
        </p:spPr>
        <p:txBody>
          <a:bodyPr vert="horz" lIns="57386" tIns="28692" rIns="57386" bIns="28692"/>
          <a:lstStyle>
            <a:lvl1pPr>
              <a:defRPr sz="180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  <p:extLst>
      <p:ext uri="{BB962C8B-B14F-4D97-AF65-F5344CB8AC3E}">
        <p14:creationId xmlns:p14="http://schemas.microsoft.com/office/powerpoint/2010/main" val="1497458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A9CDA78-AD65-4130-AE08-CE0FD7E89021}" type="datetimeFigureOut">
              <a:rPr lang="en-US" smtClean="0"/>
              <a:t>1/9/2019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4C47523-A128-4EC7-A775-A2B781FFB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80054"/>
      </p:ext>
    </p:extLst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1099255"/>
          </a:xfrm>
          <a:prstGeom prst="rect">
            <a:avLst/>
          </a:prstGeom>
          <a:solidFill>
            <a:srgbClr val="008333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9247" y="9041"/>
            <a:ext cx="7896132" cy="1090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27" y="6280285"/>
            <a:ext cx="957672" cy="54991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0126" y="6279238"/>
            <a:ext cx="629334" cy="578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899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81" r:id="rId3"/>
    <p:sldLayoutId id="2147483684" r:id="rId4"/>
    <p:sldLayoutId id="2147483689" r:id="rId5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0119" y="365125"/>
            <a:ext cx="61952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THE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0119" y="1825625"/>
            <a:ext cx="6195231" cy="2882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Additional Content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Metro Denver Economic Update</a:t>
            </a:r>
          </a:p>
          <a:p>
            <a:pPr lvl="0"/>
            <a:r>
              <a:rPr lang="en-US" dirty="0"/>
              <a:t>April 2015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0"/>
            <a:ext cx="14330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433014" y="0"/>
            <a:ext cx="5459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23332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78173" y="0"/>
            <a:ext cx="17742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3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 spd="med">
    <p:zo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merriam-webster.com/dictionary/nou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rodenver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90465" y="257136"/>
            <a:ext cx="6858000" cy="144341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b="1" dirty="0"/>
              <a:t>MAINTAINING MOMENTUM??</a:t>
            </a:r>
            <a:br>
              <a:rPr lang="en-US" sz="2800" b="1" dirty="0"/>
            </a:br>
            <a:r>
              <a:rPr lang="en-US" sz="2400" dirty="0"/>
              <a:t>2019 Economic Forecast for Metro Denver</a:t>
            </a:r>
            <a:br>
              <a:rPr lang="en-US" sz="2000" dirty="0"/>
            </a:br>
            <a:br>
              <a:rPr lang="en-US" sz="2000" b="1" dirty="0"/>
            </a:br>
            <a:r>
              <a:rPr lang="en-US" sz="2400" dirty="0"/>
              <a:t>January 10, 2019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9417" y="5094698"/>
            <a:ext cx="2163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Partnership with: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44882" y="5095735"/>
            <a:ext cx="208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82" y="5569610"/>
            <a:ext cx="1774853" cy="10225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629" y="5464030"/>
            <a:ext cx="1226667" cy="11280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96477" y="2366054"/>
            <a:ext cx="5645975" cy="206210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u="sng" dirty="0">
                <a:hlinkClick r:id="rId4"/>
              </a:rPr>
              <a:t>noun</a:t>
            </a:r>
            <a:r>
              <a:rPr lang="en-US" sz="2000" dirty="0"/>
              <a:t>  mo·men·tum  \ mō-ˈmen-təm , mə- \</a:t>
            </a:r>
          </a:p>
          <a:p>
            <a:endParaRPr lang="en-US" sz="2000" b="1" dirty="0"/>
          </a:p>
          <a:p>
            <a:r>
              <a:rPr lang="en-US" sz="2000" b="1" dirty="0"/>
              <a:t>1 b :</a:t>
            </a:r>
            <a:r>
              <a:rPr lang="en-US" sz="2000" dirty="0"/>
              <a:t> the strength or force that allows something to continue or to grow stronger or faster as time passes</a:t>
            </a:r>
          </a:p>
          <a:p>
            <a:endParaRPr lang="en-US" sz="1200" dirty="0"/>
          </a:p>
          <a:p>
            <a:pPr algn="r"/>
            <a:r>
              <a:rPr lang="en-US" sz="1600" i="1" dirty="0">
                <a:solidFill>
                  <a:srgbClr val="008333"/>
                </a:solidFill>
              </a:rPr>
              <a:t>- Merriam-Webster, LearnersDictionary.com</a:t>
            </a:r>
          </a:p>
        </p:txBody>
      </p:sp>
    </p:spTree>
    <p:extLst>
      <p:ext uri="{BB962C8B-B14F-4D97-AF65-F5344CB8AC3E}">
        <p14:creationId xmlns:p14="http://schemas.microsoft.com/office/powerpoint/2010/main" val="3513044141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>
          <a:xfrm>
            <a:off x="435935" y="0"/>
            <a:ext cx="8250865" cy="1124089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Proprietors Are Another Significant Component Of Employment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5635256" y="5784111"/>
            <a:ext cx="3296093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latin typeface="+mn-lt"/>
              </a:rPr>
              <a:t>Source: U.S. Bureau of Economic Analysis.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3063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Proprietors Employment</a:t>
            </a:r>
          </a:p>
          <a:p>
            <a:pPr algn="ctr">
              <a:defRPr/>
            </a:pPr>
            <a:r>
              <a:rPr lang="en-US" b="1" dirty="0"/>
              <a:t>25.6% of Colorado’s Total Employment (US avg = 22.6%)</a:t>
            </a:r>
          </a:p>
        </p:txBody>
      </p:sp>
      <p:graphicFrame>
        <p:nvGraphicFramePr>
          <p:cNvPr id="6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2516283"/>
              </p:ext>
            </p:extLst>
          </p:nvPr>
        </p:nvGraphicFramePr>
        <p:xfrm>
          <a:off x="217967" y="1509058"/>
          <a:ext cx="8686800" cy="427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6471" y="0"/>
            <a:ext cx="7906890" cy="107748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>
                <a:solidFill>
                  <a:schemeClr val="bg1"/>
                </a:solidFill>
              </a:rPr>
              <a:t>Key Metro Denver and Northern Colorado Industry Clusters</a:t>
            </a:r>
          </a:p>
        </p:txBody>
      </p:sp>
      <p:sp>
        <p:nvSpPr>
          <p:cNvPr id="5123" name="Rectangle 149"/>
          <p:cNvSpPr>
            <a:spLocks noGrp="1" noChangeArrowheads="1"/>
          </p:cNvSpPr>
          <p:nvPr>
            <p:ph type="body" sz="half" idx="1"/>
          </p:nvPr>
        </p:nvSpPr>
        <p:spPr>
          <a:xfrm>
            <a:off x="688489" y="1378582"/>
            <a:ext cx="386715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Aerospace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Aviation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Beverage Production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Bioscience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Medical Devices  &amp; Diagnostics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Pharmaceuticals  &amp; Biotechnology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Broadcasting &amp; Telecommunications</a:t>
            </a:r>
          </a:p>
        </p:txBody>
      </p:sp>
      <p:sp>
        <p:nvSpPr>
          <p:cNvPr id="5124" name="Rectangle 150"/>
          <p:cNvSpPr>
            <a:spLocks noGrp="1" noChangeArrowheads="1"/>
          </p:cNvSpPr>
          <p:nvPr>
            <p:ph type="body" sz="half" idx="2"/>
          </p:nvPr>
        </p:nvSpPr>
        <p:spPr>
          <a:xfrm>
            <a:off x="4641934" y="1378582"/>
            <a:ext cx="3867150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Energy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Fossil Energy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Cleantech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Financial Services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Banking &amp; Finance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Investments</a:t>
            </a:r>
          </a:p>
          <a:p>
            <a:pPr lvl="1"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dirty="0"/>
              <a:t>Insurance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Healthcare &amp; Wellness</a:t>
            </a:r>
          </a:p>
          <a:p>
            <a:pPr eaLnBrk="1" hangingPunct="1">
              <a:lnSpc>
                <a:spcPct val="100000"/>
              </a:lnSpc>
              <a:buClr>
                <a:schemeClr val="accent2"/>
              </a:buClr>
              <a:buSzPct val="115000"/>
            </a:pPr>
            <a:r>
              <a:rPr lang="en-US" sz="2400" dirty="0"/>
              <a:t>IT/Software</a:t>
            </a:r>
          </a:p>
        </p:txBody>
      </p:sp>
    </p:spTree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Metro Denver and Northern Colorado Industry Clusters, 2016-2017</a:t>
            </a:r>
            <a:endParaRPr lang="en-US" dirty="0">
              <a:latin typeface="+mn-lt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055782" y="5996789"/>
            <a:ext cx="3895060" cy="25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56" tIns="34529" rIns="69056" bIns="34529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Development Research Partners</a:t>
            </a:r>
            <a:r>
              <a:rPr lang="en-US" sz="1050" i="1" dirty="0">
                <a:solidFill>
                  <a:schemeClr val="accent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75" y="5834921"/>
            <a:ext cx="39031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Full reports at </a:t>
            </a:r>
            <a:r>
              <a:rPr lang="en-US" dirty="0">
                <a:hlinkClick r:id="rId3"/>
              </a:rPr>
              <a:t>www.metrodenver.org</a:t>
            </a:r>
            <a:r>
              <a:rPr lang="en-US" dirty="0"/>
              <a:t> </a:t>
            </a:r>
          </a:p>
        </p:txBody>
      </p:sp>
      <p:pic>
        <p:nvPicPr>
          <p:cNvPr id="1026" name="Picture 2" descr="Oneyearempgwth16 17 Bubblechart4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52572"/>
            <a:ext cx="8934450" cy="445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339195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0"/>
            <a:ext cx="6895353" cy="10972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Office Market Still Healthy, but Showing Signs of Change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91152819"/>
              </p:ext>
            </p:extLst>
          </p:nvPr>
        </p:nvGraphicFramePr>
        <p:xfrm>
          <a:off x="0" y="1761067"/>
          <a:ext cx="69088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54333" y="1303708"/>
            <a:ext cx="18372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4Q 2018</a:t>
            </a:r>
          </a:p>
          <a:p>
            <a:r>
              <a:rPr lang="en-US" dirty="0"/>
              <a:t>Total Space= 191.5 MSF</a:t>
            </a:r>
          </a:p>
          <a:p>
            <a:endParaRPr lang="en-US" dirty="0"/>
          </a:p>
          <a:p>
            <a:r>
              <a:rPr lang="en-US" dirty="0"/>
              <a:t>Lease Rate = $26.62</a:t>
            </a:r>
          </a:p>
          <a:p>
            <a:endParaRPr lang="en-US" dirty="0"/>
          </a:p>
          <a:p>
            <a:r>
              <a:rPr lang="en-US" dirty="0"/>
              <a:t>YOY Change = </a:t>
            </a:r>
          </a:p>
          <a:p>
            <a:r>
              <a:rPr lang="en-US" dirty="0"/>
              <a:t>0%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Under Construction = 4.1 MSF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2018 Completions =</a:t>
            </a:r>
          </a:p>
          <a:p>
            <a:r>
              <a:rPr lang="en-US" dirty="0"/>
              <a:t>3.8 MSF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4042" r="11481" b="58369"/>
          <a:stretch/>
        </p:blipFill>
        <p:spPr>
          <a:xfrm>
            <a:off x="7162800" y="75366"/>
            <a:ext cx="1828800" cy="9465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6519" y="5882816"/>
            <a:ext cx="204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CoStar Group, Inc.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2019f=DRP Forecast.</a:t>
            </a:r>
          </a:p>
        </p:txBody>
      </p:sp>
    </p:spTree>
    <p:extLst>
      <p:ext uri="{BB962C8B-B14F-4D97-AF65-F5344CB8AC3E}">
        <p14:creationId xmlns:p14="http://schemas.microsoft.com/office/powerpoint/2010/main" val="927564104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8" y="0"/>
            <a:ext cx="6404286" cy="1097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Record Level of Industrial Space Completed in 2018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85859694"/>
              </p:ext>
            </p:extLst>
          </p:nvPr>
        </p:nvGraphicFramePr>
        <p:xfrm>
          <a:off x="0" y="1761067"/>
          <a:ext cx="69088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03533" y="1312335"/>
            <a:ext cx="18372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4Q 2018</a:t>
            </a:r>
          </a:p>
          <a:p>
            <a:r>
              <a:rPr lang="en-US" dirty="0"/>
              <a:t>Total Space= 220.4 MSF</a:t>
            </a:r>
          </a:p>
          <a:p>
            <a:endParaRPr lang="en-US" dirty="0"/>
          </a:p>
          <a:p>
            <a:r>
              <a:rPr lang="en-US" dirty="0"/>
              <a:t>Lease Rate = $8.05NNN</a:t>
            </a:r>
          </a:p>
          <a:p>
            <a:endParaRPr lang="en-US" dirty="0"/>
          </a:p>
          <a:p>
            <a:r>
              <a:rPr lang="en-US" dirty="0"/>
              <a:t>YOY Change = +3.9%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Under Construction = 4.6 MSF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2018 Completions =</a:t>
            </a:r>
          </a:p>
          <a:p>
            <a:r>
              <a:rPr lang="en-US" dirty="0"/>
              <a:t>5.75 MSF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46790" r="10742" b="32346"/>
          <a:stretch/>
        </p:blipFill>
        <p:spPr>
          <a:xfrm>
            <a:off x="7112000" y="48531"/>
            <a:ext cx="1828800" cy="1000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66519" y="5882816"/>
            <a:ext cx="204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CoStar Group, Inc.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2019f=DRP Forecast.</a:t>
            </a:r>
          </a:p>
        </p:txBody>
      </p:sp>
    </p:spTree>
    <p:extLst>
      <p:ext uri="{BB962C8B-B14F-4D97-AF65-F5344CB8AC3E}">
        <p14:creationId xmlns:p14="http://schemas.microsoft.com/office/powerpoint/2010/main" val="3588564352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8" y="0"/>
            <a:ext cx="6404286" cy="10972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Retail Market Healthy Despite Major Company Closures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636675363"/>
              </p:ext>
            </p:extLst>
          </p:nvPr>
        </p:nvGraphicFramePr>
        <p:xfrm>
          <a:off x="0" y="1761067"/>
          <a:ext cx="6908800" cy="4068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103533" y="1312335"/>
            <a:ext cx="183726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4Q 2018</a:t>
            </a:r>
          </a:p>
          <a:p>
            <a:r>
              <a:rPr lang="en-US" dirty="0"/>
              <a:t>Total Space= 169.3 MSF</a:t>
            </a:r>
          </a:p>
          <a:p>
            <a:endParaRPr lang="en-US" dirty="0"/>
          </a:p>
          <a:p>
            <a:r>
              <a:rPr lang="en-US" dirty="0"/>
              <a:t>Lease Rate = $19.12 NNN</a:t>
            </a:r>
          </a:p>
          <a:p>
            <a:endParaRPr lang="en-US" dirty="0"/>
          </a:p>
          <a:p>
            <a:r>
              <a:rPr lang="en-US" dirty="0"/>
              <a:t>YOY Change = +5.2%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Under Construction = 1.0 MSF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2018 Completions =</a:t>
            </a:r>
          </a:p>
          <a:p>
            <a:r>
              <a:rPr lang="en-US" dirty="0"/>
              <a:t>1.6 MSF</a:t>
            </a:r>
          </a:p>
        </p:txBody>
      </p:sp>
      <p:sp>
        <p:nvSpPr>
          <p:cNvPr id="9" name="Rectangle 8"/>
          <p:cNvSpPr/>
          <p:nvPr/>
        </p:nvSpPr>
        <p:spPr>
          <a:xfrm>
            <a:off x="4866519" y="5882816"/>
            <a:ext cx="204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CoStar Group, Inc.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2019f=DRP Forecast.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31C7CD-8111-48FC-A5A6-7C69BA7B17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46790" r="10742" b="32346"/>
          <a:stretch/>
        </p:blipFill>
        <p:spPr>
          <a:xfrm>
            <a:off x="7112000" y="48531"/>
            <a:ext cx="1828800" cy="10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42333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94915" cy="1121229"/>
          </a:xfrm>
        </p:spPr>
        <p:txBody>
          <a:bodyPr/>
          <a:lstStyle/>
          <a:p>
            <a:pPr eaLnBrk="1" hangingPunct="1"/>
            <a:r>
              <a:rPr lang="en-US" dirty="0"/>
              <a:t>New Commercial Real Estate Added in Metro Denver</a:t>
            </a:r>
            <a:endParaRPr lang="en-US" sz="2000" dirty="0"/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1850"/>
              </p:ext>
            </p:extLst>
          </p:nvPr>
        </p:nvGraphicFramePr>
        <p:xfrm>
          <a:off x="65315" y="1526693"/>
          <a:ext cx="8686800" cy="420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5B75EE2-C332-4C96-B033-030FA43A7FB3}"/>
              </a:ext>
            </a:extLst>
          </p:cNvPr>
          <p:cNvSpPr/>
          <p:nvPr/>
        </p:nvSpPr>
        <p:spPr>
          <a:xfrm>
            <a:off x="6709834" y="6000261"/>
            <a:ext cx="20422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CoStar Group, Inc.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2019f=DRP Forecast.</a:t>
            </a:r>
          </a:p>
        </p:txBody>
      </p:sp>
    </p:spTree>
    <p:extLst>
      <p:ext uri="{BB962C8B-B14F-4D97-AF65-F5344CB8AC3E}">
        <p14:creationId xmlns:p14="http://schemas.microsoft.com/office/powerpoint/2010/main" val="1794808273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Business Momentum…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61545" y="1290961"/>
            <a:ext cx="3867150" cy="4351338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2800" b="1" u="sng" dirty="0"/>
              <a:t>Decreasing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Uncertainty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Hard to find workers</a:t>
            </a:r>
            <a:endParaRPr lang="en-US" sz="2800" dirty="0">
              <a:ea typeface="+mn-ea"/>
              <a:cs typeface="+mn-cs"/>
            </a:endParaRP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>
                <a:ea typeface="+mn-ea"/>
                <a:cs typeface="+mn-cs"/>
              </a:rPr>
              <a:t>Rising interest rates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Rising wages and costs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Tariffs on raw materials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National debt concerns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934" y="1290961"/>
            <a:ext cx="4038600" cy="4813506"/>
          </a:xfrm>
        </p:spPr>
        <p:txBody>
          <a:bodyPr/>
          <a:lstStyle/>
          <a:p>
            <a:pPr algn="ctr">
              <a:buNone/>
            </a:pPr>
            <a:r>
              <a:rPr lang="en-US" b="1" u="sng" dirty="0"/>
              <a:t>Increasing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Diversity of economic base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Confident consumers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Technology driving major changes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Active commercial real estate market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Large infrastructure projects underway</a:t>
            </a:r>
          </a:p>
        </p:txBody>
      </p:sp>
    </p:spTree>
    <p:extLst>
      <p:ext uri="{BB962C8B-B14F-4D97-AF65-F5344CB8AC3E}">
        <p14:creationId xmlns:p14="http://schemas.microsoft.com/office/powerpoint/2010/main" val="1275384548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2"/>
                </a:solidFill>
              </a:rPr>
              <a:t>Consumer Momentum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33" y="3703270"/>
            <a:ext cx="3200400" cy="2133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33" y="1618513"/>
            <a:ext cx="3200400" cy="2493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33" y="4112399"/>
            <a:ext cx="3200400" cy="213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33" y="130297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05361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Population = 327.2 million </a:t>
            </a:r>
            <a:r>
              <a:rPr lang="en-US" sz="2000" dirty="0"/>
              <a:t>(July 1, 2018)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" t="917" r="1379"/>
          <a:stretch/>
        </p:blipFill>
        <p:spPr>
          <a:xfrm>
            <a:off x="1573913" y="1639807"/>
            <a:ext cx="6146800" cy="5034958"/>
          </a:xfr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11390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U.S. Population increases by 1 person every 12 seconds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2533" y="6397766"/>
            <a:ext cx="21996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Source: U.S. Census Bureau.</a:t>
            </a:r>
          </a:p>
        </p:txBody>
      </p:sp>
    </p:spTree>
    <p:extLst>
      <p:ext uri="{BB962C8B-B14F-4D97-AF65-F5344CB8AC3E}">
        <p14:creationId xmlns:p14="http://schemas.microsoft.com/office/powerpoint/2010/main" val="2538740118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8" y="0"/>
            <a:ext cx="6365582" cy="1097280"/>
          </a:xfrm>
        </p:spPr>
        <p:txBody>
          <a:bodyPr>
            <a:normAutofit fontScale="90000"/>
          </a:bodyPr>
          <a:lstStyle/>
          <a:p>
            <a:r>
              <a:rPr lang="en-US" dirty="0"/>
              <a:t>U.S. GDP Increased Faster than Expected in 2018; Slowdown in 2019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813122605"/>
              </p:ext>
            </p:extLst>
          </p:nvPr>
        </p:nvGraphicFramePr>
        <p:xfrm>
          <a:off x="457200" y="168486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966754" y="6231695"/>
            <a:ext cx="47200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i="1" dirty="0">
                <a:solidFill>
                  <a:schemeClr val="accent2"/>
                </a:solidFill>
              </a:rPr>
              <a:t>Source: U.S. Bureau of Economic Analysis, Chained 2012 Dollars. 2018e=DRP Estimate; 2019f=DRP Forecast.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21919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Recent Quarterly Data: 1q2018=+2.2%; 2q2018=4.2%; 3q2018=3.4%</a:t>
            </a:r>
          </a:p>
          <a:p>
            <a:pPr algn="ctr"/>
            <a:r>
              <a:rPr lang="en-US" sz="1400" dirty="0"/>
              <a:t>(seasonally adjusted at annual rates)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7580D24-FD6B-4AC7-843C-5B5F07C7F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46790" r="10742" b="32346"/>
          <a:stretch/>
        </p:blipFill>
        <p:spPr>
          <a:xfrm>
            <a:off x="7179733" y="48531"/>
            <a:ext cx="1828800" cy="10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24434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78971" y="0"/>
            <a:ext cx="801188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Metro Denver Annual Change in Population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318716"/>
              </p:ext>
            </p:extLst>
          </p:nvPr>
        </p:nvGraphicFramePr>
        <p:xfrm>
          <a:off x="141514" y="1282035"/>
          <a:ext cx="8686800" cy="439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68233" y="5754924"/>
            <a:ext cx="531248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Source: Colorado Division of Local Government, State Demography Office.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4042" r="11481" b="58369"/>
          <a:stretch/>
        </p:blipFill>
        <p:spPr>
          <a:xfrm>
            <a:off x="7162800" y="75366"/>
            <a:ext cx="1828800" cy="946547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78971" y="0"/>
            <a:ext cx="801188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Metro Denver Aging Changes Housing, Spending Needs and Patterns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94544"/>
              </p:ext>
            </p:extLst>
          </p:nvPr>
        </p:nvGraphicFramePr>
        <p:xfrm>
          <a:off x="228600" y="1364027"/>
          <a:ext cx="8686800" cy="439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68233" y="5754924"/>
            <a:ext cx="531248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Source: Colorado Division of Local Government, State Demography Office.</a:t>
            </a:r>
          </a:p>
        </p:txBody>
      </p:sp>
    </p:spTree>
    <p:extLst>
      <p:ext uri="{BB962C8B-B14F-4D97-AF65-F5344CB8AC3E}">
        <p14:creationId xmlns:p14="http://schemas.microsoft.com/office/powerpoint/2010/main" val="2820748204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78971" y="0"/>
            <a:ext cx="8011886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Metro Denver Aging Changes Housing, Spending Needs and Patterns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986002"/>
              </p:ext>
            </p:extLst>
          </p:nvPr>
        </p:nvGraphicFramePr>
        <p:xfrm>
          <a:off x="293915" y="1364027"/>
          <a:ext cx="8686800" cy="439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68233" y="5754924"/>
            <a:ext cx="5312482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Source: Colorado Division of Local Government, State Demography Office.</a:t>
            </a:r>
          </a:p>
        </p:txBody>
      </p:sp>
    </p:spTree>
    <p:extLst>
      <p:ext uri="{BB962C8B-B14F-4D97-AF65-F5344CB8AC3E}">
        <p14:creationId xmlns:p14="http://schemas.microsoft.com/office/powerpoint/2010/main" val="1413147241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9042"/>
            <a:ext cx="6332924" cy="104520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Consumers Are Confident &amp; Spending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63430"/>
              </p:ext>
            </p:extLst>
          </p:nvPr>
        </p:nvGraphicFramePr>
        <p:xfrm>
          <a:off x="3265714" y="1389591"/>
          <a:ext cx="5218943" cy="4468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282897" y="5858097"/>
            <a:ext cx="531248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Sources: Colorado Department of Revenue; The Conference Board.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2017e=DRP Estimate</a:t>
            </a:r>
            <a:r>
              <a:rPr lang="en-US" sz="1200" i="1" dirty="0">
                <a:solidFill>
                  <a:schemeClr val="accent2"/>
                </a:solidFill>
              </a:rPr>
              <a:t>; 2018f=DRP Forecast.</a:t>
            </a:r>
            <a:endParaRPr lang="en-US" sz="1200" i="1" dirty="0">
              <a:solidFill>
                <a:schemeClr val="accent2"/>
              </a:solidFill>
              <a:cs typeface="Nirmala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1" y="1859339"/>
            <a:ext cx="2601686" cy="31393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Retail Change in </a:t>
            </a:r>
          </a:p>
          <a:p>
            <a:pPr algn="ctr"/>
            <a:r>
              <a:rPr lang="en-US" u="sng" dirty="0"/>
              <a:t>Various Markets (YTD)</a:t>
            </a:r>
          </a:p>
          <a:p>
            <a:endParaRPr lang="en-US" dirty="0"/>
          </a:p>
          <a:p>
            <a:r>
              <a:rPr lang="en-US" dirty="0"/>
              <a:t>National: +5.3% (Oct)</a:t>
            </a:r>
          </a:p>
          <a:p>
            <a:endParaRPr lang="en-US" dirty="0"/>
          </a:p>
          <a:p>
            <a:r>
              <a:rPr lang="en-US" dirty="0"/>
              <a:t>Denver: +5.2% (Sep)</a:t>
            </a:r>
          </a:p>
          <a:p>
            <a:endParaRPr lang="en-US" dirty="0"/>
          </a:p>
          <a:p>
            <a:r>
              <a:rPr lang="en-US" dirty="0"/>
              <a:t>Aurora: +5.0% (Oct)</a:t>
            </a:r>
          </a:p>
          <a:p>
            <a:endParaRPr lang="en-US" dirty="0"/>
          </a:p>
          <a:p>
            <a:r>
              <a:rPr lang="en-US" dirty="0"/>
              <a:t>Broomfield: +4.9% (June)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4042" r="11481" b="58369"/>
          <a:stretch/>
        </p:blipFill>
        <p:spPr>
          <a:xfrm>
            <a:off x="7162800" y="75366"/>
            <a:ext cx="1828800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84588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Metro Denver Wages Increasing Faster than Inflation, not Faster than Housing Costs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467502"/>
              </p:ext>
            </p:extLst>
          </p:nvPr>
        </p:nvGraphicFramePr>
        <p:xfrm>
          <a:off x="708025" y="1279525"/>
          <a:ext cx="7886700" cy="44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89514" y="5967944"/>
            <a:ext cx="5579815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Sources: U.S. Bureau of Labor Statistics; National Association of REALTORS.</a:t>
            </a:r>
          </a:p>
        </p:txBody>
      </p:sp>
    </p:spTree>
    <p:extLst>
      <p:ext uri="{BB962C8B-B14F-4D97-AF65-F5344CB8AC3E}">
        <p14:creationId xmlns:p14="http://schemas.microsoft.com/office/powerpoint/2010/main" val="3390281540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82010" y="16934"/>
            <a:ext cx="6604590" cy="10951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Metro Denver #12 and Boulder #7 for Highest Median Home Price, 3Q 2018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58154946"/>
              </p:ext>
            </p:extLst>
          </p:nvPr>
        </p:nvGraphicFramePr>
        <p:xfrm>
          <a:off x="352252" y="1353110"/>
          <a:ext cx="8427681" cy="490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5173133" y="6205279"/>
            <a:ext cx="3688119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National Association of REALTORS.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2018e=DRP Estimate; 2019f=DRP Forecast.</a:t>
            </a:r>
            <a:endParaRPr lang="en-US" sz="1200" i="1" dirty="0">
              <a:solidFill>
                <a:schemeClr val="accent2"/>
              </a:solidFill>
              <a:cs typeface="Nirmala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4042" r="11481" b="58369"/>
          <a:stretch/>
        </p:blipFill>
        <p:spPr>
          <a:xfrm>
            <a:off x="7162800" y="75366"/>
            <a:ext cx="1828800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2057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75963" y="0"/>
            <a:ext cx="6534437" cy="109728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Home Sales Slowing due to Lack of Inventory, Rising Prices</a:t>
            </a:r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064223141"/>
              </p:ext>
            </p:extLst>
          </p:nvPr>
        </p:nvGraphicFramePr>
        <p:xfrm>
          <a:off x="233916" y="1246136"/>
          <a:ext cx="86868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768601" y="5752214"/>
            <a:ext cx="620527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Sources: Metrolist (2005-2010); Denver Metro Association of REALTORS (2011-2018).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2019f=DRP Forecast.</a:t>
            </a:r>
            <a:endParaRPr lang="en-US" sz="1200" i="1" dirty="0">
              <a:solidFill>
                <a:schemeClr val="accent2"/>
              </a:solidFill>
              <a:cs typeface="Nirmala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46790" r="10742" b="32346"/>
          <a:stretch/>
        </p:blipFill>
        <p:spPr>
          <a:xfrm>
            <a:off x="7112000" y="48531"/>
            <a:ext cx="1828800" cy="10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06242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478971" y="-1"/>
            <a:ext cx="6683829" cy="111034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Apartment Vacancy and Rental Rates Rising at Moderate Pace</a:t>
            </a:r>
          </a:p>
        </p:txBody>
      </p:sp>
      <p:graphicFrame>
        <p:nvGraphicFramePr>
          <p:cNvPr id="5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0833328"/>
              </p:ext>
            </p:extLst>
          </p:nvPr>
        </p:nvGraphicFramePr>
        <p:xfrm>
          <a:off x="228600" y="1371721"/>
          <a:ext cx="86868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759842" y="5849270"/>
            <a:ext cx="415555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 Denver Metro Apartment Vacancy &amp; Rent Survey.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2018e=DRP Estimate; 2019f=DRP Forecast.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t="4042" r="11481" b="58369"/>
          <a:stretch/>
        </p:blipFill>
        <p:spPr>
          <a:xfrm>
            <a:off x="7162800" y="75366"/>
            <a:ext cx="1828800" cy="94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61894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44" y="0"/>
            <a:ext cx="6571456" cy="10738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Multi-family 51% of New Construction in 2017, 42% in 2018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(30+ year average = 28%)</a:t>
            </a:r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940815685"/>
              </p:ext>
            </p:extLst>
          </p:nvPr>
        </p:nvGraphicFramePr>
        <p:xfrm>
          <a:off x="210344" y="1235307"/>
          <a:ext cx="8686800" cy="4394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94614" y="5652977"/>
            <a:ext cx="68580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* The Census Bureau tracks building permits by the number of housing units in the structure.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 U.S. Census Bureau, Building Permits.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  <a:cs typeface="Nirmala UI" panose="020B0502040204020203" pitchFamily="34" charset="0"/>
              </a:rPr>
              <a:t>2018e=DRP Estimate; 2019f=DRP Forecast.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46790" r="10742" b="32346"/>
          <a:stretch/>
        </p:blipFill>
        <p:spPr>
          <a:xfrm>
            <a:off x="7112000" y="48531"/>
            <a:ext cx="1828800" cy="100021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Case for Consumer Momentum…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61545" y="1290961"/>
            <a:ext cx="3867150" cy="4351338"/>
          </a:xfrm>
        </p:spPr>
        <p:txBody>
          <a:bodyPr/>
          <a:lstStyle/>
          <a:p>
            <a:pPr algn="ctr">
              <a:buNone/>
              <a:defRPr/>
            </a:pPr>
            <a:r>
              <a:rPr lang="en-US" sz="2800" b="1" u="sng" dirty="0"/>
              <a:t>Decreasing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>
                <a:ea typeface="+mn-ea"/>
                <a:cs typeface="+mn-cs"/>
              </a:rPr>
              <a:t>Uncertainty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>
                <a:ea typeface="+mn-ea"/>
                <a:cs typeface="+mn-cs"/>
              </a:rPr>
              <a:t>Rising interest rates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>
                <a:ea typeface="+mn-ea"/>
                <a:cs typeface="+mn-cs"/>
              </a:rPr>
              <a:t>Rising inflation rate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Housing costs increasing faster than wages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Lack of affordable housing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934" y="1290961"/>
            <a:ext cx="4038600" cy="4813506"/>
          </a:xfrm>
        </p:spPr>
        <p:txBody>
          <a:bodyPr/>
          <a:lstStyle/>
          <a:p>
            <a:pPr algn="ctr">
              <a:buNone/>
            </a:pPr>
            <a:r>
              <a:rPr lang="en-US" b="1" u="sng" dirty="0"/>
              <a:t>Increasing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Continued job growth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Tax Cuts and Jobs Act influence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Some tempering in residential markets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r>
              <a:rPr lang="en-US" sz="2800" dirty="0"/>
              <a:t>Wages increasing at a faster pace than prior years</a:t>
            </a:r>
          </a:p>
          <a:p>
            <a:pPr marL="457200" lvl="1" indent="-457200">
              <a:spcBef>
                <a:spcPts val="600"/>
              </a:spcBef>
              <a:buClr>
                <a:schemeClr val="accent2"/>
              </a:buClr>
              <a:buSzPct val="65000"/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0215449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Momentum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08" b="33178"/>
          <a:stretch/>
        </p:blipFill>
        <p:spPr>
          <a:xfrm>
            <a:off x="4360831" y="4137941"/>
            <a:ext cx="3200400" cy="21410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"/>
          <a:stretch/>
        </p:blipFill>
        <p:spPr>
          <a:xfrm>
            <a:off x="1160431" y="3950570"/>
            <a:ext cx="3200400" cy="1892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b="9811"/>
          <a:stretch/>
        </p:blipFill>
        <p:spPr>
          <a:xfrm>
            <a:off x="1160431" y="1397007"/>
            <a:ext cx="3200400" cy="26521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31" y="1775239"/>
            <a:ext cx="3200400" cy="24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0580"/>
      </p:ext>
    </p:extLst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906890" cy="1077481"/>
          </a:xfrm>
        </p:spPr>
        <p:txBody>
          <a:bodyPr/>
          <a:lstStyle/>
          <a:p>
            <a:r>
              <a:rPr lang="en-US" dirty="0"/>
              <a:t>Questions?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610832"/>
            <a:ext cx="8229600" cy="3581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3600" b="1" dirty="0">
                <a:solidFill>
                  <a:schemeClr val="tx2"/>
                </a:solidFill>
              </a:rPr>
              <a:t>Development Research Partners</a:t>
            </a: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10184 West Belleview Avenue, Suite 100</a:t>
            </a: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Littleton, Colorado 80127</a:t>
            </a: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(303) 991-0070</a:t>
            </a: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www.DevelopmentResearch.net</a:t>
            </a: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endParaRPr lang="en-US" sz="2400" dirty="0">
              <a:solidFill>
                <a:schemeClr val="tx2"/>
              </a:solidFill>
            </a:endParaRP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Patricia Silverstein, President</a:t>
            </a:r>
          </a:p>
          <a:p>
            <a:pPr marL="0" indent="0" algn="ctr">
              <a:lnSpc>
                <a:spcPct val="80000"/>
              </a:lnSpc>
              <a:buClr>
                <a:srgbClr val="333399"/>
              </a:buClr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Patty@DevelopmentResearch.net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92282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 Growth Varies Across the Country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3900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Alaska &amp; Vermont Employment Lower in 2018 than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241" y="6571959"/>
            <a:ext cx="290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solidFill>
                  <a:schemeClr val="accent2"/>
                </a:solidFill>
              </a:rPr>
              <a:t>Source: U.S. Bureau of Labor Statistics.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67C328-D59C-4447-8255-993F17F0A6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29" y="1508336"/>
            <a:ext cx="6373368" cy="5102352"/>
          </a:xfrm>
        </p:spPr>
      </p:pic>
    </p:spTree>
    <p:extLst>
      <p:ext uri="{BB962C8B-B14F-4D97-AF65-F5344CB8AC3E}">
        <p14:creationId xmlns:p14="http://schemas.microsoft.com/office/powerpoint/2010/main" val="3296394134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47" y="0"/>
            <a:ext cx="6322039" cy="1097280"/>
          </a:xfrm>
        </p:spPr>
        <p:txBody>
          <a:bodyPr/>
          <a:lstStyle/>
          <a:p>
            <a:r>
              <a:rPr lang="en-US" dirty="0"/>
              <a:t>Metro Denver Employment Slowing, But Still Positive</a:t>
            </a:r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244064378"/>
              </p:ext>
            </p:extLst>
          </p:nvPr>
        </p:nvGraphicFramePr>
        <p:xfrm>
          <a:off x="457200" y="2127179"/>
          <a:ext cx="8098971" cy="399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0300" y="6126163"/>
            <a:ext cx="505587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i="1" dirty="0">
                <a:solidFill>
                  <a:schemeClr val="accent2"/>
                </a:solidFill>
                <a:latin typeface="+mn-lt"/>
              </a:rPr>
              <a:t>Source: U.S. Bureau of Labor Statistics, Current Employment Statistics.</a:t>
            </a:r>
          </a:p>
          <a:p>
            <a:pPr eaLnBrk="0" hangingPunct="0"/>
            <a:r>
              <a:rPr lang="en-US" sz="1200" i="1" dirty="0">
                <a:solidFill>
                  <a:schemeClr val="accent2"/>
                </a:solidFill>
              </a:rPr>
              <a:t>2018e=DRP Estimate; 2019f=DRP Forecast.</a:t>
            </a:r>
            <a:endParaRPr lang="en-US" sz="1200" i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203207"/>
            <a:ext cx="9144000" cy="92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914400" eaLnBrk="0" hangingPunct="0">
              <a:tabLst>
                <a:tab pos="6288088" algn="r"/>
                <a:tab pos="8005763" algn="r"/>
              </a:tabLst>
            </a:pPr>
            <a:r>
              <a:rPr lang="en-US" dirty="0"/>
              <a:t>U.S. Employment = 149 million	+2.4 M in 2018	+1.6 M in 2019</a:t>
            </a:r>
          </a:p>
          <a:p>
            <a:pPr marL="914400" eaLnBrk="0" hangingPunct="0">
              <a:tabLst>
                <a:tab pos="6288088" algn="r"/>
                <a:tab pos="8005763" algn="r"/>
              </a:tabLst>
            </a:pPr>
            <a:r>
              <a:rPr lang="en-US" dirty="0"/>
              <a:t>Colorado Employment = 2.7 million	+68,000 in 2018	+50,000 in 2019</a:t>
            </a:r>
          </a:p>
          <a:p>
            <a:pPr marL="914400" eaLnBrk="0" hangingPunct="0">
              <a:tabLst>
                <a:tab pos="6288088" algn="r"/>
                <a:tab pos="8005763" algn="r"/>
              </a:tabLst>
            </a:pPr>
            <a:r>
              <a:rPr lang="en-US" dirty="0"/>
              <a:t>Metro Denver Employment = 1.7 million	+43,000 in 2018	+31,000 in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0" t="46790" r="10742" b="32346"/>
          <a:stretch/>
        </p:blipFill>
        <p:spPr>
          <a:xfrm>
            <a:off x="7179733" y="48531"/>
            <a:ext cx="1828800" cy="100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6803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Labor Force Continues to Expand, Unemployment  Rises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5312259"/>
              </p:ext>
            </p:extLst>
          </p:nvPr>
        </p:nvGraphicFramePr>
        <p:xfrm>
          <a:off x="708025" y="1198563"/>
          <a:ext cx="386715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9300989"/>
              </p:ext>
            </p:extLst>
          </p:nvPr>
        </p:nvGraphicFramePr>
        <p:xfrm>
          <a:off x="4651375" y="1198563"/>
          <a:ext cx="386715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ectangle 19"/>
          <p:cNvSpPr/>
          <p:nvPr/>
        </p:nvSpPr>
        <p:spPr>
          <a:xfrm>
            <a:off x="3102429" y="5946989"/>
            <a:ext cx="5492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i="1" dirty="0">
                <a:solidFill>
                  <a:schemeClr val="accent2"/>
                </a:solidFill>
              </a:rPr>
              <a:t>Source: U.S. Bureau of Labor Statistics, Local Area Unemployment Statistics.</a:t>
            </a:r>
          </a:p>
          <a:p>
            <a:pPr eaLnBrk="0" hangingPunct="0"/>
            <a:r>
              <a:rPr lang="en-US" sz="1200" i="1" dirty="0">
                <a:solidFill>
                  <a:schemeClr val="accent2"/>
                </a:solidFill>
              </a:rPr>
              <a:t>2018e=DRP Estimate; 2019f=DRP Forecast.</a:t>
            </a:r>
          </a:p>
        </p:txBody>
      </p:sp>
    </p:spTree>
    <p:extLst>
      <p:ext uri="{BB962C8B-B14F-4D97-AF65-F5344CB8AC3E}">
        <p14:creationId xmlns:p14="http://schemas.microsoft.com/office/powerpoint/2010/main" val="919028064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 idx="4294967295"/>
          </p:nvPr>
        </p:nvSpPr>
        <p:spPr>
          <a:xfrm>
            <a:off x="479549" y="0"/>
            <a:ext cx="8224184" cy="1084254"/>
          </a:xfrm>
        </p:spPr>
        <p:txBody>
          <a:bodyPr>
            <a:noAutofit/>
          </a:bodyPr>
          <a:lstStyle/>
          <a:p>
            <a:r>
              <a:rPr lang="en-US" sz="3200" dirty="0"/>
              <a:t>Employment Growth </a:t>
            </a:r>
            <a:r>
              <a:rPr lang="en-US" dirty="0"/>
              <a:t>V</a:t>
            </a:r>
            <a:r>
              <a:rPr lang="en-US" sz="3200" dirty="0"/>
              <a:t>aries </a:t>
            </a:r>
            <a:r>
              <a:rPr lang="en-US" dirty="0"/>
              <a:t>A</a:t>
            </a:r>
            <a:r>
              <a:rPr lang="en-US" sz="3200" dirty="0"/>
              <a:t>cross the State</a:t>
            </a:r>
          </a:p>
        </p:txBody>
      </p:sp>
      <p:graphicFrame>
        <p:nvGraphicFramePr>
          <p:cNvPr id="5" name="Content Placeholder 14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3735" y="1303896"/>
          <a:ext cx="8686800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47862" y="5912658"/>
            <a:ext cx="5055871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1200" i="1" dirty="0">
                <a:solidFill>
                  <a:schemeClr val="accent2"/>
                </a:solidFill>
                <a:latin typeface="+mn-lt"/>
              </a:rPr>
              <a:t>Source: U.S. Bureau of Labor Statistics, Current Employment Statistics.</a:t>
            </a:r>
          </a:p>
        </p:txBody>
      </p:sp>
    </p:spTree>
    <p:extLst>
      <p:ext uri="{BB962C8B-B14F-4D97-AF65-F5344CB8AC3E}">
        <p14:creationId xmlns:p14="http://schemas.microsoft.com/office/powerpoint/2010/main" val="2649923890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C9C93-8937-4992-8759-81C80DB8B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80"/>
            <a:ext cx="9144000" cy="63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4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478465" y="106476"/>
            <a:ext cx="8472377" cy="719667"/>
          </a:xfrm>
        </p:spPr>
        <p:txBody>
          <a:bodyPr anchor="t">
            <a:no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Metro Denver Employment Growth by Supersector</a:t>
            </a:r>
            <a:endParaRPr lang="en-US" sz="1400" b="0" dirty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045888"/>
              </p:ext>
            </p:extLst>
          </p:nvPr>
        </p:nvGraphicFramePr>
        <p:xfrm>
          <a:off x="628650" y="1367723"/>
          <a:ext cx="8286750" cy="4369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5020340" y="5931556"/>
            <a:ext cx="3895060" cy="43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9056" tIns="34529" rIns="69056" bIns="34529">
            <a:spAutoFit/>
          </a:bodyPr>
          <a:lstStyle/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Source: Colorado Department of Labor &amp; Employment.</a:t>
            </a:r>
          </a:p>
          <a:p>
            <a:pPr algn="r" eaLnBrk="0" hangingPunct="0"/>
            <a:r>
              <a:rPr lang="en-US" sz="1200" i="1" dirty="0">
                <a:solidFill>
                  <a:schemeClr val="accent2"/>
                </a:solidFill>
              </a:rPr>
              <a:t>2018e=DRP Estimate; 2019f=DRP Forecast.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1283084"/>
            <a:ext cx="2317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Largest: 306,700 workers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319460"/>
            <a:ext cx="2317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cs typeface="Times New Roman" panose="02020603050405020304" pitchFamily="18" charset="0"/>
              </a:rPr>
              <a:t>Smallest: 58,600 workers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09933" y="2104865"/>
            <a:ext cx="14409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cs typeface="Times New Roman" panose="02020603050405020304" pitchFamily="18" charset="0"/>
              </a:rPr>
              <a:t># Jobs</a:t>
            </a:r>
          </a:p>
          <a:p>
            <a:pPr algn="ctr"/>
            <a:r>
              <a:rPr lang="en-US" sz="1400" b="1" dirty="0">
                <a:solidFill>
                  <a:srgbClr val="888888"/>
                </a:solidFill>
                <a:cs typeface="Times New Roman" panose="02020603050405020304" pitchFamily="18" charset="0"/>
              </a:rPr>
              <a:t>2018e = 1.69 M</a:t>
            </a:r>
          </a:p>
          <a:p>
            <a:pPr algn="ctr"/>
            <a:r>
              <a:rPr lang="en-US" sz="1400" b="1" dirty="0">
                <a:solidFill>
                  <a:srgbClr val="008333"/>
                </a:solidFill>
                <a:cs typeface="Times New Roman" panose="02020603050405020304" pitchFamily="18" charset="0"/>
              </a:rPr>
              <a:t>2019f = 1.72 M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28650" y="2254165"/>
            <a:ext cx="0" cy="25464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DRP_Content Slides">
  <a:themeElements>
    <a:clrScheme name="DRP Custom_P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333"/>
      </a:accent1>
      <a:accent2>
        <a:srgbClr val="888888"/>
      </a:accent2>
      <a:accent3>
        <a:srgbClr val="008BBC"/>
      </a:accent3>
      <a:accent4>
        <a:srgbClr val="993366"/>
      </a:accent4>
      <a:accent5>
        <a:srgbClr val="FFC000"/>
      </a:accent5>
      <a:accent6>
        <a:srgbClr val="CC2C3E"/>
      </a:accent6>
      <a:hlink>
        <a:srgbClr val="008333"/>
      </a:hlink>
      <a:folHlink>
        <a:srgbClr val="A5A5A5"/>
      </a:folHlink>
    </a:clrScheme>
    <a:fontScheme name="DRP PP Fonts">
      <a:majorFont>
        <a:latin typeface="Palatino Linotype"/>
        <a:ea typeface=""/>
        <a:cs typeface=""/>
      </a:majorFont>
      <a:minorFont>
        <a:latin typeface="Nirma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P Title Slide">
  <a:themeElements>
    <a:clrScheme name="DRP Custom_PP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333"/>
      </a:accent1>
      <a:accent2>
        <a:srgbClr val="888888"/>
      </a:accent2>
      <a:accent3>
        <a:srgbClr val="008BBC"/>
      </a:accent3>
      <a:accent4>
        <a:srgbClr val="993366"/>
      </a:accent4>
      <a:accent5>
        <a:srgbClr val="FFC000"/>
      </a:accent5>
      <a:accent6>
        <a:srgbClr val="CC2C3E"/>
      </a:accent6>
      <a:hlink>
        <a:srgbClr val="008333"/>
      </a:hlink>
      <a:folHlink>
        <a:srgbClr val="A5A5A5"/>
      </a:folHlink>
    </a:clrScheme>
    <a:fontScheme name="DRP PP Fonts">
      <a:majorFont>
        <a:latin typeface="Palatino Linotype"/>
        <a:ea typeface=""/>
        <a:cs typeface=""/>
      </a:majorFont>
      <a:minorFont>
        <a:latin typeface="Nirmal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Forecast2007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Forecast2007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Forecast2007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Forecast2007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DRP Custom">
    <a:dk1>
      <a:srgbClr val="000000"/>
    </a:dk1>
    <a:lt1>
      <a:sysClr val="window" lastClr="FFFFFF"/>
    </a:lt1>
    <a:dk2>
      <a:srgbClr val="000000"/>
    </a:dk2>
    <a:lt2>
      <a:srgbClr val="FFFFFF"/>
    </a:lt2>
    <a:accent1>
      <a:srgbClr val="008333"/>
    </a:accent1>
    <a:accent2>
      <a:srgbClr val="888888"/>
    </a:accent2>
    <a:accent3>
      <a:srgbClr val="008BBC"/>
    </a:accent3>
    <a:accent4>
      <a:srgbClr val="993366"/>
    </a:accent4>
    <a:accent5>
      <a:srgbClr val="FF8C00"/>
    </a:accent5>
    <a:accent6>
      <a:srgbClr val="CC2C3E"/>
    </a:accent6>
    <a:hlink>
      <a:srgbClr val="008333"/>
    </a:hlink>
    <a:folHlink>
      <a:srgbClr val="888888"/>
    </a:folHlink>
  </a:clrScheme>
  <a:fontScheme name="DRP Custom">
    <a:majorFont>
      <a:latin typeface="Nirmala UI"/>
      <a:ea typeface=""/>
      <a:cs typeface=""/>
    </a:majorFont>
    <a:minorFont>
      <a:latin typeface="Nirmala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9190</TotalTime>
  <Words>1342</Words>
  <Application>Microsoft Office PowerPoint</Application>
  <PresentationFormat>On-screen Show (4:3)</PresentationFormat>
  <Paragraphs>244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Nirmala</vt:lpstr>
      <vt:lpstr>Nirmala </vt:lpstr>
      <vt:lpstr>Nirmala UI</vt:lpstr>
      <vt:lpstr>Palatino Linotype</vt:lpstr>
      <vt:lpstr>Times New Roman</vt:lpstr>
      <vt:lpstr>DRP_Content Slides</vt:lpstr>
      <vt:lpstr>DRP Title Slide</vt:lpstr>
      <vt:lpstr>MAINTAINING MOMENTUM?? 2019 Economic Forecast for Metro Denver  January 10, 2019</vt:lpstr>
      <vt:lpstr>U.S. GDP Increased Faster than Expected in 2018; Slowdown in 2019</vt:lpstr>
      <vt:lpstr>Business Momentum</vt:lpstr>
      <vt:lpstr>Employment Growth Varies Across the Country</vt:lpstr>
      <vt:lpstr>Metro Denver Employment Slowing, But Still Positive</vt:lpstr>
      <vt:lpstr>Labor Force Continues to Expand, Unemployment  Rises</vt:lpstr>
      <vt:lpstr>Employment Growth Varies Across the State</vt:lpstr>
      <vt:lpstr>PowerPoint Presentation</vt:lpstr>
      <vt:lpstr>Metro Denver Employment Growth by Supersector</vt:lpstr>
      <vt:lpstr>Proprietors Are Another Significant Component Of Employment</vt:lpstr>
      <vt:lpstr>Key Metro Denver and Northern Colorado Industry Clusters</vt:lpstr>
      <vt:lpstr>Metro Denver and Northern Colorado Industry Clusters, 2016-2017</vt:lpstr>
      <vt:lpstr>Office Market Still Healthy, but Showing Signs of Change</vt:lpstr>
      <vt:lpstr>Record Level of Industrial Space Completed in 2018</vt:lpstr>
      <vt:lpstr>Retail Market Healthy Despite Major Company Closures</vt:lpstr>
      <vt:lpstr>New Commercial Real Estate Added in Metro Denver</vt:lpstr>
      <vt:lpstr>The Case for Business Momentum…</vt:lpstr>
      <vt:lpstr>Consumer Momentum</vt:lpstr>
      <vt:lpstr>U.S. Population = 327.2 million (July 1, 2018)</vt:lpstr>
      <vt:lpstr>Metro Denver Annual Change in Population</vt:lpstr>
      <vt:lpstr>Metro Denver Aging Changes Housing, Spending Needs and Patterns</vt:lpstr>
      <vt:lpstr>Metro Denver Aging Changes Housing, Spending Needs and Patterns</vt:lpstr>
      <vt:lpstr>Consumers Are Confident &amp; Spending</vt:lpstr>
      <vt:lpstr>Metro Denver Wages Increasing Faster than Inflation, not Faster than Housing Costs</vt:lpstr>
      <vt:lpstr>Metro Denver #12 and Boulder #7 for Highest Median Home Price, 3Q 2018</vt:lpstr>
      <vt:lpstr>Home Sales Slowing due to Lack of Inventory, Rising Prices</vt:lpstr>
      <vt:lpstr>Apartment Vacancy and Rental Rates Rising at Moderate Pace</vt:lpstr>
      <vt:lpstr>Multi-family 51% of New Construction in 2017, 42% in 2018 (30+ year average = 28%)</vt:lpstr>
      <vt:lpstr>The Case for Consumer Momentum…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Intersections</dc:title>
  <dc:creator>Erica Blake</dc:creator>
  <cp:lastModifiedBy>Patty Silverstein</cp:lastModifiedBy>
  <cp:revision>739</cp:revision>
  <cp:lastPrinted>2018-08-22T05:42:31Z</cp:lastPrinted>
  <dcterms:created xsi:type="dcterms:W3CDTF">2015-06-12T19:08:50Z</dcterms:created>
  <dcterms:modified xsi:type="dcterms:W3CDTF">2019-01-10T03:28:18Z</dcterms:modified>
</cp:coreProperties>
</file>