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8.xml" ContentType="application/vnd.openxmlformats-officedocument.presentationml.notesSlide+xml"/>
  <Override PartName="/ppt/charts/chart1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5" r:id="rId2"/>
  </p:sldMasterIdLst>
  <p:notesMasterIdLst>
    <p:notesMasterId r:id="rId29"/>
  </p:notesMasterIdLst>
  <p:handoutMasterIdLst>
    <p:handoutMasterId r:id="rId30"/>
  </p:handoutMasterIdLst>
  <p:sldIdLst>
    <p:sldId id="513" r:id="rId3"/>
    <p:sldId id="492" r:id="rId4"/>
    <p:sldId id="486" r:id="rId5"/>
    <p:sldId id="482" r:id="rId6"/>
    <p:sldId id="514" r:id="rId7"/>
    <p:sldId id="520" r:id="rId8"/>
    <p:sldId id="505" r:id="rId9"/>
    <p:sldId id="506" r:id="rId10"/>
    <p:sldId id="420" r:id="rId11"/>
    <p:sldId id="439" r:id="rId12"/>
    <p:sldId id="519" r:id="rId13"/>
    <p:sldId id="517" r:id="rId14"/>
    <p:sldId id="518" r:id="rId15"/>
    <p:sldId id="493" r:id="rId16"/>
    <p:sldId id="448" r:id="rId17"/>
    <p:sldId id="511" r:id="rId18"/>
    <p:sldId id="450" r:id="rId19"/>
    <p:sldId id="481" r:id="rId20"/>
    <p:sldId id="422" r:id="rId21"/>
    <p:sldId id="497" r:id="rId22"/>
    <p:sldId id="489" r:id="rId23"/>
    <p:sldId id="498" r:id="rId24"/>
    <p:sldId id="499" r:id="rId25"/>
    <p:sldId id="512" r:id="rId26"/>
    <p:sldId id="500" r:id="rId27"/>
    <p:sldId id="299" r:id="rId28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ty" initials="PLS" lastIdx="247" clrIdx="0">
    <p:extLst>
      <p:ext uri="{19B8F6BF-5375-455C-9EA6-DF929625EA0E}">
        <p15:presenceInfo xmlns:p15="http://schemas.microsoft.com/office/powerpoint/2012/main" userId="Patty" providerId="None"/>
      </p:ext>
    </p:extLst>
  </p:cmAuthor>
  <p:cmAuthor id="2" name="Erica Blake" initials="EB" lastIdx="41" clrIdx="1">
    <p:extLst>
      <p:ext uri="{19B8F6BF-5375-455C-9EA6-DF929625EA0E}">
        <p15:presenceInfo xmlns:p15="http://schemas.microsoft.com/office/powerpoint/2012/main" userId="Erica Blake" providerId="None"/>
      </p:ext>
    </p:extLst>
  </p:cmAuthor>
  <p:cmAuthor id="3" name=" Patty Silverstein" initials="MSOffice" lastIdx="187" clrIdx="2"/>
  <p:cmAuthor id="4" name="Patty Silverstein" initials="PS" lastIdx="46" clrIdx="3">
    <p:extLst>
      <p:ext uri="{19B8F6BF-5375-455C-9EA6-DF929625EA0E}">
        <p15:presenceInfo xmlns:p15="http://schemas.microsoft.com/office/powerpoint/2012/main" userId="67e5bd9ad46baa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33"/>
    <a:srgbClr val="A6A6A6"/>
    <a:srgbClr val="888888"/>
    <a:srgbClr val="FF0000"/>
    <a:srgbClr val="008BBC"/>
    <a:srgbClr val="F3B72D"/>
    <a:srgbClr val="FF8C00"/>
    <a:srgbClr val="333399"/>
    <a:srgbClr val="CC2C3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81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90" d="100"/>
          <a:sy n="90" d="100"/>
        </p:scale>
        <p:origin x="2784" y="-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6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7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8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Recession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31750">
              <a:solidFill>
                <a:schemeClr val="bg1">
                  <a:lumMod val="85000"/>
                </a:schemeClr>
              </a:solidFill>
            </a:ln>
            <a:effectLst/>
          </c:spPr>
          <c:invertIfNegative val="0"/>
          <c:cat>
            <c:strRef>
              <c:f>Sheet1!$A$2:$A$152</c:f>
              <c:strCache>
                <c:ptCount val="151"/>
                <c:pt idx="0">
                  <c:v>1980q1</c:v>
                </c:pt>
                <c:pt idx="1">
                  <c:v>1980q2</c:v>
                </c:pt>
                <c:pt idx="2">
                  <c:v>1980q3</c:v>
                </c:pt>
                <c:pt idx="3">
                  <c:v>1980q4</c:v>
                </c:pt>
                <c:pt idx="4">
                  <c:v>1981q1</c:v>
                </c:pt>
                <c:pt idx="5">
                  <c:v>1981q2</c:v>
                </c:pt>
                <c:pt idx="6">
                  <c:v>1981q3</c:v>
                </c:pt>
                <c:pt idx="7">
                  <c:v>1981q4</c:v>
                </c:pt>
                <c:pt idx="8">
                  <c:v>1982q1</c:v>
                </c:pt>
                <c:pt idx="9">
                  <c:v>1982q2</c:v>
                </c:pt>
                <c:pt idx="10">
                  <c:v>1982q3</c:v>
                </c:pt>
                <c:pt idx="11">
                  <c:v>1982q4</c:v>
                </c:pt>
                <c:pt idx="12">
                  <c:v>1983q1</c:v>
                </c:pt>
                <c:pt idx="13">
                  <c:v>1983q2</c:v>
                </c:pt>
                <c:pt idx="14">
                  <c:v>1983q3</c:v>
                </c:pt>
                <c:pt idx="15">
                  <c:v>1983q4</c:v>
                </c:pt>
                <c:pt idx="16">
                  <c:v>1984q1</c:v>
                </c:pt>
                <c:pt idx="17">
                  <c:v>1984q2</c:v>
                </c:pt>
                <c:pt idx="18">
                  <c:v>1984q3</c:v>
                </c:pt>
                <c:pt idx="19">
                  <c:v>1984q4</c:v>
                </c:pt>
                <c:pt idx="20">
                  <c:v>1985q1</c:v>
                </c:pt>
                <c:pt idx="21">
                  <c:v>1985q2</c:v>
                </c:pt>
                <c:pt idx="22">
                  <c:v>1985q3</c:v>
                </c:pt>
                <c:pt idx="23">
                  <c:v>1985q4</c:v>
                </c:pt>
                <c:pt idx="24">
                  <c:v>1986q1</c:v>
                </c:pt>
                <c:pt idx="25">
                  <c:v>1986q2</c:v>
                </c:pt>
                <c:pt idx="26">
                  <c:v>1986q3</c:v>
                </c:pt>
                <c:pt idx="27">
                  <c:v>1986q4</c:v>
                </c:pt>
                <c:pt idx="28">
                  <c:v>1987q1</c:v>
                </c:pt>
                <c:pt idx="29">
                  <c:v>1987q2</c:v>
                </c:pt>
                <c:pt idx="30">
                  <c:v>1987q3</c:v>
                </c:pt>
                <c:pt idx="31">
                  <c:v>1987q4</c:v>
                </c:pt>
                <c:pt idx="32">
                  <c:v>1988q1</c:v>
                </c:pt>
                <c:pt idx="33">
                  <c:v>1988q2</c:v>
                </c:pt>
                <c:pt idx="34">
                  <c:v>1988q3</c:v>
                </c:pt>
                <c:pt idx="35">
                  <c:v>1988q4</c:v>
                </c:pt>
                <c:pt idx="36">
                  <c:v>1989q1</c:v>
                </c:pt>
                <c:pt idx="37">
                  <c:v>1989q2</c:v>
                </c:pt>
                <c:pt idx="38">
                  <c:v>1989q3</c:v>
                </c:pt>
                <c:pt idx="39">
                  <c:v>1989q4</c:v>
                </c:pt>
                <c:pt idx="40">
                  <c:v>1990q1</c:v>
                </c:pt>
                <c:pt idx="41">
                  <c:v>1990q2</c:v>
                </c:pt>
                <c:pt idx="42">
                  <c:v>1990q3</c:v>
                </c:pt>
                <c:pt idx="43">
                  <c:v>1990q4</c:v>
                </c:pt>
                <c:pt idx="44">
                  <c:v>1991q1</c:v>
                </c:pt>
                <c:pt idx="45">
                  <c:v>1991q2</c:v>
                </c:pt>
                <c:pt idx="46">
                  <c:v>1991q3</c:v>
                </c:pt>
                <c:pt idx="47">
                  <c:v>1991q4</c:v>
                </c:pt>
                <c:pt idx="48">
                  <c:v>1992q1</c:v>
                </c:pt>
                <c:pt idx="49">
                  <c:v>1992q2</c:v>
                </c:pt>
                <c:pt idx="50">
                  <c:v>1992q3</c:v>
                </c:pt>
                <c:pt idx="51">
                  <c:v>1992q4</c:v>
                </c:pt>
                <c:pt idx="52">
                  <c:v>1993q1</c:v>
                </c:pt>
                <c:pt idx="53">
                  <c:v>1993q2</c:v>
                </c:pt>
                <c:pt idx="54">
                  <c:v>1993q3</c:v>
                </c:pt>
                <c:pt idx="55">
                  <c:v>1993q4</c:v>
                </c:pt>
                <c:pt idx="56">
                  <c:v>1994q1</c:v>
                </c:pt>
                <c:pt idx="57">
                  <c:v>1994q2</c:v>
                </c:pt>
                <c:pt idx="58">
                  <c:v>1994q3</c:v>
                </c:pt>
                <c:pt idx="59">
                  <c:v>1994q4</c:v>
                </c:pt>
                <c:pt idx="60">
                  <c:v>1995q1</c:v>
                </c:pt>
                <c:pt idx="61">
                  <c:v>1995q2</c:v>
                </c:pt>
                <c:pt idx="62">
                  <c:v>1995q3</c:v>
                </c:pt>
                <c:pt idx="63">
                  <c:v>1995q4</c:v>
                </c:pt>
                <c:pt idx="64">
                  <c:v>1996q1</c:v>
                </c:pt>
                <c:pt idx="65">
                  <c:v>1996q2</c:v>
                </c:pt>
                <c:pt idx="66">
                  <c:v>1996q3</c:v>
                </c:pt>
                <c:pt idx="67">
                  <c:v>1996q4</c:v>
                </c:pt>
                <c:pt idx="68">
                  <c:v>1997q1</c:v>
                </c:pt>
                <c:pt idx="69">
                  <c:v>1997q2</c:v>
                </c:pt>
                <c:pt idx="70">
                  <c:v>1997q3</c:v>
                </c:pt>
                <c:pt idx="71">
                  <c:v>1997q4</c:v>
                </c:pt>
                <c:pt idx="72">
                  <c:v>1998q1</c:v>
                </c:pt>
                <c:pt idx="73">
                  <c:v>1998q2</c:v>
                </c:pt>
                <c:pt idx="74">
                  <c:v>1998q3</c:v>
                </c:pt>
                <c:pt idx="75">
                  <c:v>1998q4</c:v>
                </c:pt>
                <c:pt idx="76">
                  <c:v>1999q1</c:v>
                </c:pt>
                <c:pt idx="77">
                  <c:v>1999q2</c:v>
                </c:pt>
                <c:pt idx="78">
                  <c:v>1999q3</c:v>
                </c:pt>
                <c:pt idx="79">
                  <c:v>1999q4</c:v>
                </c:pt>
                <c:pt idx="80">
                  <c:v>2000q1</c:v>
                </c:pt>
                <c:pt idx="81">
                  <c:v>2000q2</c:v>
                </c:pt>
                <c:pt idx="82">
                  <c:v>2000q3</c:v>
                </c:pt>
                <c:pt idx="83">
                  <c:v>2000q4</c:v>
                </c:pt>
                <c:pt idx="84">
                  <c:v>2001q1</c:v>
                </c:pt>
                <c:pt idx="85">
                  <c:v>2001q2</c:v>
                </c:pt>
                <c:pt idx="86">
                  <c:v>2001q3</c:v>
                </c:pt>
                <c:pt idx="87">
                  <c:v>2001q4</c:v>
                </c:pt>
                <c:pt idx="88">
                  <c:v>2002q1</c:v>
                </c:pt>
                <c:pt idx="89">
                  <c:v>2002q2</c:v>
                </c:pt>
                <c:pt idx="90">
                  <c:v>2002q3</c:v>
                </c:pt>
                <c:pt idx="91">
                  <c:v>2002q4</c:v>
                </c:pt>
                <c:pt idx="92">
                  <c:v>2003q1</c:v>
                </c:pt>
                <c:pt idx="93">
                  <c:v>2003q2</c:v>
                </c:pt>
                <c:pt idx="94">
                  <c:v>2003q3</c:v>
                </c:pt>
                <c:pt idx="95">
                  <c:v>2003q4</c:v>
                </c:pt>
                <c:pt idx="96">
                  <c:v>2004q1</c:v>
                </c:pt>
                <c:pt idx="97">
                  <c:v>2004q2</c:v>
                </c:pt>
                <c:pt idx="98">
                  <c:v>2004q3</c:v>
                </c:pt>
                <c:pt idx="99">
                  <c:v>2004q4</c:v>
                </c:pt>
                <c:pt idx="100">
                  <c:v>2005q1</c:v>
                </c:pt>
                <c:pt idx="101">
                  <c:v>2005q2</c:v>
                </c:pt>
                <c:pt idx="102">
                  <c:v>2005q3</c:v>
                </c:pt>
                <c:pt idx="103">
                  <c:v>2005q4</c:v>
                </c:pt>
                <c:pt idx="104">
                  <c:v>2006q1</c:v>
                </c:pt>
                <c:pt idx="105">
                  <c:v>2006q2</c:v>
                </c:pt>
                <c:pt idx="106">
                  <c:v>2006q3</c:v>
                </c:pt>
                <c:pt idx="107">
                  <c:v>2006q4</c:v>
                </c:pt>
                <c:pt idx="108">
                  <c:v>2007q1</c:v>
                </c:pt>
                <c:pt idx="109">
                  <c:v>2007q2</c:v>
                </c:pt>
                <c:pt idx="110">
                  <c:v>2007q3</c:v>
                </c:pt>
                <c:pt idx="111">
                  <c:v>2007q4</c:v>
                </c:pt>
                <c:pt idx="112">
                  <c:v>2008q1</c:v>
                </c:pt>
                <c:pt idx="113">
                  <c:v>2008q2</c:v>
                </c:pt>
                <c:pt idx="114">
                  <c:v>2008q3</c:v>
                </c:pt>
                <c:pt idx="115">
                  <c:v>2008q4</c:v>
                </c:pt>
                <c:pt idx="116">
                  <c:v>2009q1</c:v>
                </c:pt>
                <c:pt idx="117">
                  <c:v>2009q2</c:v>
                </c:pt>
                <c:pt idx="118">
                  <c:v>2009q3</c:v>
                </c:pt>
                <c:pt idx="119">
                  <c:v>2009q4</c:v>
                </c:pt>
                <c:pt idx="120">
                  <c:v>2010q1</c:v>
                </c:pt>
                <c:pt idx="121">
                  <c:v>2010q2</c:v>
                </c:pt>
                <c:pt idx="122">
                  <c:v>2010q3</c:v>
                </c:pt>
                <c:pt idx="123">
                  <c:v>2010q4</c:v>
                </c:pt>
                <c:pt idx="124">
                  <c:v>2011q1</c:v>
                </c:pt>
                <c:pt idx="125">
                  <c:v>2011q2</c:v>
                </c:pt>
                <c:pt idx="126">
                  <c:v>2011q3</c:v>
                </c:pt>
                <c:pt idx="127">
                  <c:v>2011q4</c:v>
                </c:pt>
                <c:pt idx="128">
                  <c:v>2012q1</c:v>
                </c:pt>
                <c:pt idx="129">
                  <c:v>2012q2</c:v>
                </c:pt>
                <c:pt idx="130">
                  <c:v>2012q3</c:v>
                </c:pt>
                <c:pt idx="131">
                  <c:v>2012q4</c:v>
                </c:pt>
                <c:pt idx="132">
                  <c:v>2013q1</c:v>
                </c:pt>
                <c:pt idx="133">
                  <c:v>2013q2</c:v>
                </c:pt>
                <c:pt idx="134">
                  <c:v>2013q3</c:v>
                </c:pt>
                <c:pt idx="135">
                  <c:v>2013q4</c:v>
                </c:pt>
                <c:pt idx="136">
                  <c:v>2014q1</c:v>
                </c:pt>
                <c:pt idx="137">
                  <c:v>2014q2</c:v>
                </c:pt>
                <c:pt idx="138">
                  <c:v>2014q3</c:v>
                </c:pt>
                <c:pt idx="139">
                  <c:v>2014q4</c:v>
                </c:pt>
                <c:pt idx="140">
                  <c:v>2015q1</c:v>
                </c:pt>
                <c:pt idx="141">
                  <c:v>2015q2</c:v>
                </c:pt>
                <c:pt idx="142">
                  <c:v>2015q3</c:v>
                </c:pt>
                <c:pt idx="143">
                  <c:v>2015q4</c:v>
                </c:pt>
                <c:pt idx="144">
                  <c:v>2016q1</c:v>
                </c:pt>
                <c:pt idx="145">
                  <c:v>2016q2</c:v>
                </c:pt>
                <c:pt idx="146">
                  <c:v>2016q3</c:v>
                </c:pt>
                <c:pt idx="147">
                  <c:v>2016q4</c:v>
                </c:pt>
                <c:pt idx="148">
                  <c:v>2017q1</c:v>
                </c:pt>
                <c:pt idx="149">
                  <c:v>2017q2</c:v>
                </c:pt>
                <c:pt idx="150">
                  <c:v>2017q3</c:v>
                </c:pt>
              </c:strCache>
            </c:strRef>
          </c:cat>
          <c:val>
            <c:numRef>
              <c:f>Sheet1!$C$2:$C$152</c:f>
              <c:numCache>
                <c:formatCode>General</c:formatCode>
                <c:ptCount val="151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63431216"/>
        <c:axId val="163430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Real GDP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Sheet1!$A$2:$A$152</c:f>
              <c:strCache>
                <c:ptCount val="151"/>
                <c:pt idx="0">
                  <c:v>1980q1</c:v>
                </c:pt>
                <c:pt idx="1">
                  <c:v>1980q2</c:v>
                </c:pt>
                <c:pt idx="2">
                  <c:v>1980q3</c:v>
                </c:pt>
                <c:pt idx="3">
                  <c:v>1980q4</c:v>
                </c:pt>
                <c:pt idx="4">
                  <c:v>1981q1</c:v>
                </c:pt>
                <c:pt idx="5">
                  <c:v>1981q2</c:v>
                </c:pt>
                <c:pt idx="6">
                  <c:v>1981q3</c:v>
                </c:pt>
                <c:pt idx="7">
                  <c:v>1981q4</c:v>
                </c:pt>
                <c:pt idx="8">
                  <c:v>1982q1</c:v>
                </c:pt>
                <c:pt idx="9">
                  <c:v>1982q2</c:v>
                </c:pt>
                <c:pt idx="10">
                  <c:v>1982q3</c:v>
                </c:pt>
                <c:pt idx="11">
                  <c:v>1982q4</c:v>
                </c:pt>
                <c:pt idx="12">
                  <c:v>1983q1</c:v>
                </c:pt>
                <c:pt idx="13">
                  <c:v>1983q2</c:v>
                </c:pt>
                <c:pt idx="14">
                  <c:v>1983q3</c:v>
                </c:pt>
                <c:pt idx="15">
                  <c:v>1983q4</c:v>
                </c:pt>
                <c:pt idx="16">
                  <c:v>1984q1</c:v>
                </c:pt>
                <c:pt idx="17">
                  <c:v>1984q2</c:v>
                </c:pt>
                <c:pt idx="18">
                  <c:v>1984q3</c:v>
                </c:pt>
                <c:pt idx="19">
                  <c:v>1984q4</c:v>
                </c:pt>
                <c:pt idx="20">
                  <c:v>1985q1</c:v>
                </c:pt>
                <c:pt idx="21">
                  <c:v>1985q2</c:v>
                </c:pt>
                <c:pt idx="22">
                  <c:v>1985q3</c:v>
                </c:pt>
                <c:pt idx="23">
                  <c:v>1985q4</c:v>
                </c:pt>
                <c:pt idx="24">
                  <c:v>1986q1</c:v>
                </c:pt>
                <c:pt idx="25">
                  <c:v>1986q2</c:v>
                </c:pt>
                <c:pt idx="26">
                  <c:v>1986q3</c:v>
                </c:pt>
                <c:pt idx="27">
                  <c:v>1986q4</c:v>
                </c:pt>
                <c:pt idx="28">
                  <c:v>1987q1</c:v>
                </c:pt>
                <c:pt idx="29">
                  <c:v>1987q2</c:v>
                </c:pt>
                <c:pt idx="30">
                  <c:v>1987q3</c:v>
                </c:pt>
                <c:pt idx="31">
                  <c:v>1987q4</c:v>
                </c:pt>
                <c:pt idx="32">
                  <c:v>1988q1</c:v>
                </c:pt>
                <c:pt idx="33">
                  <c:v>1988q2</c:v>
                </c:pt>
                <c:pt idx="34">
                  <c:v>1988q3</c:v>
                </c:pt>
                <c:pt idx="35">
                  <c:v>1988q4</c:v>
                </c:pt>
                <c:pt idx="36">
                  <c:v>1989q1</c:v>
                </c:pt>
                <c:pt idx="37">
                  <c:v>1989q2</c:v>
                </c:pt>
                <c:pt idx="38">
                  <c:v>1989q3</c:v>
                </c:pt>
                <c:pt idx="39">
                  <c:v>1989q4</c:v>
                </c:pt>
                <c:pt idx="40">
                  <c:v>1990q1</c:v>
                </c:pt>
                <c:pt idx="41">
                  <c:v>1990q2</c:v>
                </c:pt>
                <c:pt idx="42">
                  <c:v>1990q3</c:v>
                </c:pt>
                <c:pt idx="43">
                  <c:v>1990q4</c:v>
                </c:pt>
                <c:pt idx="44">
                  <c:v>1991q1</c:v>
                </c:pt>
                <c:pt idx="45">
                  <c:v>1991q2</c:v>
                </c:pt>
                <c:pt idx="46">
                  <c:v>1991q3</c:v>
                </c:pt>
                <c:pt idx="47">
                  <c:v>1991q4</c:v>
                </c:pt>
                <c:pt idx="48">
                  <c:v>1992q1</c:v>
                </c:pt>
                <c:pt idx="49">
                  <c:v>1992q2</c:v>
                </c:pt>
                <c:pt idx="50">
                  <c:v>1992q3</c:v>
                </c:pt>
                <c:pt idx="51">
                  <c:v>1992q4</c:v>
                </c:pt>
                <c:pt idx="52">
                  <c:v>1993q1</c:v>
                </c:pt>
                <c:pt idx="53">
                  <c:v>1993q2</c:v>
                </c:pt>
                <c:pt idx="54">
                  <c:v>1993q3</c:v>
                </c:pt>
                <c:pt idx="55">
                  <c:v>1993q4</c:v>
                </c:pt>
                <c:pt idx="56">
                  <c:v>1994q1</c:v>
                </c:pt>
                <c:pt idx="57">
                  <c:v>1994q2</c:v>
                </c:pt>
                <c:pt idx="58">
                  <c:v>1994q3</c:v>
                </c:pt>
                <c:pt idx="59">
                  <c:v>1994q4</c:v>
                </c:pt>
                <c:pt idx="60">
                  <c:v>1995q1</c:v>
                </c:pt>
                <c:pt idx="61">
                  <c:v>1995q2</c:v>
                </c:pt>
                <c:pt idx="62">
                  <c:v>1995q3</c:v>
                </c:pt>
                <c:pt idx="63">
                  <c:v>1995q4</c:v>
                </c:pt>
                <c:pt idx="64">
                  <c:v>1996q1</c:v>
                </c:pt>
                <c:pt idx="65">
                  <c:v>1996q2</c:v>
                </c:pt>
                <c:pt idx="66">
                  <c:v>1996q3</c:v>
                </c:pt>
                <c:pt idx="67">
                  <c:v>1996q4</c:v>
                </c:pt>
                <c:pt idx="68">
                  <c:v>1997q1</c:v>
                </c:pt>
                <c:pt idx="69">
                  <c:v>1997q2</c:v>
                </c:pt>
                <c:pt idx="70">
                  <c:v>1997q3</c:v>
                </c:pt>
                <c:pt idx="71">
                  <c:v>1997q4</c:v>
                </c:pt>
                <c:pt idx="72">
                  <c:v>1998q1</c:v>
                </c:pt>
                <c:pt idx="73">
                  <c:v>1998q2</c:v>
                </c:pt>
                <c:pt idx="74">
                  <c:v>1998q3</c:v>
                </c:pt>
                <c:pt idx="75">
                  <c:v>1998q4</c:v>
                </c:pt>
                <c:pt idx="76">
                  <c:v>1999q1</c:v>
                </c:pt>
                <c:pt idx="77">
                  <c:v>1999q2</c:v>
                </c:pt>
                <c:pt idx="78">
                  <c:v>1999q3</c:v>
                </c:pt>
                <c:pt idx="79">
                  <c:v>1999q4</c:v>
                </c:pt>
                <c:pt idx="80">
                  <c:v>2000q1</c:v>
                </c:pt>
                <c:pt idx="81">
                  <c:v>2000q2</c:v>
                </c:pt>
                <c:pt idx="82">
                  <c:v>2000q3</c:v>
                </c:pt>
                <c:pt idx="83">
                  <c:v>2000q4</c:v>
                </c:pt>
                <c:pt idx="84">
                  <c:v>2001q1</c:v>
                </c:pt>
                <c:pt idx="85">
                  <c:v>2001q2</c:v>
                </c:pt>
                <c:pt idx="86">
                  <c:v>2001q3</c:v>
                </c:pt>
                <c:pt idx="87">
                  <c:v>2001q4</c:v>
                </c:pt>
                <c:pt idx="88">
                  <c:v>2002q1</c:v>
                </c:pt>
                <c:pt idx="89">
                  <c:v>2002q2</c:v>
                </c:pt>
                <c:pt idx="90">
                  <c:v>2002q3</c:v>
                </c:pt>
                <c:pt idx="91">
                  <c:v>2002q4</c:v>
                </c:pt>
                <c:pt idx="92">
                  <c:v>2003q1</c:v>
                </c:pt>
                <c:pt idx="93">
                  <c:v>2003q2</c:v>
                </c:pt>
                <c:pt idx="94">
                  <c:v>2003q3</c:v>
                </c:pt>
                <c:pt idx="95">
                  <c:v>2003q4</c:v>
                </c:pt>
                <c:pt idx="96">
                  <c:v>2004q1</c:v>
                </c:pt>
                <c:pt idx="97">
                  <c:v>2004q2</c:v>
                </c:pt>
                <c:pt idx="98">
                  <c:v>2004q3</c:v>
                </c:pt>
                <c:pt idx="99">
                  <c:v>2004q4</c:v>
                </c:pt>
                <c:pt idx="100">
                  <c:v>2005q1</c:v>
                </c:pt>
                <c:pt idx="101">
                  <c:v>2005q2</c:v>
                </c:pt>
                <c:pt idx="102">
                  <c:v>2005q3</c:v>
                </c:pt>
                <c:pt idx="103">
                  <c:v>2005q4</c:v>
                </c:pt>
                <c:pt idx="104">
                  <c:v>2006q1</c:v>
                </c:pt>
                <c:pt idx="105">
                  <c:v>2006q2</c:v>
                </c:pt>
                <c:pt idx="106">
                  <c:v>2006q3</c:v>
                </c:pt>
                <c:pt idx="107">
                  <c:v>2006q4</c:v>
                </c:pt>
                <c:pt idx="108">
                  <c:v>2007q1</c:v>
                </c:pt>
                <c:pt idx="109">
                  <c:v>2007q2</c:v>
                </c:pt>
                <c:pt idx="110">
                  <c:v>2007q3</c:v>
                </c:pt>
                <c:pt idx="111">
                  <c:v>2007q4</c:v>
                </c:pt>
                <c:pt idx="112">
                  <c:v>2008q1</c:v>
                </c:pt>
                <c:pt idx="113">
                  <c:v>2008q2</c:v>
                </c:pt>
                <c:pt idx="114">
                  <c:v>2008q3</c:v>
                </c:pt>
                <c:pt idx="115">
                  <c:v>2008q4</c:v>
                </c:pt>
                <c:pt idx="116">
                  <c:v>2009q1</c:v>
                </c:pt>
                <c:pt idx="117">
                  <c:v>2009q2</c:v>
                </c:pt>
                <c:pt idx="118">
                  <c:v>2009q3</c:v>
                </c:pt>
                <c:pt idx="119">
                  <c:v>2009q4</c:v>
                </c:pt>
                <c:pt idx="120">
                  <c:v>2010q1</c:v>
                </c:pt>
                <c:pt idx="121">
                  <c:v>2010q2</c:v>
                </c:pt>
                <c:pt idx="122">
                  <c:v>2010q3</c:v>
                </c:pt>
                <c:pt idx="123">
                  <c:v>2010q4</c:v>
                </c:pt>
                <c:pt idx="124">
                  <c:v>2011q1</c:v>
                </c:pt>
                <c:pt idx="125">
                  <c:v>2011q2</c:v>
                </c:pt>
                <c:pt idx="126">
                  <c:v>2011q3</c:v>
                </c:pt>
                <c:pt idx="127">
                  <c:v>2011q4</c:v>
                </c:pt>
                <c:pt idx="128">
                  <c:v>2012q1</c:v>
                </c:pt>
                <c:pt idx="129">
                  <c:v>2012q2</c:v>
                </c:pt>
                <c:pt idx="130">
                  <c:v>2012q3</c:v>
                </c:pt>
                <c:pt idx="131">
                  <c:v>2012q4</c:v>
                </c:pt>
                <c:pt idx="132">
                  <c:v>2013q1</c:v>
                </c:pt>
                <c:pt idx="133">
                  <c:v>2013q2</c:v>
                </c:pt>
                <c:pt idx="134">
                  <c:v>2013q3</c:v>
                </c:pt>
                <c:pt idx="135">
                  <c:v>2013q4</c:v>
                </c:pt>
                <c:pt idx="136">
                  <c:v>2014q1</c:v>
                </c:pt>
                <c:pt idx="137">
                  <c:v>2014q2</c:v>
                </c:pt>
                <c:pt idx="138">
                  <c:v>2014q3</c:v>
                </c:pt>
                <c:pt idx="139">
                  <c:v>2014q4</c:v>
                </c:pt>
                <c:pt idx="140">
                  <c:v>2015q1</c:v>
                </c:pt>
                <c:pt idx="141">
                  <c:v>2015q2</c:v>
                </c:pt>
                <c:pt idx="142">
                  <c:v>2015q3</c:v>
                </c:pt>
                <c:pt idx="143">
                  <c:v>2015q4</c:v>
                </c:pt>
                <c:pt idx="144">
                  <c:v>2016q1</c:v>
                </c:pt>
                <c:pt idx="145">
                  <c:v>2016q2</c:v>
                </c:pt>
                <c:pt idx="146">
                  <c:v>2016q3</c:v>
                </c:pt>
                <c:pt idx="147">
                  <c:v>2016q4</c:v>
                </c:pt>
                <c:pt idx="148">
                  <c:v>2017q1</c:v>
                </c:pt>
                <c:pt idx="149">
                  <c:v>2017q2</c:v>
                </c:pt>
                <c:pt idx="150">
                  <c:v>2017q3</c:v>
                </c:pt>
              </c:strCache>
            </c:strRef>
          </c:cat>
          <c:val>
            <c:numRef>
              <c:f>Sheet1!$B$2:$B$152</c:f>
              <c:numCache>
                <c:formatCode>0.0%</c:formatCode>
                <c:ptCount val="151"/>
                <c:pt idx="0">
                  <c:v>1.2978014615869338E-2</c:v>
                </c:pt>
                <c:pt idx="1">
                  <c:v>-7.867112715215252E-2</c:v>
                </c:pt>
                <c:pt idx="2">
                  <c:v>-6.055717206715272E-3</c:v>
                </c:pt>
                <c:pt idx="3">
                  <c:v>7.6222196603511261E-2</c:v>
                </c:pt>
                <c:pt idx="4">
                  <c:v>8.5357637408612241E-2</c:v>
                </c:pt>
                <c:pt idx="5">
                  <c:v>-2.8857865500040547E-2</c:v>
                </c:pt>
                <c:pt idx="6">
                  <c:v>4.6702859036813038E-2</c:v>
                </c:pt>
                <c:pt idx="7">
                  <c:v>-4.5894681062233267E-2</c:v>
                </c:pt>
                <c:pt idx="8">
                  <c:v>-6.5219609818688018E-2</c:v>
                </c:pt>
                <c:pt idx="9">
                  <c:v>2.1923136977869406E-2</c:v>
                </c:pt>
                <c:pt idx="10">
                  <c:v>-1.4300107535943019E-2</c:v>
                </c:pt>
                <c:pt idx="11">
                  <c:v>3.8904753115431845E-3</c:v>
                </c:pt>
                <c:pt idx="12">
                  <c:v>5.3464554570358258E-2</c:v>
                </c:pt>
                <c:pt idx="13">
                  <c:v>9.4442869784277628E-2</c:v>
                </c:pt>
                <c:pt idx="14">
                  <c:v>8.0625155278511551E-2</c:v>
                </c:pt>
                <c:pt idx="15">
                  <c:v>8.509536843369303E-2</c:v>
                </c:pt>
                <c:pt idx="16">
                  <c:v>8.1868434698411319E-2</c:v>
                </c:pt>
                <c:pt idx="17">
                  <c:v>7.2118405519150164E-2</c:v>
                </c:pt>
                <c:pt idx="18">
                  <c:v>3.9946225348533204E-2</c:v>
                </c:pt>
                <c:pt idx="19">
                  <c:v>3.2274389980009532E-2</c:v>
                </c:pt>
                <c:pt idx="20">
                  <c:v>4.0347712171923122E-2</c:v>
                </c:pt>
                <c:pt idx="21">
                  <c:v>3.7135166520747109E-2</c:v>
                </c:pt>
                <c:pt idx="22">
                  <c:v>6.3713520884837838E-2</c:v>
                </c:pt>
                <c:pt idx="23">
                  <c:v>3.0331709563935716E-2</c:v>
                </c:pt>
                <c:pt idx="24">
                  <c:v>3.7601029506117767E-2</c:v>
                </c:pt>
                <c:pt idx="25">
                  <c:v>1.8471677721167756E-2</c:v>
                </c:pt>
                <c:pt idx="26">
                  <c:v>4.0921313316963692E-2</c:v>
                </c:pt>
                <c:pt idx="27">
                  <c:v>2.0873965777803205E-2</c:v>
                </c:pt>
                <c:pt idx="28">
                  <c:v>2.8256018446315201E-2</c:v>
                </c:pt>
                <c:pt idx="29">
                  <c:v>4.5638978483516723E-2</c:v>
                </c:pt>
                <c:pt idx="30">
                  <c:v>3.6762230694978193E-2</c:v>
                </c:pt>
                <c:pt idx="31">
                  <c:v>6.769943745640572E-2</c:v>
                </c:pt>
                <c:pt idx="32">
                  <c:v>2.2667777519894239E-2</c:v>
                </c:pt>
                <c:pt idx="33">
                  <c:v>5.3915158508368366E-2</c:v>
                </c:pt>
                <c:pt idx="34">
                  <c:v>2.3302868089689843E-2</c:v>
                </c:pt>
                <c:pt idx="35">
                  <c:v>5.4061498773755101E-2</c:v>
                </c:pt>
                <c:pt idx="36">
                  <c:v>4.0934764203850671E-2</c:v>
                </c:pt>
                <c:pt idx="37">
                  <c:v>3.1829610166705047E-2</c:v>
                </c:pt>
                <c:pt idx="38">
                  <c:v>3.0177856842510398E-2</c:v>
                </c:pt>
                <c:pt idx="39">
                  <c:v>8.4966212004802255E-3</c:v>
                </c:pt>
                <c:pt idx="40">
                  <c:v>4.4520156101692576E-2</c:v>
                </c:pt>
                <c:pt idx="41">
                  <c:v>1.5558661161190201E-2</c:v>
                </c:pt>
                <c:pt idx="42">
                  <c:v>9.8013001646912734E-4</c:v>
                </c:pt>
                <c:pt idx="43">
                  <c:v>-3.3628340555972969E-2</c:v>
                </c:pt>
                <c:pt idx="44">
                  <c:v>-1.8639192320568432E-2</c:v>
                </c:pt>
                <c:pt idx="45">
                  <c:v>3.1404537824168077E-2</c:v>
                </c:pt>
                <c:pt idx="46">
                  <c:v>1.9345441199201119E-2</c:v>
                </c:pt>
                <c:pt idx="47">
                  <c:v>1.753586868378032E-2</c:v>
                </c:pt>
                <c:pt idx="48">
                  <c:v>4.8136917831071546E-2</c:v>
                </c:pt>
                <c:pt idx="49">
                  <c:v>4.4797943129976758E-2</c:v>
                </c:pt>
                <c:pt idx="50">
                  <c:v>3.9471794620751899E-2</c:v>
                </c:pt>
                <c:pt idx="51">
                  <c:v>4.0678354030078578E-2</c:v>
                </c:pt>
                <c:pt idx="52">
                  <c:v>7.5052175724676928E-3</c:v>
                </c:pt>
                <c:pt idx="53">
                  <c:v>2.3981547775577816E-2</c:v>
                </c:pt>
                <c:pt idx="54">
                  <c:v>1.9636426982213351E-2</c:v>
                </c:pt>
                <c:pt idx="55">
                  <c:v>5.448932438087728E-2</c:v>
                </c:pt>
                <c:pt idx="56">
                  <c:v>3.9820845894837253E-2</c:v>
                </c:pt>
                <c:pt idx="57">
                  <c:v>5.5786723156124429E-2</c:v>
                </c:pt>
                <c:pt idx="58">
                  <c:v>2.380957560559005E-2</c:v>
                </c:pt>
                <c:pt idx="59">
                  <c:v>4.6172308181456678E-2</c:v>
                </c:pt>
                <c:pt idx="60">
                  <c:v>1.3758559622183641E-2</c:v>
                </c:pt>
                <c:pt idx="61">
                  <c:v>1.4031936019646807E-2</c:v>
                </c:pt>
                <c:pt idx="62">
                  <c:v>3.4704382240634324E-2</c:v>
                </c:pt>
                <c:pt idx="63">
                  <c:v>2.8670884110268524E-2</c:v>
                </c:pt>
                <c:pt idx="64">
                  <c:v>2.652128513616292E-2</c:v>
                </c:pt>
                <c:pt idx="65">
                  <c:v>7.1695255909498101E-2</c:v>
                </c:pt>
                <c:pt idx="66">
                  <c:v>3.7517739245626291E-2</c:v>
                </c:pt>
                <c:pt idx="67">
                  <c:v>4.2945266696184481E-2</c:v>
                </c:pt>
                <c:pt idx="68">
                  <c:v>3.0817988115831252E-2</c:v>
                </c:pt>
                <c:pt idx="69">
                  <c:v>6.1744923969490051E-2</c:v>
                </c:pt>
                <c:pt idx="70">
                  <c:v>5.1889677032492365E-2</c:v>
                </c:pt>
                <c:pt idx="71">
                  <c:v>3.1394993660011972E-2</c:v>
                </c:pt>
                <c:pt idx="72">
                  <c:v>4.0161825730111067E-2</c:v>
                </c:pt>
                <c:pt idx="73">
                  <c:v>3.9362511271623157E-2</c:v>
                </c:pt>
                <c:pt idx="74">
                  <c:v>5.3385523070119234E-2</c:v>
                </c:pt>
                <c:pt idx="75">
                  <c:v>6.7296092546032193E-2</c:v>
                </c:pt>
                <c:pt idx="76">
                  <c:v>3.232841653339702E-2</c:v>
                </c:pt>
                <c:pt idx="77">
                  <c:v>3.3381677746174843E-2</c:v>
                </c:pt>
                <c:pt idx="78">
                  <c:v>5.1316322252087598E-2</c:v>
                </c:pt>
                <c:pt idx="79">
                  <c:v>7.1240230478918365E-2</c:v>
                </c:pt>
                <c:pt idx="80">
                  <c:v>1.1670998643273256E-2</c:v>
                </c:pt>
                <c:pt idx="81">
                  <c:v>7.77063784428913E-2</c:v>
                </c:pt>
                <c:pt idx="82">
                  <c:v>4.8370199076626097E-3</c:v>
                </c:pt>
                <c:pt idx="83">
                  <c:v>2.2910521200536049E-2</c:v>
                </c:pt>
                <c:pt idx="84">
                  <c:v>-1.130881649306803E-2</c:v>
                </c:pt>
                <c:pt idx="85">
                  <c:v>2.1366085928446132E-2</c:v>
                </c:pt>
                <c:pt idx="86">
                  <c:v>-1.2591263973724121E-2</c:v>
                </c:pt>
                <c:pt idx="87">
                  <c:v>1.1159173340638651E-2</c:v>
                </c:pt>
                <c:pt idx="88">
                  <c:v>3.7346959505792476E-2</c:v>
                </c:pt>
                <c:pt idx="89">
                  <c:v>2.2238410963740574E-2</c:v>
                </c:pt>
                <c:pt idx="90">
                  <c:v>1.9626255111638624E-2</c:v>
                </c:pt>
                <c:pt idx="91">
                  <c:v>2.5340892004055426E-3</c:v>
                </c:pt>
                <c:pt idx="92">
                  <c:v>2.0896116437424617E-2</c:v>
                </c:pt>
                <c:pt idx="93">
                  <c:v>3.7630593568058091E-2</c:v>
                </c:pt>
                <c:pt idx="94">
                  <c:v>6.8702994645259752E-2</c:v>
                </c:pt>
                <c:pt idx="95">
                  <c:v>4.7579111116877515E-2</c:v>
                </c:pt>
                <c:pt idx="96">
                  <c:v>2.3202136987790389E-2</c:v>
                </c:pt>
                <c:pt idx="97">
                  <c:v>2.9633240722332754E-2</c:v>
                </c:pt>
                <c:pt idx="98">
                  <c:v>3.6861971002505323E-2</c:v>
                </c:pt>
                <c:pt idx="99">
                  <c:v>3.504072078312781E-2</c:v>
                </c:pt>
                <c:pt idx="100">
                  <c:v>4.332333781919373E-2</c:v>
                </c:pt>
                <c:pt idx="101">
                  <c:v>2.1044837577671949E-2</c:v>
                </c:pt>
                <c:pt idx="102">
                  <c:v>3.404000931918727E-2</c:v>
                </c:pt>
                <c:pt idx="103">
                  <c:v>2.3034611449412212E-2</c:v>
                </c:pt>
                <c:pt idx="104">
                  <c:v>4.8934158252196713E-2</c:v>
                </c:pt>
                <c:pt idx="105">
                  <c:v>1.2015734509081666E-2</c:v>
                </c:pt>
                <c:pt idx="106">
                  <c:v>3.5689493103305825E-3</c:v>
                </c:pt>
                <c:pt idx="107">
                  <c:v>3.1679021474608549E-2</c:v>
                </c:pt>
                <c:pt idx="108">
                  <c:v>2.4756419562179666E-3</c:v>
                </c:pt>
                <c:pt idx="109">
                  <c:v>3.0965740928472041E-2</c:v>
                </c:pt>
                <c:pt idx="110">
                  <c:v>2.717525194966175E-2</c:v>
                </c:pt>
                <c:pt idx="111">
                  <c:v>1.4348411873516653E-2</c:v>
                </c:pt>
                <c:pt idx="112">
                  <c:v>-2.7016810225212629E-2</c:v>
                </c:pt>
                <c:pt idx="113">
                  <c:v>2.0001208001107385E-2</c:v>
                </c:pt>
                <c:pt idx="114">
                  <c:v>-1.9055793793790521E-2</c:v>
                </c:pt>
                <c:pt idx="115">
                  <c:v>-8.1863683067393112E-2</c:v>
                </c:pt>
                <c:pt idx="116">
                  <c:v>-5.4288220924066155E-2</c:v>
                </c:pt>
                <c:pt idx="117">
                  <c:v>-5.3873427405861651E-3</c:v>
                </c:pt>
                <c:pt idx="118">
                  <c:v>1.31322510212597E-2</c:v>
                </c:pt>
                <c:pt idx="119">
                  <c:v>3.9281220199760547E-2</c:v>
                </c:pt>
                <c:pt idx="120">
                  <c:v>1.7414308337490247E-2</c:v>
                </c:pt>
                <c:pt idx="121">
                  <c:v>3.9208478432265714E-2</c:v>
                </c:pt>
                <c:pt idx="122">
                  <c:v>2.7292647304498319E-2</c:v>
                </c:pt>
                <c:pt idx="123">
                  <c:v>2.5431824585104623E-2</c:v>
                </c:pt>
                <c:pt idx="124">
                  <c:v>-1.5360217281952693E-2</c:v>
                </c:pt>
                <c:pt idx="125">
                  <c:v>2.9429684465158035E-2</c:v>
                </c:pt>
                <c:pt idx="126">
                  <c:v>8.4323619108301884E-3</c:v>
                </c:pt>
                <c:pt idx="127">
                  <c:v>4.5823640429621282E-2</c:v>
                </c:pt>
                <c:pt idx="128">
                  <c:v>2.6781769427351554E-2</c:v>
                </c:pt>
                <c:pt idx="129">
                  <c:v>1.8808881761721352E-2</c:v>
                </c:pt>
                <c:pt idx="130">
                  <c:v>4.7995322966529752E-3</c:v>
                </c:pt>
                <c:pt idx="131">
                  <c:v>9.105364747021838E-4</c:v>
                </c:pt>
                <c:pt idx="132">
                  <c:v>2.8271452721635226E-2</c:v>
                </c:pt>
                <c:pt idx="133">
                  <c:v>7.6906040943918175E-3</c:v>
                </c:pt>
                <c:pt idx="134">
                  <c:v>3.1206007713973083E-2</c:v>
                </c:pt>
                <c:pt idx="135">
                  <c:v>3.9599716078091651E-2</c:v>
                </c:pt>
                <c:pt idx="136">
                  <c:v>-9.1617766795529798E-3</c:v>
                </c:pt>
                <c:pt idx="137">
                  <c:v>4.6008454151989175E-2</c:v>
                </c:pt>
                <c:pt idx="138">
                  <c:v>5.2118900754511754E-2</c:v>
                </c:pt>
                <c:pt idx="139">
                  <c:v>2.0151129563541703E-2</c:v>
                </c:pt>
                <c:pt idx="140">
                  <c:v>3.2395750898977616E-2</c:v>
                </c:pt>
                <c:pt idx="141">
                  <c:v>2.7408793165487388E-2</c:v>
                </c:pt>
                <c:pt idx="142">
                  <c:v>1.630688516039136E-2</c:v>
                </c:pt>
                <c:pt idx="143">
                  <c:v>4.849181298446581E-3</c:v>
                </c:pt>
                <c:pt idx="144">
                  <c:v>5.8140790237137807E-3</c:v>
                </c:pt>
                <c:pt idx="145">
                  <c:v>2.2367736519139925E-2</c:v>
                </c:pt>
                <c:pt idx="146">
                  <c:v>2.7794314187279623E-2</c:v>
                </c:pt>
                <c:pt idx="147">
                  <c:v>1.759001294446616E-2</c:v>
                </c:pt>
                <c:pt idx="148">
                  <c:v>1.2352524795941511E-2</c:v>
                </c:pt>
                <c:pt idx="149">
                  <c:v>3.0611716505002162E-2</c:v>
                </c:pt>
                <c:pt idx="150">
                  <c:v>3.2000000000000001E-2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430432"/>
        <c:axId val="163437488"/>
      </c:lineChart>
      <c:catAx>
        <c:axId val="163430432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0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7488"/>
        <c:crosses val="autoZero"/>
        <c:auto val="1"/>
        <c:lblAlgn val="ctr"/>
        <c:lblOffset val="100"/>
        <c:tickLblSkip val="8"/>
        <c:tickMarkSkip val="4"/>
        <c:noMultiLvlLbl val="0"/>
      </c:catAx>
      <c:valAx>
        <c:axId val="163437488"/>
        <c:scaling>
          <c:orientation val="minMax"/>
          <c:max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0432"/>
        <c:crosses val="autoZero"/>
        <c:crossBetween val="between"/>
      </c:valAx>
      <c:valAx>
        <c:axId val="163430824"/>
        <c:scaling>
          <c:orientation val="minMax"/>
          <c:max val="1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1216"/>
        <c:crosses val="max"/>
        <c:crossBetween val="between"/>
        <c:majorUnit val="1"/>
      </c:valAx>
      <c:catAx>
        <c:axId val="163431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3430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Metro Denver Retail Trade Growth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Sheet1!$A$2:$A$20</c:f>
              <c:strCache>
                <c:ptCount val="1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2017e</c:v>
                </c:pt>
                <c:pt idx="18">
                  <c:v>2018f</c:v>
                </c:pt>
              </c:strCache>
            </c:strRef>
          </c:cat>
          <c:val>
            <c:numRef>
              <c:f>Sheet1!$B$2:$B$20</c:f>
              <c:numCache>
                <c:formatCode>0.0%</c:formatCode>
                <c:ptCount val="19"/>
                <c:pt idx="0">
                  <c:v>0.11298006550877435</c:v>
                </c:pt>
                <c:pt idx="1">
                  <c:v>1.4164087195827294E-2</c:v>
                </c:pt>
                <c:pt idx="2">
                  <c:v>-8.4917712461077093E-3</c:v>
                </c:pt>
                <c:pt idx="3">
                  <c:v>5.477003822054129E-3</c:v>
                </c:pt>
                <c:pt idx="4">
                  <c:v>4.6377809545612256E-2</c:v>
                </c:pt>
                <c:pt idx="5">
                  <c:v>3.7419502891549931E-2</c:v>
                </c:pt>
                <c:pt idx="6">
                  <c:v>7.5216151248344076E-2</c:v>
                </c:pt>
                <c:pt idx="7">
                  <c:v>6.4732449989714697E-2</c:v>
                </c:pt>
                <c:pt idx="8">
                  <c:v>-7.8767155148885808E-3</c:v>
                </c:pt>
                <c:pt idx="9">
                  <c:v>-0.11287797485472713</c:v>
                </c:pt>
                <c:pt idx="10">
                  <c:v>5.1743703007499461E-2</c:v>
                </c:pt>
                <c:pt idx="11">
                  <c:v>6.7595603725089548E-2</c:v>
                </c:pt>
                <c:pt idx="12">
                  <c:v>7.336662249744319E-2</c:v>
                </c:pt>
                <c:pt idx="13">
                  <c:v>5.2022818436675076E-2</c:v>
                </c:pt>
                <c:pt idx="14">
                  <c:v>8.0056003083569277E-2</c:v>
                </c:pt>
                <c:pt idx="15">
                  <c:v>5.5492184372380758E-2</c:v>
                </c:pt>
                <c:pt idx="16">
                  <c:v>0.05</c:v>
                </c:pt>
                <c:pt idx="17">
                  <c:v>5.3999999999999999E-2</c:v>
                </c:pt>
                <c:pt idx="18">
                  <c:v>5.5E-2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95679344"/>
        <c:axId val="19568326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Sheet1!$H$1</c15:sqref>
                        </c15:formulaRef>
                      </c:ext>
                    </c:extLst>
                    <c:strCache>
                      <c:ptCount val="1"/>
                      <c:pt idx="0">
                        <c:v>US Retail Sales Growth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Sheet1!$A$2:$A$20</c15:sqref>
                        </c15:formulaRef>
                      </c:ext>
                    </c:extLst>
                    <c:strCache>
                      <c:ptCount val="19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2017e</c:v>
                      </c:pt>
                      <c:pt idx="18">
                        <c:v>2018f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Sheet1!$H$2:$H$19</c15:sqref>
                        </c15:formulaRef>
                      </c:ext>
                    </c:extLst>
                    <c:numCache>
                      <c:formatCode>0.0%</c:formatCode>
                      <c:ptCount val="18"/>
                      <c:pt idx="0">
                        <c:v>6.4047572436664479E-2</c:v>
                      </c:pt>
                      <c:pt idx="1">
                        <c:v>2.9340925754274494E-2</c:v>
                      </c:pt>
                      <c:pt idx="2">
                        <c:v>2.4040858806710474E-2</c:v>
                      </c:pt>
                      <c:pt idx="3">
                        <c:v>4.3698473654141701E-2</c:v>
                      </c:pt>
                      <c:pt idx="4">
                        <c:v>6.1418083702849513E-2</c:v>
                      </c:pt>
                      <c:pt idx="5">
                        <c:v>6.5117545739187044E-2</c:v>
                      </c:pt>
                      <c:pt idx="6">
                        <c:v>5.3101042599614567E-2</c:v>
                      </c:pt>
                      <c:pt idx="7">
                        <c:v>3.3181789957578811E-2</c:v>
                      </c:pt>
                      <c:pt idx="8">
                        <c:v>-1.3392427059464418E-2</c:v>
                      </c:pt>
                      <c:pt idx="9">
                        <c:v>-7.2493556021885563E-2</c:v>
                      </c:pt>
                      <c:pt idx="10">
                        <c:v>5.3638119245507987E-2</c:v>
                      </c:pt>
                      <c:pt idx="11">
                        <c:v>7.3317859904301841E-2</c:v>
                      </c:pt>
                      <c:pt idx="12">
                        <c:v>4.8381445068185647E-2</c:v>
                      </c:pt>
                      <c:pt idx="13">
                        <c:v>3.7811293947960678E-2</c:v>
                      </c:pt>
                      <c:pt idx="14">
                        <c:v>4.1838099192537115E-2</c:v>
                      </c:pt>
                      <c:pt idx="15">
                        <c:v>2.6066229760602244E-2</c:v>
                      </c:pt>
                      <c:pt idx="16">
                        <c:v>3.0023536944924656E-2</c:v>
                      </c:pt>
                      <c:pt idx="17">
                        <c:v>4.4183662856741801E-2</c:v>
                      </c:pt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strRef>
              <c:f>Sheet1!$C$1</c:f>
              <c:strCache>
                <c:ptCount val="1"/>
                <c:pt idx="0">
                  <c:v>Mountain Region Consumer Confidence</c:v>
                </c:pt>
              </c:strCache>
            </c:strRef>
          </c:tx>
          <c:spPr>
            <a:ln w="28575" cap="rnd">
              <a:solidFill>
                <a:srgbClr val="008333"/>
              </a:solidFill>
              <a:round/>
            </a:ln>
            <a:effectLst/>
          </c:spPr>
          <c:marker>
            <c:symbol val="none"/>
          </c:marker>
          <c:cat>
            <c:strRef>
              <c:f>Sheet1!$A$2:$A$20</c:f>
              <c:strCache>
                <c:ptCount val="1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2017e</c:v>
                </c:pt>
                <c:pt idx="18">
                  <c:v>2018f</c:v>
                </c:pt>
              </c:strCache>
            </c:str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142.05000000000001</c:v>
                </c:pt>
                <c:pt idx="1">
                  <c:v>115.22499999999998</c:v>
                </c:pt>
                <c:pt idx="2">
                  <c:v>104.29166666666667</c:v>
                </c:pt>
                <c:pt idx="3">
                  <c:v>89.408333333333317</c:v>
                </c:pt>
                <c:pt idx="4">
                  <c:v>108.79166666666667</c:v>
                </c:pt>
                <c:pt idx="5">
                  <c:v>120.325</c:v>
                </c:pt>
                <c:pt idx="6">
                  <c:v>130.85833333333332</c:v>
                </c:pt>
                <c:pt idx="7">
                  <c:v>131.82499999999999</c:v>
                </c:pt>
                <c:pt idx="8">
                  <c:v>76.533333333333346</c:v>
                </c:pt>
                <c:pt idx="9">
                  <c:v>49.708333333333336</c:v>
                </c:pt>
                <c:pt idx="10">
                  <c:v>55.949999999999996</c:v>
                </c:pt>
                <c:pt idx="11">
                  <c:v>57.355127072056455</c:v>
                </c:pt>
                <c:pt idx="12">
                  <c:v>68.684404743324592</c:v>
                </c:pt>
                <c:pt idx="13">
                  <c:v>74.555790426772276</c:v>
                </c:pt>
                <c:pt idx="14">
                  <c:v>89.217006650258384</c:v>
                </c:pt>
                <c:pt idx="15">
                  <c:v>109.36666666666666</c:v>
                </c:pt>
                <c:pt idx="16">
                  <c:v>103.38333333333334</c:v>
                </c:pt>
                <c:pt idx="17">
                  <c:v>129.30833333333334</c:v>
                </c:pt>
                <c:pt idx="18">
                  <c:v>135.77375000000001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677776"/>
        <c:axId val="195680128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Sheet1!$I$1</c15:sqref>
                        </c15:formulaRef>
                      </c:ext>
                    </c:extLst>
                    <c:strCache>
                      <c:ptCount val="1"/>
                      <c:pt idx="0">
                        <c:v>US Consumer Confidence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Sheet1!$A$2:$A$20</c15:sqref>
                        </c15:formulaRef>
                      </c:ext>
                    </c:extLst>
                    <c:strCache>
                      <c:ptCount val="19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2017e</c:v>
                      </c:pt>
                      <c:pt idx="18">
                        <c:v>2018f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Sheet1!$I$2:$I$19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138.95833333333331</c:v>
                      </c:pt>
                      <c:pt idx="1">
                        <c:v>106.56666666666666</c:v>
                      </c:pt>
                      <c:pt idx="2">
                        <c:v>96.616666666666674</c:v>
                      </c:pt>
                      <c:pt idx="3">
                        <c:v>79.816666666666677</c:v>
                      </c:pt>
                      <c:pt idx="4">
                        <c:v>96.075000000000003</c:v>
                      </c:pt>
                      <c:pt idx="5">
                        <c:v>100.26666666666667</c:v>
                      </c:pt>
                      <c:pt idx="6">
                        <c:v>105.86666666666666</c:v>
                      </c:pt>
                      <c:pt idx="7">
                        <c:v>103.35833333333333</c:v>
                      </c:pt>
                      <c:pt idx="8">
                        <c:v>57.949999999999996</c:v>
                      </c:pt>
                      <c:pt idx="9">
                        <c:v>45.224999999999994</c:v>
                      </c:pt>
                      <c:pt idx="10">
                        <c:v>54.483333333333327</c:v>
                      </c:pt>
                      <c:pt idx="11">
                        <c:v>58.124573516700586</c:v>
                      </c:pt>
                      <c:pt idx="12">
                        <c:v>67.054287620826827</c:v>
                      </c:pt>
                      <c:pt idx="13">
                        <c:v>73.217894180625009</c:v>
                      </c:pt>
                      <c:pt idx="14">
                        <c:v>86.900876413965534</c:v>
                      </c:pt>
                      <c:pt idx="15">
                        <c:v>97.966666666666654</c:v>
                      </c:pt>
                      <c:pt idx="16">
                        <c:v>99.824999999999989</c:v>
                      </c:pt>
                      <c:pt idx="17">
                        <c:v>120.39999999999998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9567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0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680128"/>
        <c:crosses val="autoZero"/>
        <c:auto val="1"/>
        <c:lblAlgn val="ctr"/>
        <c:lblOffset val="100"/>
        <c:noMultiLvlLbl val="0"/>
      </c:catAx>
      <c:valAx>
        <c:axId val="195680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8333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>
                    <a:solidFill>
                      <a:srgbClr val="008333"/>
                    </a:solidFill>
                  </a:rPr>
                  <a:t>Consumer Confidence Index</a:t>
                </a:r>
                <a:endParaRPr lang="en-US" dirty="0">
                  <a:solidFill>
                    <a:srgbClr val="008333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8333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833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677776"/>
        <c:crosses val="autoZero"/>
        <c:crossBetween val="between"/>
      </c:valAx>
      <c:valAx>
        <c:axId val="19568326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Retail Trade Growth</a:t>
                </a:r>
                <a:r>
                  <a:rPr lang="en-US" baseline="0" dirty="0" smtClean="0"/>
                  <a:t> Rate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679344"/>
        <c:crosses val="max"/>
        <c:crossBetween val="between"/>
      </c:valAx>
      <c:catAx>
        <c:axId val="195679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6832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Median Home Prices (in thousands)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890523552976924E-2"/>
          <c:y val="0.11746364367106765"/>
          <c:w val="0.90309043606391304"/>
          <c:h val="0.7830184257843257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United States</c:v>
                </c:pt>
              </c:strCache>
            </c:strRef>
          </c:tx>
          <c:spPr>
            <a:ln w="28575" cap="rnd">
              <a:solidFill>
                <a:srgbClr val="CC2C3E"/>
              </a:solidFill>
              <a:prstDash val="solid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rgbClr val="CC2C3E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Sheet1!$C$2:$P$2</c:f>
              <c:numCache>
                <c:formatCode>"$"#,##0</c:formatCode>
                <c:ptCount val="11"/>
                <c:pt idx="0">
                  <c:v>196.6</c:v>
                </c:pt>
                <c:pt idx="1">
                  <c:v>172.1</c:v>
                </c:pt>
                <c:pt idx="2">
                  <c:v>173.1</c:v>
                </c:pt>
                <c:pt idx="3">
                  <c:v>166.2</c:v>
                </c:pt>
                <c:pt idx="4">
                  <c:v>177.2</c:v>
                </c:pt>
                <c:pt idx="5">
                  <c:v>197.4</c:v>
                </c:pt>
                <c:pt idx="6">
                  <c:v>208.9</c:v>
                </c:pt>
                <c:pt idx="7">
                  <c:v>223.9</c:v>
                </c:pt>
                <c:pt idx="8">
                  <c:v>235.5</c:v>
                </c:pt>
                <c:pt idx="9">
                  <c:v>247.27500000000001</c:v>
                </c:pt>
                <c:pt idx="10">
                  <c:v>259.63875000000002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Metro Denver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Sheet1!$C$3:$P$3</c:f>
              <c:numCache>
                <c:formatCode>"$"#,##0</c:formatCode>
                <c:ptCount val="11"/>
                <c:pt idx="0">
                  <c:v>219.3</c:v>
                </c:pt>
                <c:pt idx="1">
                  <c:v>219.9</c:v>
                </c:pt>
                <c:pt idx="2">
                  <c:v>232.4</c:v>
                </c:pt>
                <c:pt idx="3">
                  <c:v>231.4</c:v>
                </c:pt>
                <c:pt idx="4">
                  <c:v>252.4</c:v>
                </c:pt>
                <c:pt idx="5">
                  <c:v>280.60000000000002</c:v>
                </c:pt>
                <c:pt idx="6">
                  <c:v>310.2</c:v>
                </c:pt>
                <c:pt idx="7">
                  <c:v>353.6</c:v>
                </c:pt>
                <c:pt idx="8">
                  <c:v>384.3</c:v>
                </c:pt>
                <c:pt idx="9">
                  <c:v>412.73820000000006</c:v>
                </c:pt>
                <c:pt idx="10">
                  <c:v>433.37511000000006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Boulder</c:v>
                </c:pt>
              </c:strCache>
            </c:strRef>
          </c:tx>
          <c:spPr>
            <a:ln w="28575" cap="rnd">
              <a:solidFill>
                <a:srgbClr val="008333"/>
              </a:solidFill>
              <a:round/>
            </a:ln>
            <a:effectLst/>
          </c:spPr>
          <c:marker>
            <c:symbol val="none"/>
          </c:marker>
          <c:dLbls>
            <c:dLbl>
              <c:idx val="7"/>
              <c:layout>
                <c:manualLayout>
                  <c:x val="-2.6343878067873094E-2"/>
                  <c:y val="-3.64825003333150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rgbClr val="00833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Sheet1!$C$4:$P$4</c:f>
              <c:numCache>
                <c:formatCode>"$"0</c:formatCode>
                <c:ptCount val="11"/>
                <c:pt idx="0">
                  <c:v>359.6</c:v>
                </c:pt>
                <c:pt idx="1">
                  <c:v>345.5</c:v>
                </c:pt>
                <c:pt idx="2">
                  <c:v>358.1</c:v>
                </c:pt>
                <c:pt idx="3">
                  <c:v>353.1</c:v>
                </c:pt>
                <c:pt idx="4">
                  <c:v>383.7</c:v>
                </c:pt>
                <c:pt idx="5">
                  <c:v>371.8</c:v>
                </c:pt>
                <c:pt idx="6">
                  <c:v>390.7</c:v>
                </c:pt>
                <c:pt idx="7">
                  <c:v>454.1</c:v>
                </c:pt>
                <c:pt idx="8">
                  <c:v>511.7</c:v>
                </c:pt>
                <c:pt idx="9" formatCode="&quot;$&quot;#,##0">
                  <c:v>562.87</c:v>
                </c:pt>
                <c:pt idx="10" formatCode="&quot;$&quot;#,##0">
                  <c:v>602.27089999999998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95682088"/>
        <c:axId val="195684048"/>
      </c:lineChart>
      <c:catAx>
        <c:axId val="195682088"/>
        <c:scaling>
          <c:orientation val="minMax"/>
        </c:scaling>
        <c:delete val="0"/>
        <c:axPos val="b"/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88888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684048"/>
        <c:crosses val="autoZero"/>
        <c:auto val="1"/>
        <c:lblAlgn val="ctr"/>
        <c:lblOffset val="100"/>
        <c:tickLblSkip val="1"/>
        <c:noMultiLvlLbl val="0"/>
      </c:catAx>
      <c:valAx>
        <c:axId val="19568404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682088"/>
        <c:crosses val="autoZero"/>
        <c:crossBetween val="between"/>
        <c:majorUnit val="50"/>
      </c:valAx>
      <c:spPr>
        <a:noFill/>
        <a:ln>
          <a:solidFill>
            <a:srgbClr val="D9D9D9"/>
          </a:solidFill>
        </a:ln>
        <a:effectLst/>
      </c:spPr>
    </c:plotArea>
    <c:legend>
      <c:legendPos val="b"/>
      <c:layout>
        <c:manualLayout>
          <c:xMode val="edge"/>
          <c:yMode val="edge"/>
          <c:x val="0.50560689782198276"/>
          <c:y val="0.76503341895423793"/>
          <c:w val="0.49439310217801724"/>
          <c:h val="7.0480866351211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Nirmala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Metro Denver Existing Home Sales Closed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Denver Metro</c:v>
                </c:pt>
              </c:strCache>
            </c:strRef>
          </c:tx>
          <c:spPr>
            <a:solidFill>
              <a:srgbClr val="A6A6A6"/>
            </a:solidFill>
            <a:ln w="9525">
              <a:solidFill>
                <a:srgbClr val="080808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10"/>
            <c:invertIfNegative val="0"/>
            <c:bubble3D val="0"/>
            <c:spPr>
              <a:solidFill>
                <a:srgbClr val="008333"/>
              </a:solidFill>
              <a:ln w="9525">
                <a:solidFill>
                  <a:srgbClr val="080808"/>
                </a:solidFill>
                <a:prstDash val="solid"/>
              </a:ln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Sheet1!$B$1:$O$1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2018f</c:v>
                </c:pt>
              </c:strCache>
            </c:strRef>
          </c:cat>
          <c:val>
            <c:numRef>
              <c:f>Sheet1!$B$2:$O$2</c:f>
              <c:numCache>
                <c:formatCode>#,##0</c:formatCode>
                <c:ptCount val="11"/>
                <c:pt idx="0">
                  <c:v>47837</c:v>
                </c:pt>
                <c:pt idx="1">
                  <c:v>42070</c:v>
                </c:pt>
                <c:pt idx="2">
                  <c:v>38818</c:v>
                </c:pt>
                <c:pt idx="3">
                  <c:v>38106</c:v>
                </c:pt>
                <c:pt idx="4">
                  <c:v>45210</c:v>
                </c:pt>
                <c:pt idx="5">
                  <c:v>53711</c:v>
                </c:pt>
                <c:pt idx="6">
                  <c:v>54110</c:v>
                </c:pt>
                <c:pt idx="7">
                  <c:v>56110</c:v>
                </c:pt>
                <c:pt idx="8">
                  <c:v>56142</c:v>
                </c:pt>
                <c:pt idx="9">
                  <c:v>57788</c:v>
                </c:pt>
                <c:pt idx="10">
                  <c:v>56921.18</c:v>
                </c:pt>
              </c:numCache>
            </c:numRef>
          </c:val>
          <c:extLst/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95681696"/>
        <c:axId val="195683656"/>
      </c:barChart>
      <c:catAx>
        <c:axId val="19568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0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568365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95683656"/>
        <c:scaling>
          <c:orientation val="minMax"/>
          <c:max val="60000"/>
          <c:min val="25000"/>
        </c:scaling>
        <c:delete val="0"/>
        <c:axPos val="l"/>
        <c:majorGridlines>
          <c:spPr>
            <a:ln w="3077">
              <a:solidFill>
                <a:srgbClr val="D9D9D9"/>
              </a:solidFill>
              <a:prstDash val="solid"/>
            </a:ln>
          </c:spPr>
        </c:majorGridlines>
        <c:numFmt formatCode="#,##0" sourceLinked="0"/>
        <c:majorTickMark val="none"/>
        <c:minorTickMark val="none"/>
        <c:tickLblPos val="nextTo"/>
        <c:spPr>
          <a:ln w="3077">
            <a:solidFill>
              <a:srgbClr val="D9D9D9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5681696"/>
        <c:crosses val="autoZero"/>
        <c:crossBetween val="between"/>
        <c:majorUnit val="5000"/>
      </c:valAx>
      <c:spPr>
        <a:noFill/>
        <a:ln w="13022">
          <a:solidFill>
            <a:srgbClr val="D9D9D9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9" b="1" i="0" u="none" strike="noStrike" baseline="0">
          <a:solidFill>
            <a:srgbClr val="000000"/>
          </a:solidFill>
          <a:latin typeface="+mn-lt"/>
          <a:ea typeface="Times New Roman"/>
          <a:cs typeface="Nirmala UI" panose="020B0502040204020203" pitchFamily="34" charset="0"/>
        </a:defRPr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663017451765897E-2"/>
          <c:y val="9.9117590769903757E-2"/>
          <c:w val="0.78200280885941886"/>
          <c:h val="0.7893805592009330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Metro Denver Vacancy Rate</c:v>
                </c:pt>
              </c:strCache>
            </c:strRef>
          </c:tx>
          <c:spPr>
            <a:solidFill>
              <a:srgbClr val="A6A6A6"/>
            </a:solidFill>
            <a:ln>
              <a:solidFill>
                <a:srgbClr val="888888"/>
              </a:solidFill>
            </a:ln>
          </c:spPr>
          <c:invertIfNegative val="0"/>
          <c:dPt>
            <c:idx val="8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rgbClr val="008333"/>
              </a:solidFill>
              <a:ln>
                <a:solidFill>
                  <a:srgbClr val="888888"/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008333"/>
              </a:solidFill>
              <a:ln>
                <a:solidFill>
                  <a:srgbClr val="888888"/>
                </a:solidFill>
              </a:ln>
            </c:spPr>
          </c:dPt>
          <c:cat>
            <c:strRef>
              <c:f>Sheet1!$B$1:$N$1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Sheet1!$B$2:$N$2</c:f>
              <c:numCache>
                <c:formatCode>0.0%</c:formatCode>
                <c:ptCount val="11"/>
                <c:pt idx="0">
                  <c:v>6.6000000000000003E-2</c:v>
                </c:pt>
                <c:pt idx="1">
                  <c:v>8.1000000000000003E-2</c:v>
                </c:pt>
                <c:pt idx="2">
                  <c:v>5.8999999999999997E-2</c:v>
                </c:pt>
                <c:pt idx="3">
                  <c:v>5.1999999999999998E-2</c:v>
                </c:pt>
                <c:pt idx="4">
                  <c:v>4.7E-2</c:v>
                </c:pt>
                <c:pt idx="5">
                  <c:v>4.5999999999999999E-2</c:v>
                </c:pt>
                <c:pt idx="6">
                  <c:v>4.5999999999999999E-2</c:v>
                </c:pt>
                <c:pt idx="7">
                  <c:v>5.3000000000000005E-2</c:v>
                </c:pt>
                <c:pt idx="8">
                  <c:v>5.7000000000000002E-2</c:v>
                </c:pt>
                <c:pt idx="9">
                  <c:v>5.8000000000000003E-2</c:v>
                </c:pt>
                <c:pt idx="10">
                  <c:v>6.3E-2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678168"/>
        <c:axId val="195681304"/>
      </c:barChart>
      <c:lineChart>
        <c:grouping val="standard"/>
        <c:varyColors val="0"/>
        <c:ser>
          <c:idx val="3"/>
          <c:order val="1"/>
          <c:tx>
            <c:strRef>
              <c:f>Sheet1!$A$3</c:f>
              <c:strCache>
                <c:ptCount val="1"/>
                <c:pt idx="0">
                  <c:v>Metro Denver Rental Rate</c:v>
                </c:pt>
              </c:strCache>
            </c:strRef>
          </c:tx>
          <c:spPr>
            <a:ln w="25400">
              <a:solidFill>
                <a:srgbClr val="008333"/>
              </a:solidFill>
            </a:ln>
          </c:spPr>
          <c:marker>
            <c:symbol val="none"/>
          </c:marker>
          <c:cat>
            <c:strRef>
              <c:f>Sheet1!$B$1:$N$1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Sheet1!$B$3:$N$3</c:f>
              <c:numCache>
                <c:formatCode>"$"#,##0</c:formatCode>
                <c:ptCount val="11"/>
                <c:pt idx="0">
                  <c:v>888.81</c:v>
                </c:pt>
                <c:pt idx="1">
                  <c:v>875.39</c:v>
                </c:pt>
                <c:pt idx="2">
                  <c:v>908.77</c:v>
                </c:pt>
                <c:pt idx="3">
                  <c:v>932.02</c:v>
                </c:pt>
                <c:pt idx="4">
                  <c:v>978.99</c:v>
                </c:pt>
                <c:pt idx="5">
                  <c:v>1041.6099999999999</c:v>
                </c:pt>
                <c:pt idx="6">
                  <c:v>1168.64603893</c:v>
                </c:pt>
                <c:pt idx="7">
                  <c:v>1291.8900000000001</c:v>
                </c:pt>
                <c:pt idx="8">
                  <c:v>1347</c:v>
                </c:pt>
                <c:pt idx="9">
                  <c:v>1400.88</c:v>
                </c:pt>
                <c:pt idx="10">
                  <c:v>1449.9108000000001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680520"/>
        <c:axId val="195680912"/>
      </c:lineChart>
      <c:catAx>
        <c:axId val="195678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0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95681304"/>
        <c:crosses val="autoZero"/>
        <c:auto val="0"/>
        <c:lblAlgn val="ctr"/>
        <c:lblOffset val="0"/>
        <c:noMultiLvlLbl val="0"/>
      </c:catAx>
      <c:valAx>
        <c:axId val="195681304"/>
        <c:scaling>
          <c:orientation val="minMax"/>
          <c:max val="0.11000000000000001"/>
          <c:min val="3.0000000000000006E-2"/>
        </c:scaling>
        <c:delete val="0"/>
        <c:axPos val="l"/>
        <c:majorGridlines>
          <c:spPr>
            <a:ln w="3077">
              <a:solidFill>
                <a:srgbClr val="D9D9D9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 smtClean="0"/>
                  <a:t>Vacancy Rate</a:t>
                </a:r>
                <a:endParaRPr lang="en-US" sz="1200" dirty="0"/>
              </a:p>
            </c:rich>
          </c:tx>
          <c:overlay val="0"/>
        </c:title>
        <c:numFmt formatCode="0%" sourceLinked="0"/>
        <c:majorTickMark val="none"/>
        <c:minorTickMark val="none"/>
        <c:tickLblPos val="nextTo"/>
        <c:spPr>
          <a:ln w="3077">
            <a:solidFill>
              <a:srgbClr val="D9D9D9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95678168"/>
        <c:crosses val="autoZero"/>
        <c:crossBetween val="between"/>
        <c:majorUnit val="2.0000000000000004E-2"/>
      </c:valAx>
      <c:valAx>
        <c:axId val="195680912"/>
        <c:scaling>
          <c:orientation val="minMax"/>
          <c:max val="1500"/>
          <c:min val="800"/>
        </c:scaling>
        <c:delete val="0"/>
        <c:axPos val="r"/>
        <c:title>
          <c:tx>
            <c:rich>
              <a:bodyPr rot="5400000" vert="horz"/>
              <a:lstStyle/>
              <a:p>
                <a:pPr>
                  <a:defRPr sz="1200">
                    <a:solidFill>
                      <a:srgbClr val="008333"/>
                    </a:solidFill>
                  </a:defRPr>
                </a:pPr>
                <a:r>
                  <a:rPr lang="en-US" sz="1200" dirty="0" smtClean="0">
                    <a:solidFill>
                      <a:srgbClr val="008333"/>
                    </a:solidFill>
                  </a:rPr>
                  <a:t>Monthly Rental Rate</a:t>
                </a:r>
                <a:endParaRPr lang="en-US" sz="1200" dirty="0">
                  <a:solidFill>
                    <a:srgbClr val="008333"/>
                  </a:solidFill>
                </a:endParaRPr>
              </a:p>
            </c:rich>
          </c:tx>
          <c:overlay val="0"/>
        </c:title>
        <c:numFmt formatCode="&quot;$&quot;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8333"/>
                </a:solidFill>
              </a:defRPr>
            </a:pPr>
            <a:endParaRPr lang="en-US"/>
          </a:p>
        </c:txPr>
        <c:crossAx val="195680520"/>
        <c:crosses val="max"/>
        <c:crossBetween val="between"/>
      </c:valAx>
      <c:catAx>
        <c:axId val="195680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680912"/>
        <c:crosses val="autoZero"/>
        <c:auto val="1"/>
        <c:lblAlgn val="ctr"/>
        <c:lblOffset val="100"/>
        <c:noMultiLvlLbl val="0"/>
      </c:catAx>
      <c:spPr>
        <a:noFill/>
        <a:ln w="9525">
          <a:solidFill>
            <a:srgbClr val="D9D9D9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0.185232766956762"/>
          <c:y val="0"/>
          <c:w val="0.62807247778238251"/>
          <c:h val="0.11101724263633712"/>
        </c:manualLayout>
      </c:layout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9" b="1" i="0" u="none" strike="noStrike" baseline="0">
          <a:solidFill>
            <a:srgbClr val="000000"/>
          </a:solidFill>
          <a:latin typeface="+mn-lt"/>
          <a:ea typeface="Times New Roman"/>
          <a:cs typeface="Nirmala UI" panose="020B0502040204020203" pitchFamily="34" charset="0"/>
        </a:defRPr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latin typeface="Nirmala "/>
              </a:defRPr>
            </a:pPr>
            <a:r>
              <a:rPr lang="en-US" sz="1800" dirty="0">
                <a:latin typeface="Nirmala "/>
              </a:rPr>
              <a:t>Metro Denver Building Permits*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6892526592070732E-2"/>
          <c:y val="0.10010117251803061"/>
          <c:w val="0.87749838835934979"/>
          <c:h val="0.80685890569929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Single-Family Detached (1 unit)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Sheet1!$B$2:$P$2</c:f>
              <c:numCache>
                <c:formatCode>#,##0</c:formatCode>
                <c:ptCount val="11"/>
                <c:pt idx="0">
                  <c:v>4037</c:v>
                </c:pt>
                <c:pt idx="1">
                  <c:v>2690</c:v>
                </c:pt>
                <c:pt idx="2">
                  <c:v>3791</c:v>
                </c:pt>
                <c:pt idx="3">
                  <c:v>3885</c:v>
                </c:pt>
                <c:pt idx="4">
                  <c:v>5947</c:v>
                </c:pt>
                <c:pt idx="5">
                  <c:v>7396</c:v>
                </c:pt>
                <c:pt idx="6">
                  <c:v>8396</c:v>
                </c:pt>
                <c:pt idx="7">
                  <c:v>9786</c:v>
                </c:pt>
                <c:pt idx="8">
                  <c:v>10663</c:v>
                </c:pt>
                <c:pt idx="9">
                  <c:v>11341.68</c:v>
                </c:pt>
                <c:pt idx="10">
                  <c:v>12441.822960000001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Single-Family Attached (2-4 units)</c:v>
                </c:pt>
              </c:strCache>
            </c:strRef>
          </c:tx>
          <c:spPr>
            <a:solidFill>
              <a:srgbClr val="008BBC"/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Sheet1!$B$3:$P$3</c:f>
              <c:numCache>
                <c:formatCode>#,##0</c:formatCode>
                <c:ptCount val="11"/>
                <c:pt idx="0">
                  <c:v>224</c:v>
                </c:pt>
                <c:pt idx="1">
                  <c:v>133</c:v>
                </c:pt>
                <c:pt idx="2">
                  <c:v>285</c:v>
                </c:pt>
                <c:pt idx="3">
                  <c:v>309</c:v>
                </c:pt>
                <c:pt idx="4">
                  <c:v>299</c:v>
                </c:pt>
                <c:pt idx="5">
                  <c:v>399</c:v>
                </c:pt>
                <c:pt idx="6">
                  <c:v>440</c:v>
                </c:pt>
                <c:pt idx="7">
                  <c:v>422</c:v>
                </c:pt>
                <c:pt idx="8">
                  <c:v>532</c:v>
                </c:pt>
                <c:pt idx="9">
                  <c:v>351.5</c:v>
                </c:pt>
                <c:pt idx="10">
                  <c:v>386.65000000000003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Multi-Family (5+ units)</c:v>
                </c:pt>
              </c:strCache>
            </c:strRef>
          </c:tx>
          <c:spPr>
            <a:solidFill>
              <a:srgbClr val="008333"/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Sheet1!$B$1:$P$1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2017e</c:v>
                </c:pt>
                <c:pt idx="10">
                  <c:v>2018f</c:v>
                </c:pt>
              </c:strCache>
            </c:strRef>
          </c:cat>
          <c:val>
            <c:numRef>
              <c:f>Sheet1!$B$4:$P$4</c:f>
              <c:numCache>
                <c:formatCode>#,##0</c:formatCode>
                <c:ptCount val="11"/>
                <c:pt idx="0">
                  <c:v>5296</c:v>
                </c:pt>
                <c:pt idx="1">
                  <c:v>1465</c:v>
                </c:pt>
                <c:pt idx="2">
                  <c:v>1478</c:v>
                </c:pt>
                <c:pt idx="3">
                  <c:v>3005</c:v>
                </c:pt>
                <c:pt idx="4">
                  <c:v>8679</c:v>
                </c:pt>
                <c:pt idx="5">
                  <c:v>9145</c:v>
                </c:pt>
                <c:pt idx="6">
                  <c:v>8074</c:v>
                </c:pt>
                <c:pt idx="7">
                  <c:v>9061</c:v>
                </c:pt>
                <c:pt idx="8">
                  <c:v>12301</c:v>
                </c:pt>
                <c:pt idx="9">
                  <c:v>12573</c:v>
                </c:pt>
                <c:pt idx="10">
                  <c:v>11315.699999999999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overlap val="100"/>
        <c:axId val="195684440"/>
        <c:axId val="195678952"/>
      </c:barChart>
      <c:catAx>
        <c:axId val="195684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6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>
                <a:latin typeface="Nirmala "/>
              </a:defRPr>
            </a:pPr>
            <a:endParaRPr lang="en-US"/>
          </a:p>
        </c:txPr>
        <c:crossAx val="1956789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5678952"/>
        <c:scaling>
          <c:orientation val="minMax"/>
        </c:scaling>
        <c:delete val="0"/>
        <c:axPos val="l"/>
        <c:majorGridlines>
          <c:spPr>
            <a:ln w="3654">
              <a:solidFill>
                <a:srgbClr val="D9D9D9"/>
              </a:solidFill>
              <a:prstDash val="solid"/>
            </a:ln>
          </c:spPr>
        </c:majorGridlines>
        <c:numFmt formatCode="#,##0" sourceLinked="0"/>
        <c:majorTickMark val="none"/>
        <c:minorTickMark val="none"/>
        <c:tickLblPos val="nextTo"/>
        <c:spPr>
          <a:ln w="3654">
            <a:solidFill>
              <a:srgbClr val="D9D9D9"/>
            </a:solidFill>
            <a:prstDash val="solid"/>
          </a:ln>
        </c:spPr>
        <c:txPr>
          <a:bodyPr rot="0" vert="horz"/>
          <a:lstStyle/>
          <a:p>
            <a:pPr>
              <a:defRPr sz="1400">
                <a:latin typeface="Nirmala "/>
              </a:defRPr>
            </a:pPr>
            <a:endParaRPr lang="en-US"/>
          </a:p>
        </c:txPr>
        <c:crossAx val="195684440"/>
        <c:crosses val="autoZero"/>
        <c:crossBetween val="between"/>
      </c:valAx>
      <c:spPr>
        <a:noFill/>
        <a:ln w="9525">
          <a:solidFill>
            <a:srgbClr val="D9D9D9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44341990145968591"/>
          <c:y val="0.10162058075665029"/>
          <c:w val="0.33617669291338581"/>
          <c:h val="0.15299496337599638"/>
        </c:manualLayout>
      </c:layout>
      <c:overlay val="0"/>
      <c:spPr>
        <a:noFill/>
        <a:ln w="3654">
          <a:noFill/>
          <a:prstDash val="solid"/>
        </a:ln>
      </c:spPr>
      <c:txPr>
        <a:bodyPr/>
        <a:lstStyle/>
        <a:p>
          <a:pPr>
            <a:defRPr sz="1200" b="0" baseline="0">
              <a:latin typeface="Nirmala 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 b="1" i="0" u="none" strike="noStrike" baseline="0">
          <a:solidFill>
            <a:srgbClr val="000000"/>
          </a:solidFill>
          <a:latin typeface="+mn-lt"/>
          <a:ea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9142146705346E-2"/>
          <c:y val="5.2191879202911524E-2"/>
          <c:w val="0.88700856471888367"/>
          <c:h val="0.8566594848541256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Office</c:v>
                </c:pt>
              </c:strCache>
            </c:strRef>
          </c:tx>
          <c:spPr>
            <a:ln w="28575" cap="rnd">
              <a:solidFill>
                <a:srgbClr val="008333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Sheet1!$B$1:$N$1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2018f</c:v>
                </c:pt>
              </c:strCache>
            </c:strRef>
          </c:cat>
          <c:val>
            <c:numRef>
              <c:f>Sheet1!$B$2:$N$2</c:f>
              <c:numCache>
                <c:formatCode>0.00</c:formatCode>
                <c:ptCount val="11"/>
                <c:pt idx="0">
                  <c:v>2.19</c:v>
                </c:pt>
                <c:pt idx="1">
                  <c:v>1.56</c:v>
                </c:pt>
                <c:pt idx="2">
                  <c:v>1.1399999999999999</c:v>
                </c:pt>
                <c:pt idx="3">
                  <c:v>0.49</c:v>
                </c:pt>
                <c:pt idx="4">
                  <c:v>0.87</c:v>
                </c:pt>
                <c:pt idx="5">
                  <c:v>0.95</c:v>
                </c:pt>
                <c:pt idx="6">
                  <c:v>1.1599999999999999</c:v>
                </c:pt>
                <c:pt idx="7">
                  <c:v>2.08</c:v>
                </c:pt>
                <c:pt idx="8">
                  <c:v>1.36</c:v>
                </c:pt>
                <c:pt idx="9">
                  <c:v>3</c:v>
                </c:pt>
                <c:pt idx="10">
                  <c:v>4.68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Industrial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Sheet1!$B$1:$N$1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2018f</c:v>
                </c:pt>
              </c:strCache>
            </c:strRef>
          </c:cat>
          <c:val>
            <c:numRef>
              <c:f>Sheet1!$B$3:$N$3</c:f>
              <c:numCache>
                <c:formatCode>0.00</c:formatCode>
                <c:ptCount val="11"/>
                <c:pt idx="0">
                  <c:v>2.4700000000000002</c:v>
                </c:pt>
                <c:pt idx="1">
                  <c:v>0.23</c:v>
                </c:pt>
                <c:pt idx="2">
                  <c:v>7.0000000000000007E-2</c:v>
                </c:pt>
                <c:pt idx="3">
                  <c:v>0.32</c:v>
                </c:pt>
                <c:pt idx="4">
                  <c:v>0.57999999999999996</c:v>
                </c:pt>
                <c:pt idx="5">
                  <c:v>0.93</c:v>
                </c:pt>
                <c:pt idx="6">
                  <c:v>2.6</c:v>
                </c:pt>
                <c:pt idx="7">
                  <c:v>1.37</c:v>
                </c:pt>
                <c:pt idx="8">
                  <c:v>4.51</c:v>
                </c:pt>
                <c:pt idx="9">
                  <c:v>5.32</c:v>
                </c:pt>
                <c:pt idx="10">
                  <c:v>5.83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Retail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Sheet1!$B$1:$N$1</c:f>
              <c:strCach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2018f</c:v>
                </c:pt>
              </c:strCache>
            </c:strRef>
          </c:cat>
          <c:val>
            <c:numRef>
              <c:f>Sheet1!$B$4:$N$4</c:f>
              <c:numCache>
                <c:formatCode>0.00</c:formatCode>
                <c:ptCount val="11"/>
                <c:pt idx="0">
                  <c:v>3.55</c:v>
                </c:pt>
                <c:pt idx="1">
                  <c:v>2.06</c:v>
                </c:pt>
                <c:pt idx="2">
                  <c:v>0.41</c:v>
                </c:pt>
                <c:pt idx="3">
                  <c:v>1.02</c:v>
                </c:pt>
                <c:pt idx="4">
                  <c:v>0.59</c:v>
                </c:pt>
                <c:pt idx="5">
                  <c:v>1.1499999999999999</c:v>
                </c:pt>
                <c:pt idx="6">
                  <c:v>0.59</c:v>
                </c:pt>
                <c:pt idx="7">
                  <c:v>1.1599999999999999</c:v>
                </c:pt>
                <c:pt idx="8">
                  <c:v>1.32</c:v>
                </c:pt>
                <c:pt idx="9">
                  <c:v>1.62</c:v>
                </c:pt>
                <c:pt idx="10">
                  <c:v>1.46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6661544"/>
        <c:axId val="196655272"/>
      </c:lineChart>
      <c:catAx>
        <c:axId val="196661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55272"/>
        <c:crosses val="autoZero"/>
        <c:auto val="1"/>
        <c:lblAlgn val="ctr"/>
        <c:lblOffset val="100"/>
        <c:tickLblSkip val="1"/>
        <c:noMultiLvlLbl val="0"/>
      </c:catAx>
      <c:valAx>
        <c:axId val="196655272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 smtClean="0"/>
                  <a:t>Millions of Square</a:t>
                </a:r>
                <a:r>
                  <a:rPr lang="en-US" sz="1100" baseline="0" dirty="0" smtClean="0"/>
                  <a:t> Feet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1.356322236036285E-2"/>
              <c:y val="0.30371174424854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61544"/>
        <c:crosses val="autoZero"/>
        <c:crossBetween val="between"/>
        <c:majorUnit val="1"/>
      </c:valAx>
      <c:spPr>
        <a:noFill/>
        <a:ln>
          <a:solidFill>
            <a:srgbClr val="D9D9D9"/>
          </a:solidFill>
        </a:ln>
        <a:effectLst/>
      </c:spPr>
    </c:plotArea>
    <c:legend>
      <c:legendPos val="b"/>
      <c:layout>
        <c:manualLayout>
          <c:xMode val="edge"/>
          <c:yMode val="edge"/>
          <c:x val="0.31847239489800611"/>
          <c:y val="5.6521411476969118E-2"/>
          <c:w val="0.35107093521204585"/>
          <c:h val="7.37696480579033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Nirmala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Recession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25400">
              <a:noFill/>
            </a:ln>
            <a:effectLst/>
          </c:spPr>
          <c:invertIfNegative val="0"/>
          <c:cat>
            <c:strRef>
              <c:f>Sheet1!$A$2:$A$40</c:f>
              <c:strCache>
                <c:ptCount val="3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2017e</c:v>
                </c:pt>
                <c:pt idx="38">
                  <c:v>2018f</c:v>
                </c:pt>
              </c:strCache>
            </c:strRef>
          </c:cat>
          <c:val>
            <c:numRef>
              <c:f>Sheet1!$D$2:$D$40</c:f>
              <c:numCache>
                <c:formatCode>General</c:formatCode>
                <c:ptCount val="39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63432000"/>
        <c:axId val="163432392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Colorado</c:v>
                </c:pt>
              </c:strCache>
            </c:strRef>
          </c:tx>
          <c:spPr>
            <a:ln w="28575" cap="rnd">
              <a:solidFill>
                <a:srgbClr val="008BBC"/>
              </a:solidFill>
              <a:round/>
            </a:ln>
            <a:effectLst/>
          </c:spPr>
          <c:marker>
            <c:symbol val="none"/>
          </c:marker>
          <c:cat>
            <c:strRef>
              <c:f>Sheet1!$A$2:$A$40</c:f>
              <c:strCache>
                <c:ptCount val="3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2017e</c:v>
                </c:pt>
                <c:pt idx="38">
                  <c:v>2018f</c:v>
                </c:pt>
              </c:strCache>
            </c:strRef>
          </c:cat>
          <c:val>
            <c:numRef>
              <c:f>Sheet1!$B$2:$B$40</c:f>
              <c:numCache>
                <c:formatCode>0.0</c:formatCode>
                <c:ptCount val="39"/>
                <c:pt idx="0">
                  <c:v>33.099999999999909</c:v>
                </c:pt>
                <c:pt idx="1">
                  <c:v>44.100000000000136</c:v>
                </c:pt>
                <c:pt idx="2">
                  <c:v>21.399999999999864</c:v>
                </c:pt>
                <c:pt idx="3">
                  <c:v>10.600000000000136</c:v>
                </c:pt>
                <c:pt idx="4">
                  <c:v>75.099999999999909</c:v>
                </c:pt>
                <c:pt idx="5">
                  <c:v>16.400000000000091</c:v>
                </c:pt>
                <c:pt idx="6">
                  <c:v>-10.400000000000091</c:v>
                </c:pt>
                <c:pt idx="7">
                  <c:v>4.2999999999999545</c:v>
                </c:pt>
                <c:pt idx="8">
                  <c:v>23.5</c:v>
                </c:pt>
                <c:pt idx="9">
                  <c:v>46.200000000000045</c:v>
                </c:pt>
                <c:pt idx="10">
                  <c:v>38.600000000000136</c:v>
                </c:pt>
                <c:pt idx="11">
                  <c:v>24.099999999999909</c:v>
                </c:pt>
                <c:pt idx="12">
                  <c:v>52</c:v>
                </c:pt>
                <c:pt idx="13">
                  <c:v>73.700000000000045</c:v>
                </c:pt>
                <c:pt idx="14">
                  <c:v>85.299999999999955</c:v>
                </c:pt>
                <c:pt idx="15">
                  <c:v>78.700000000000045</c:v>
                </c:pt>
                <c:pt idx="16">
                  <c:v>66.200000000000045</c:v>
                </c:pt>
                <c:pt idx="17">
                  <c:v>79.299999999999955</c:v>
                </c:pt>
                <c:pt idx="18">
                  <c:v>77.399999999999864</c:v>
                </c:pt>
                <c:pt idx="19">
                  <c:v>75</c:v>
                </c:pt>
                <c:pt idx="20">
                  <c:v>81.300000000000182</c:v>
                </c:pt>
                <c:pt idx="21">
                  <c:v>12.900000000000091</c:v>
                </c:pt>
                <c:pt idx="22">
                  <c:v>-42.600000000000364</c:v>
                </c:pt>
                <c:pt idx="23">
                  <c:v>-31.399999999999636</c:v>
                </c:pt>
                <c:pt idx="24">
                  <c:v>26.799999999999727</c:v>
                </c:pt>
                <c:pt idx="25">
                  <c:v>46.400000000000091</c:v>
                </c:pt>
                <c:pt idx="26">
                  <c:v>53.099999999999909</c:v>
                </c:pt>
                <c:pt idx="27">
                  <c:v>52.200000000000273</c:v>
                </c:pt>
                <c:pt idx="28">
                  <c:v>19</c:v>
                </c:pt>
                <c:pt idx="29">
                  <c:v>-104.70000000000027</c:v>
                </c:pt>
                <c:pt idx="30">
                  <c:v>-23.299999999999727</c:v>
                </c:pt>
                <c:pt idx="31">
                  <c:v>36.299999999999727</c:v>
                </c:pt>
                <c:pt idx="32">
                  <c:v>54.400000000000091</c:v>
                </c:pt>
                <c:pt idx="33">
                  <c:v>68.900000000000091</c:v>
                </c:pt>
                <c:pt idx="34">
                  <c:v>83</c:v>
                </c:pt>
                <c:pt idx="35">
                  <c:v>77</c:v>
                </c:pt>
                <c:pt idx="36">
                  <c:v>56.400000000000091</c:v>
                </c:pt>
                <c:pt idx="37">
                  <c:v>57.6</c:v>
                </c:pt>
                <c:pt idx="38">
                  <c:v>50.5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Metro Denver</c:v>
                </c:pt>
              </c:strCache>
            </c:strRef>
          </c:tx>
          <c:spPr>
            <a:ln w="28575" cap="rnd">
              <a:solidFill>
                <a:srgbClr val="008333"/>
              </a:solidFill>
              <a:round/>
            </a:ln>
            <a:effectLst/>
          </c:spPr>
          <c:marker>
            <c:symbol val="none"/>
          </c:marker>
          <c:cat>
            <c:strRef>
              <c:f>Sheet1!$A$2:$A$40</c:f>
              <c:strCache>
                <c:ptCount val="3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2017e</c:v>
                </c:pt>
                <c:pt idx="38">
                  <c:v>2018f</c:v>
                </c:pt>
              </c:strCache>
            </c:strRef>
          </c:cat>
          <c:val>
            <c:numRef>
              <c:f>Sheet1!$C$2:$C$40</c:f>
              <c:numCache>
                <c:formatCode>0.0</c:formatCode>
                <c:ptCount val="39"/>
                <c:pt idx="0">
                  <c:v>22.299999999999955</c:v>
                </c:pt>
                <c:pt idx="1">
                  <c:v>30.5</c:v>
                </c:pt>
                <c:pt idx="2">
                  <c:v>18.5</c:v>
                </c:pt>
                <c:pt idx="3">
                  <c:v>11.900000000000091</c:v>
                </c:pt>
                <c:pt idx="4">
                  <c:v>50.899999999999977</c:v>
                </c:pt>
                <c:pt idx="5">
                  <c:v>10.199999999999932</c:v>
                </c:pt>
                <c:pt idx="6">
                  <c:v>-13.399999999999977</c:v>
                </c:pt>
                <c:pt idx="7">
                  <c:v>-3.2000000000000455</c:v>
                </c:pt>
                <c:pt idx="8">
                  <c:v>9.6000000000000227</c:v>
                </c:pt>
                <c:pt idx="9">
                  <c:v>22.200000000000045</c:v>
                </c:pt>
                <c:pt idx="10">
                  <c:v>21.700000000000045</c:v>
                </c:pt>
                <c:pt idx="11">
                  <c:v>14.599999999999909</c:v>
                </c:pt>
                <c:pt idx="12">
                  <c:v>27.100000000000023</c:v>
                </c:pt>
                <c:pt idx="13">
                  <c:v>40.600000000000023</c:v>
                </c:pt>
                <c:pt idx="14">
                  <c:v>44.299999999999955</c:v>
                </c:pt>
                <c:pt idx="15">
                  <c:v>42.058333333333394</c:v>
                </c:pt>
                <c:pt idx="16">
                  <c:v>35.341666666666697</c:v>
                </c:pt>
                <c:pt idx="17">
                  <c:v>51.333333333333258</c:v>
                </c:pt>
                <c:pt idx="18">
                  <c:v>46.516666666666652</c:v>
                </c:pt>
                <c:pt idx="19">
                  <c:v>48.741666666666788</c:v>
                </c:pt>
                <c:pt idx="20">
                  <c:v>56.008333333333212</c:v>
                </c:pt>
                <c:pt idx="21">
                  <c:v>0.28333333333375776</c:v>
                </c:pt>
                <c:pt idx="22">
                  <c:v>-42.40833333333353</c:v>
                </c:pt>
                <c:pt idx="23">
                  <c:v>-18.508333333333439</c:v>
                </c:pt>
                <c:pt idx="24">
                  <c:v>10.75</c:v>
                </c:pt>
                <c:pt idx="25">
                  <c:v>25.066666666666379</c:v>
                </c:pt>
                <c:pt idx="26">
                  <c:v>27.41666666666697</c:v>
                </c:pt>
                <c:pt idx="27">
                  <c:v>29.599999999999909</c:v>
                </c:pt>
                <c:pt idx="28">
                  <c:v>13.525000000000318</c:v>
                </c:pt>
                <c:pt idx="29">
                  <c:v>-61.258333333333667</c:v>
                </c:pt>
                <c:pt idx="30">
                  <c:v>-6.3499999999999091</c:v>
                </c:pt>
                <c:pt idx="31">
                  <c:v>24.875</c:v>
                </c:pt>
                <c:pt idx="32">
                  <c:v>39.574999999999818</c:v>
                </c:pt>
                <c:pt idx="33">
                  <c:v>50.633333333333212</c:v>
                </c:pt>
                <c:pt idx="34">
                  <c:v>54.425000000000182</c:v>
                </c:pt>
                <c:pt idx="35">
                  <c:v>55.216666666667152</c:v>
                </c:pt>
                <c:pt idx="36">
                  <c:v>40.149999999999636</c:v>
                </c:pt>
                <c:pt idx="37">
                  <c:v>33.200000000000003</c:v>
                </c:pt>
                <c:pt idx="38">
                  <c:v>31.4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435528"/>
        <c:axId val="163434744"/>
      </c:lineChart>
      <c:catAx>
        <c:axId val="163435528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0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474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63434744"/>
        <c:scaling>
          <c:orientation val="minMax"/>
          <c:max val="100"/>
          <c:min val="-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Thousands of Jobs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5528"/>
        <c:crosses val="autoZero"/>
        <c:crossBetween val="between"/>
        <c:majorUnit val="20"/>
      </c:valAx>
      <c:valAx>
        <c:axId val="163432392"/>
        <c:scaling>
          <c:orientation val="minMax"/>
          <c:max val="1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432000"/>
        <c:crosses val="max"/>
        <c:crossBetween val="between"/>
      </c:valAx>
      <c:catAx>
        <c:axId val="163432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34323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84" b="0" i="0" u="none" strike="noStrike" kern="1200" baseline="0">
                <a:solidFill>
                  <a:srgbClr val="000000"/>
                </a:solidFill>
                <a:latin typeface="+mn-lt"/>
                <a:ea typeface="Calibri"/>
                <a:cs typeface="Calibri"/>
              </a:defRPr>
            </a:pPr>
            <a:r>
              <a:rPr lang="en-US" sz="1800" b="1" dirty="0" smtClean="0">
                <a:effectLst/>
                <a:latin typeface="+mn-lt"/>
              </a:rPr>
              <a:t>Nonfarm Job Growth Rates by Metro Area, </a:t>
            </a:r>
            <a:r>
              <a:rPr lang="en-US" sz="1800" b="1" baseline="0" dirty="0" smtClean="0">
                <a:effectLst/>
                <a:latin typeface="+mn-lt"/>
              </a:rPr>
              <a:t>First 9 Months 2017</a:t>
            </a:r>
            <a:endParaRPr lang="en-US" dirty="0">
              <a:effectLst/>
              <a:latin typeface="+mn-lt"/>
            </a:endParaRPr>
          </a:p>
        </c:rich>
      </c:tx>
      <c:layout>
        <c:manualLayout>
          <c:xMode val="edge"/>
          <c:yMode val="edge"/>
          <c:x val="0.1519224570612884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84" b="0" i="0" u="none" strike="noStrike" kern="1200" baseline="0">
              <a:solidFill>
                <a:srgbClr val="000000"/>
              </a:solidFill>
              <a:latin typeface="+mn-lt"/>
              <a:ea typeface="Calibri"/>
              <a:cs typeface="Calibri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313501527700345"/>
          <c:y val="0.10757054863695453"/>
          <c:w val="0.70400527236726984"/>
          <c:h val="0.7585373562450303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FFFF">
                  <a:lumMod val="65000"/>
                </a:srgb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993366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008BBC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CC2C3E"/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1.2670270029805544E-2"/>
                  <c:y val="-9.378668575518969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4692521987383102E-2"/>
                  <c:y val="-9.3138885565410261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6030692526355146E-3"/>
                  <c:y val="-3.2975686187991632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813982133812194E-3"/>
                  <c:y val="-2.1961122047244094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5637864345904119E-2"/>
                      <c:h val="6.4848534558180224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2.0584768005694203E-3"/>
                  <c:y val="3.5015509424957689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5945660394145644E-2"/>
                  <c:y val="-9.2605583392984976E-3"/>
                </c:manualLayout>
              </c:layout>
              <c:spPr>
                <a:noFill/>
                <a:ln w="29203">
                  <a:noFill/>
                </a:ln>
                <a:effectLst/>
              </c:spPr>
              <c:txPr>
                <a:bodyPr rot="0" spcFirstLastPara="1" vertOverflow="ellipsis" vert="horz" wrap="square" anchor="ctr" anchorCtr="0"/>
                <a:lstStyle/>
                <a:p>
                  <a:pPr algn="ctr">
                    <a:defRPr sz="1300" b="1" i="0" u="none" strike="noStrike" kern="1200" baseline="0">
                      <a:solidFill>
                        <a:srgbClr val="000000"/>
                      </a:solidFill>
                      <a:latin typeface="+mn-lt"/>
                      <a:ea typeface="Times New Roman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300" b="1" i="0" u="none" strike="noStrike" kern="1200" baseline="0">
                    <a:solidFill>
                      <a:srgbClr val="000000"/>
                    </a:solidFill>
                    <a:latin typeface="+mn-lt"/>
                    <a:ea typeface="Calibri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Grand Junction</c:v>
                </c:pt>
                <c:pt idx="1">
                  <c:v>Pueblo</c:v>
                </c:pt>
                <c:pt idx="2">
                  <c:v>Colorado Springs</c:v>
                </c:pt>
                <c:pt idx="3">
                  <c:v>Metro Denver</c:v>
                </c:pt>
                <c:pt idx="4">
                  <c:v>Greeley </c:v>
                </c:pt>
                <c:pt idx="5">
                  <c:v>Fort Collins</c:v>
                </c:pt>
                <c:pt idx="6">
                  <c:v>Colorado</c:v>
                </c:pt>
                <c:pt idx="7">
                  <c:v>U.S.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-2E-3</c:v>
                </c:pt>
                <c:pt idx="1">
                  <c:v>1.2E-2</c:v>
                </c:pt>
                <c:pt idx="2">
                  <c:v>2.1000000000000001E-2</c:v>
                </c:pt>
                <c:pt idx="3">
                  <c:v>2.1000000000000001E-2</c:v>
                </c:pt>
                <c:pt idx="4">
                  <c:v>0.03</c:v>
                </c:pt>
                <c:pt idx="5">
                  <c:v>4.2999999999999997E-2</c:v>
                </c:pt>
                <c:pt idx="6">
                  <c:v>1.9E-2</c:v>
                </c:pt>
                <c:pt idx="7">
                  <c:v>1.4999999999999999E-2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3433176"/>
        <c:axId val="163435136"/>
      </c:barChart>
      <c:catAx>
        <c:axId val="163433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rgbClr val="D9D9D9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rgbClr val="000000"/>
                </a:solidFill>
                <a:latin typeface="+mn-lt"/>
                <a:ea typeface="Times New Roman"/>
                <a:cs typeface="Times New Roman"/>
              </a:defRPr>
            </a:pPr>
            <a:endParaRPr lang="en-US"/>
          </a:p>
        </c:txPr>
        <c:crossAx val="163435136"/>
        <c:crosses val="autoZero"/>
        <c:auto val="1"/>
        <c:lblAlgn val="ctr"/>
        <c:lblOffset val="100"/>
        <c:noMultiLvlLbl val="0"/>
      </c:catAx>
      <c:valAx>
        <c:axId val="163435136"/>
        <c:scaling>
          <c:orientation val="minMax"/>
          <c:min val="-2.0000000000000004E-2"/>
        </c:scaling>
        <c:delete val="0"/>
        <c:axPos val="b"/>
        <c:majorGridlines>
          <c:spPr>
            <a:ln w="6350" cap="flat" cmpd="sng" algn="ctr">
              <a:solidFill>
                <a:srgbClr val="D9D9D9"/>
              </a:solidFill>
              <a:prstDash val="solid"/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rgbClr val="000000"/>
                </a:solidFill>
                <a:latin typeface="+mn-lt"/>
                <a:ea typeface="Times New Roman"/>
                <a:cs typeface="Times New Roman"/>
              </a:defRPr>
            </a:pPr>
            <a:endParaRPr lang="en-US"/>
          </a:p>
        </c:txPr>
        <c:crossAx val="163433176"/>
        <c:crosses val="autoZero"/>
        <c:crossBetween val="between"/>
      </c:valAx>
      <c:spPr>
        <a:noFill/>
        <a:ln>
          <a:solidFill>
            <a:srgbClr val="D9D9D9"/>
          </a:solidFill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207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9355967647160484"/>
          <c:y val="4.3848236584579384E-2"/>
          <c:w val="0.46590619552926427"/>
          <c:h val="0.88002755233446139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Sheet1!$A$2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8333"/>
            </a:solidFill>
          </c:spPr>
          <c:invertIfNegative val="0"/>
          <c:cat>
            <c:strRef>
              <c:f>Sheet1!$B$1:$L$1</c:f>
              <c:strCache>
                <c:ptCount val="11"/>
                <c:pt idx="0">
                  <c:v>Information</c:v>
                </c:pt>
                <c:pt idx="1">
                  <c:v>Transp., Warehousing &amp; Utilities</c:v>
                </c:pt>
                <c:pt idx="2">
                  <c:v>Other Services</c:v>
                </c:pt>
                <c:pt idx="3">
                  <c:v>Manufacturing</c:v>
                </c:pt>
                <c:pt idx="4">
                  <c:v>Natural Resources &amp; Construction</c:v>
                </c:pt>
                <c:pt idx="5">
                  <c:v>Financial Activities</c:v>
                </c:pt>
                <c:pt idx="6">
                  <c:v>Leisure &amp; Hospitality</c:v>
                </c:pt>
                <c:pt idx="7">
                  <c:v>Education &amp; Health Services</c:v>
                </c:pt>
                <c:pt idx="8">
                  <c:v>Government</c:v>
                </c:pt>
                <c:pt idx="9">
                  <c:v>Wholesale &amp; Retail Trade</c:v>
                </c:pt>
                <c:pt idx="10">
                  <c:v>Professional &amp; Business Services</c:v>
                </c:pt>
              </c:strCache>
            </c:strRef>
          </c:cat>
          <c:val>
            <c:numRef>
              <c:f>Sheet1!$B$2:$L$2</c:f>
              <c:numCache>
                <c:formatCode>0.0%</c:formatCode>
                <c:ptCount val="11"/>
                <c:pt idx="0">
                  <c:v>4.9999999999998934E-3</c:v>
                </c:pt>
                <c:pt idx="1">
                  <c:v>5.8999999999999941E-2</c:v>
                </c:pt>
                <c:pt idx="2">
                  <c:v>5.600000000000005E-2</c:v>
                </c:pt>
                <c:pt idx="3">
                  <c:v>1.0999999999999899E-2</c:v>
                </c:pt>
                <c:pt idx="4">
                  <c:v>4.4000000000000039E-2</c:v>
                </c:pt>
                <c:pt idx="5">
                  <c:v>2.8000000000000025E-2</c:v>
                </c:pt>
                <c:pt idx="6">
                  <c:v>3.0000000000000027E-2</c:v>
                </c:pt>
                <c:pt idx="7">
                  <c:v>4.9999999999998934E-3</c:v>
                </c:pt>
                <c:pt idx="8">
                  <c:v>8.3062418725619036E-3</c:v>
                </c:pt>
                <c:pt idx="9">
                  <c:v>1.0000000000000009E-2</c:v>
                </c:pt>
                <c:pt idx="10">
                  <c:v>2.4000000000000021E-2</c:v>
                </c:pt>
              </c:numCache>
            </c:numRef>
          </c:val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</c:spPr>
          <c:invertIfNegative val="0"/>
          <c:cat>
            <c:strRef>
              <c:f>Sheet1!$B$1:$L$1</c:f>
              <c:strCache>
                <c:ptCount val="11"/>
                <c:pt idx="0">
                  <c:v>Information</c:v>
                </c:pt>
                <c:pt idx="1">
                  <c:v>Transp., Warehousing &amp; Utilities</c:v>
                </c:pt>
                <c:pt idx="2">
                  <c:v>Other Services</c:v>
                </c:pt>
                <c:pt idx="3">
                  <c:v>Manufacturing</c:v>
                </c:pt>
                <c:pt idx="4">
                  <c:v>Natural Resources &amp; Construction</c:v>
                </c:pt>
                <c:pt idx="5">
                  <c:v>Financial Activities</c:v>
                </c:pt>
                <c:pt idx="6">
                  <c:v>Leisure &amp; Hospitality</c:v>
                </c:pt>
                <c:pt idx="7">
                  <c:v>Education &amp; Health Services</c:v>
                </c:pt>
                <c:pt idx="8">
                  <c:v>Government</c:v>
                </c:pt>
                <c:pt idx="9">
                  <c:v>Wholesale &amp; Retail Trade</c:v>
                </c:pt>
                <c:pt idx="10">
                  <c:v>Professional &amp; Business Services</c:v>
                </c:pt>
              </c:strCache>
            </c:strRef>
          </c:cat>
          <c:val>
            <c:numRef>
              <c:f>Sheet1!$B$3:$L$3</c:f>
              <c:numCache>
                <c:formatCode>0.0%</c:formatCode>
                <c:ptCount val="11"/>
                <c:pt idx="0">
                  <c:v>4.7832124672118059E-3</c:v>
                </c:pt>
                <c:pt idx="1">
                  <c:v>2.7752081406105411E-2</c:v>
                </c:pt>
                <c:pt idx="2">
                  <c:v>2.998458736163645E-2</c:v>
                </c:pt>
                <c:pt idx="3">
                  <c:v>1.0615504479937865E-2</c:v>
                </c:pt>
                <c:pt idx="4">
                  <c:v>2.1652231845436631E-2</c:v>
                </c:pt>
                <c:pt idx="5">
                  <c:v>2.9977935022445612E-2</c:v>
                </c:pt>
                <c:pt idx="6">
                  <c:v>3.8726866168704355E-2</c:v>
                </c:pt>
                <c:pt idx="7">
                  <c:v>3.855731717440003E-2</c:v>
                </c:pt>
                <c:pt idx="8">
                  <c:v>2.2077826183268145E-2</c:v>
                </c:pt>
                <c:pt idx="9">
                  <c:v>1.8843120070113795E-2</c:v>
                </c:pt>
                <c:pt idx="10">
                  <c:v>2.2578572263114882E-2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94808320"/>
        <c:axId val="194809496"/>
      </c:barChart>
      <c:catAx>
        <c:axId val="194808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ln w="292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4809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4809496"/>
        <c:scaling>
          <c:orientation val="minMax"/>
          <c:max val="6.0000000000000012E-2"/>
          <c:min val="-1.0000000000000002E-2"/>
        </c:scaling>
        <c:delete val="0"/>
        <c:axPos val="b"/>
        <c:majorGridlines>
          <c:spPr>
            <a:ln w="2928">
              <a:solidFill>
                <a:srgbClr val="D9D9D9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292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4808320"/>
        <c:crosses val="autoZero"/>
        <c:crossBetween val="between"/>
        <c:majorUnit val="1.0000000000000002E-2"/>
      </c:valAx>
      <c:spPr>
        <a:noFill/>
        <a:ln w="12700">
          <a:solidFill>
            <a:srgbClr val="D9D9D9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687808924682866"/>
          <c:y val="0.52894086598436429"/>
          <c:w val="0.12808356829303219"/>
          <c:h val="0.11176219792260969"/>
        </c:manualLayout>
      </c:layout>
      <c:overlay val="0"/>
      <c:spPr>
        <a:noFill/>
        <a:ln w="2928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Nirmala "/>
          <a:ea typeface="Times New Roman"/>
          <a:cs typeface="Times New Roman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05122714923793E-2"/>
          <c:y val="9.9117590769903757E-2"/>
          <c:w val="0.90386690150573279"/>
          <c:h val="0.812528707349081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Colorado</c:v>
                </c:pt>
              </c:strCache>
            </c:strRef>
          </c:tx>
          <c:spPr>
            <a:solidFill>
              <a:srgbClr val="888888"/>
            </a:solidFill>
            <a:ln w="9525">
              <a:solidFill>
                <a:srgbClr val="080808">
                  <a:alpha val="92000"/>
                </a:srgbClr>
              </a:solidFill>
              <a:prstDash val="solid"/>
            </a:ln>
          </c:spPr>
          <c:invertIfNegative val="0"/>
          <c:dPt>
            <c:idx val="7"/>
            <c:invertIfNegative val="0"/>
            <c:bubble3D val="0"/>
          </c:dPt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1041880634485907E-3"/>
                  <c:y val="-4.36442211964885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1580789243449831E-4"/>
                  <c:y val="-1.21030078457506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Sheet1!$B$1:$R$1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Sheet1!$B$2:$R$2</c:f>
              <c:numCache>
                <c:formatCode>#,##0</c:formatCode>
                <c:ptCount val="11"/>
                <c:pt idx="0">
                  <c:v>708914</c:v>
                </c:pt>
                <c:pt idx="1">
                  <c:v>769237</c:v>
                </c:pt>
                <c:pt idx="2">
                  <c:v>776680</c:v>
                </c:pt>
                <c:pt idx="3">
                  <c:v>797054</c:v>
                </c:pt>
                <c:pt idx="4">
                  <c:v>796997</c:v>
                </c:pt>
                <c:pt idx="5">
                  <c:v>820310</c:v>
                </c:pt>
                <c:pt idx="6">
                  <c:v>825917</c:v>
                </c:pt>
                <c:pt idx="7">
                  <c:v>849189</c:v>
                </c:pt>
                <c:pt idx="8">
                  <c:v>872159</c:v>
                </c:pt>
                <c:pt idx="9">
                  <c:v>901451</c:v>
                </c:pt>
                <c:pt idx="10">
                  <c:v>921828</c:v>
                </c:pt>
              </c:numCache>
            </c:numRef>
          </c:val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94802440"/>
        <c:axId val="194808712"/>
      </c:barChart>
      <c:catAx>
        <c:axId val="194802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0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94808712"/>
        <c:crosses val="autoZero"/>
        <c:auto val="0"/>
        <c:lblAlgn val="ctr"/>
        <c:lblOffset val="0"/>
        <c:tickMarkSkip val="1"/>
        <c:noMultiLvlLbl val="0"/>
      </c:catAx>
      <c:valAx>
        <c:axId val="194808712"/>
        <c:scaling>
          <c:orientation val="minMax"/>
          <c:max val="950000"/>
          <c:min val="500000"/>
        </c:scaling>
        <c:delete val="0"/>
        <c:axPos val="l"/>
        <c:majorGridlines>
          <c:spPr>
            <a:ln w="3077">
              <a:solidFill>
                <a:srgbClr val="D9D9D9"/>
              </a:solidFill>
              <a:prstDash val="solid"/>
            </a:ln>
          </c:spPr>
        </c:majorGridlines>
        <c:numFmt formatCode="#,##0" sourceLinked="0"/>
        <c:majorTickMark val="none"/>
        <c:minorTickMark val="none"/>
        <c:tickLblPos val="nextTo"/>
        <c:spPr>
          <a:ln w="3077">
            <a:solidFill>
              <a:srgbClr val="D9D9D9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en-US"/>
          </a:p>
        </c:txPr>
        <c:crossAx val="194802440"/>
        <c:crosses val="autoZero"/>
        <c:crossBetween val="between"/>
        <c:majorUnit val="50000"/>
      </c:valAx>
      <c:spPr>
        <a:noFill/>
        <a:ln w="13022">
          <a:solidFill>
            <a:srgbClr val="D9D9D9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79" b="1" i="0" u="none" strike="noStrike" baseline="0">
          <a:solidFill>
            <a:srgbClr val="000000"/>
          </a:solidFill>
          <a:latin typeface="+mn-lt"/>
          <a:ea typeface="Times New Roman"/>
          <a:cs typeface="Nirmala UI" panose="020B0502040204020203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2018 </a:t>
            </a:r>
            <a:r>
              <a:rPr lang="en-US" sz="1800" dirty="0"/>
              <a:t>Population = </a:t>
            </a:r>
            <a:r>
              <a:rPr lang="en-US" sz="1800" dirty="0" smtClean="0"/>
              <a:t>3.22 </a:t>
            </a:r>
            <a:r>
              <a:rPr lang="en-US" sz="1800" dirty="0"/>
              <a:t>Million</a:t>
            </a:r>
          </a:p>
        </c:rich>
      </c:tx>
      <c:layout>
        <c:manualLayout>
          <c:xMode val="edge"/>
          <c:yMode val="edge"/>
          <c:x val="0.30276272546884159"/>
          <c:y val="1.963141087571329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6578141548095964E-2"/>
          <c:y val="0.11891761523898192"/>
          <c:w val="0.88505537136805268"/>
          <c:h val="0.75948581804583437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Natural Increase</c:v>
                </c:pt>
              </c:strCache>
            </c:strRef>
          </c:tx>
          <c:spPr>
            <a:solidFill>
              <a:srgbClr val="008333"/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Sheet1!$B$1:$AF$1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Sheet1!$B$2:$AF$2</c:f>
              <c:numCache>
                <c:formatCode>_(* #,##0_);_(* \(#,##0\);_(* "-"??_);_(@_)</c:formatCode>
                <c:ptCount val="31"/>
                <c:pt idx="0">
                  <c:v>23024</c:v>
                </c:pt>
                <c:pt idx="1">
                  <c:v>24459</c:v>
                </c:pt>
                <c:pt idx="2">
                  <c:v>24655</c:v>
                </c:pt>
                <c:pt idx="3">
                  <c:v>25699</c:v>
                </c:pt>
                <c:pt idx="4">
                  <c:v>25178</c:v>
                </c:pt>
                <c:pt idx="5">
                  <c:v>25438</c:v>
                </c:pt>
                <c:pt idx="6">
                  <c:v>25156</c:v>
                </c:pt>
                <c:pt idx="7">
                  <c:v>25137</c:v>
                </c:pt>
                <c:pt idx="8">
                  <c:v>24455</c:v>
                </c:pt>
                <c:pt idx="9">
                  <c:v>23706</c:v>
                </c:pt>
                <c:pt idx="10">
                  <c:v>21840</c:v>
                </c:pt>
                <c:pt idx="11">
                  <c:v>20820</c:v>
                </c:pt>
                <c:pt idx="12">
                  <c:v>19394</c:v>
                </c:pt>
                <c:pt idx="13">
                  <c:v>19358</c:v>
                </c:pt>
                <c:pt idx="14">
                  <c:v>19744</c:v>
                </c:pt>
                <c:pt idx="15">
                  <c:v>18785</c:v>
                </c:pt>
                <c:pt idx="16">
                  <c:v>18625</c:v>
                </c:pt>
                <c:pt idx="17">
                  <c:v>18546.235000000004</c:v>
                </c:pt>
                <c:pt idx="18">
                  <c:v>19016.685000000001</c:v>
                </c:pt>
                <c:pt idx="19">
                  <c:v>19453.537</c:v>
                </c:pt>
                <c:pt idx="20">
                  <c:v>19852.976999999995</c:v>
                </c:pt>
                <c:pt idx="21">
                  <c:v>20270.586999999996</c:v>
                </c:pt>
                <c:pt idx="22">
                  <c:v>20679.376000000004</c:v>
                </c:pt>
                <c:pt idx="23">
                  <c:v>21041.867999999999</c:v>
                </c:pt>
                <c:pt idx="24">
                  <c:v>21442.867999999999</c:v>
                </c:pt>
                <c:pt idx="25">
                  <c:v>21796.380999999998</c:v>
                </c:pt>
                <c:pt idx="26">
                  <c:v>21836.258000000002</c:v>
                </c:pt>
                <c:pt idx="27">
                  <c:v>21754.315999999999</c:v>
                </c:pt>
                <c:pt idx="28">
                  <c:v>21525.261999999999</c:v>
                </c:pt>
                <c:pt idx="29">
                  <c:v>21196.806000000004</c:v>
                </c:pt>
                <c:pt idx="30">
                  <c:v>20766.173000000003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Net Migration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Sheet1!$B$1:$AF$1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Sheet1!$B$3:$AF$3</c:f>
              <c:numCache>
                <c:formatCode>_(* #,##0_);_(* \(#,##0\);_(* "-"??_);_(@_)</c:formatCode>
                <c:ptCount val="31"/>
                <c:pt idx="0">
                  <c:v>49005</c:v>
                </c:pt>
                <c:pt idx="1">
                  <c:v>30729</c:v>
                </c:pt>
                <c:pt idx="2">
                  <c:v>3818</c:v>
                </c:pt>
                <c:pt idx="3">
                  <c:v>-1917</c:v>
                </c:pt>
                <c:pt idx="4">
                  <c:v>4263</c:v>
                </c:pt>
                <c:pt idx="5">
                  <c:v>-1367</c:v>
                </c:pt>
                <c:pt idx="6">
                  <c:v>18864</c:v>
                </c:pt>
                <c:pt idx="7">
                  <c:v>18704</c:v>
                </c:pt>
                <c:pt idx="8">
                  <c:v>22326</c:v>
                </c:pt>
                <c:pt idx="9">
                  <c:v>21639</c:v>
                </c:pt>
                <c:pt idx="10">
                  <c:v>13863</c:v>
                </c:pt>
                <c:pt idx="11">
                  <c:v>28834</c:v>
                </c:pt>
                <c:pt idx="12">
                  <c:v>31645</c:v>
                </c:pt>
                <c:pt idx="13">
                  <c:v>34850</c:v>
                </c:pt>
                <c:pt idx="14">
                  <c:v>36214</c:v>
                </c:pt>
                <c:pt idx="15">
                  <c:v>42179</c:v>
                </c:pt>
                <c:pt idx="16">
                  <c:v>28186</c:v>
                </c:pt>
                <c:pt idx="17">
                  <c:v>31924.558000000001</c:v>
                </c:pt>
                <c:pt idx="18">
                  <c:v>30204.387999999999</c:v>
                </c:pt>
                <c:pt idx="19">
                  <c:v>30382.062999999998</c:v>
                </c:pt>
                <c:pt idx="20">
                  <c:v>30184.919000000002</c:v>
                </c:pt>
                <c:pt idx="21">
                  <c:v>29249.972000000002</c:v>
                </c:pt>
                <c:pt idx="22">
                  <c:v>30338.780999999999</c:v>
                </c:pt>
                <c:pt idx="23">
                  <c:v>31839.343000000001</c:v>
                </c:pt>
                <c:pt idx="24">
                  <c:v>31656.25</c:v>
                </c:pt>
                <c:pt idx="25">
                  <c:v>32590.135999999999</c:v>
                </c:pt>
                <c:pt idx="26">
                  <c:v>32717.753000000001</c:v>
                </c:pt>
                <c:pt idx="27">
                  <c:v>32515.661</c:v>
                </c:pt>
                <c:pt idx="28">
                  <c:v>30655.385999999999</c:v>
                </c:pt>
                <c:pt idx="29">
                  <c:v>27745.402999999998</c:v>
                </c:pt>
                <c:pt idx="30">
                  <c:v>26493.557000000001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4802048"/>
        <c:axId val="194809104"/>
      </c:barChart>
      <c:catAx>
        <c:axId val="194802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5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>
                <a:latin typeface="+mn-lt"/>
              </a:defRPr>
            </a:pPr>
            <a:endParaRPr lang="en-US"/>
          </a:p>
        </c:txPr>
        <c:crossAx val="194809104"/>
        <c:crosses val="autoZero"/>
        <c:auto val="1"/>
        <c:lblAlgn val="ctr"/>
        <c:lblOffset val="0"/>
        <c:tickLblSkip val="5"/>
        <c:tickMarkSkip val="5"/>
        <c:noMultiLvlLbl val="0"/>
      </c:catAx>
      <c:valAx>
        <c:axId val="194809104"/>
        <c:scaling>
          <c:orientation val="minMax"/>
          <c:max val="75000"/>
          <c:min val="-5000"/>
        </c:scaling>
        <c:delete val="0"/>
        <c:axPos val="l"/>
        <c:majorGridlines>
          <c:spPr>
            <a:ln w="3152">
              <a:solidFill>
                <a:srgbClr val="D9D9D9"/>
              </a:solidFill>
              <a:prstDash val="solid"/>
            </a:ln>
          </c:spPr>
        </c:majorGridlines>
        <c:numFmt formatCode="#,##0" sourceLinked="0"/>
        <c:majorTickMark val="none"/>
        <c:minorTickMark val="none"/>
        <c:tickLblPos val="nextTo"/>
        <c:spPr>
          <a:ln w="3152">
            <a:solidFill>
              <a:srgbClr val="D9D9D9"/>
            </a:solidFill>
            <a:prstDash val="solid"/>
          </a:ln>
        </c:spPr>
        <c:txPr>
          <a:bodyPr rot="0" vert="horz"/>
          <a:lstStyle/>
          <a:p>
            <a:pPr>
              <a:defRPr sz="1400">
                <a:latin typeface="+mn-lt"/>
              </a:defRPr>
            </a:pPr>
            <a:endParaRPr lang="en-US"/>
          </a:p>
        </c:txPr>
        <c:crossAx val="194802048"/>
        <c:crosses val="autoZero"/>
        <c:crossBetween val="between"/>
        <c:majorUnit val="10000"/>
      </c:valAx>
      <c:spPr>
        <a:noFill/>
        <a:ln w="9525">
          <a:solidFill>
            <a:srgbClr val="D9D9D9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5759289957176404"/>
          <c:y val="0.13458867288392334"/>
          <c:w val="0.60718294051627386"/>
          <c:h val="6.9868995633187894E-2"/>
        </c:manualLayout>
      </c:layout>
      <c:overlay val="0"/>
      <c:spPr>
        <a:noFill/>
        <a:ln w="3152">
          <a:noFill/>
          <a:prstDash val="solid"/>
        </a:ln>
      </c:spPr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rgbClr val="000000"/>
          </a:solidFill>
          <a:latin typeface="Nirmala UI" panose="020B0502040204020203" pitchFamily="34" charset="0"/>
          <a:ea typeface="Times New Roman"/>
          <a:cs typeface="Nirmala UI" panose="020B0502040204020203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8333"/>
              </a:solidFill>
              <a:ln>
                <a:noFill/>
              </a:ln>
              <a:effectLst/>
            </c:spPr>
          </c:dPt>
          <c:cat>
            <c:strRef>
              <c:f>Sheet1!$A$2:$A$9</c:f>
              <c:strCache>
                <c:ptCount val="8"/>
                <c:pt idx="0">
                  <c:v>Atlanta</c:v>
                </c:pt>
                <c:pt idx="1">
                  <c:v>Austin </c:v>
                </c:pt>
                <c:pt idx="2">
                  <c:v>Dallas </c:v>
                </c:pt>
                <c:pt idx="3">
                  <c:v>Denver</c:v>
                </c:pt>
                <c:pt idx="4">
                  <c:v>Phoenix</c:v>
                </c:pt>
                <c:pt idx="5">
                  <c:v>Portland </c:v>
                </c:pt>
                <c:pt idx="6">
                  <c:v>Salt Lake City </c:v>
                </c:pt>
                <c:pt idx="7">
                  <c:v>Seattle </c:v>
                </c:pt>
              </c:strCache>
            </c:strRef>
          </c:cat>
          <c:val>
            <c:numRef>
              <c:f>Sheet1!$B$2:$B$9</c:f>
              <c:numCache>
                <c:formatCode>0.0%</c:formatCode>
                <c:ptCount val="8"/>
                <c:pt idx="0">
                  <c:v>0.38600000000000001</c:v>
                </c:pt>
                <c:pt idx="1">
                  <c:v>0.48599999999999999</c:v>
                </c:pt>
                <c:pt idx="2">
                  <c:v>0.40200000000000002</c:v>
                </c:pt>
                <c:pt idx="3">
                  <c:v>0.499</c:v>
                </c:pt>
                <c:pt idx="4">
                  <c:v>0.33400000000000002</c:v>
                </c:pt>
                <c:pt idx="5">
                  <c:v>0.49299999999999999</c:v>
                </c:pt>
                <c:pt idx="6">
                  <c:v>0.45100000000000001</c:v>
                </c:pt>
                <c:pt idx="7">
                  <c:v>0.51800000000000002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805968"/>
        <c:axId val="194806360"/>
      </c:barChart>
      <c:catAx>
        <c:axId val="19480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6360"/>
        <c:crosses val="autoZero"/>
        <c:auto val="1"/>
        <c:lblAlgn val="ctr"/>
        <c:lblOffset val="100"/>
        <c:noMultiLvlLbl val="0"/>
      </c:catAx>
      <c:valAx>
        <c:axId val="194806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5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Metro Denver Wage Growth vs.</a:t>
            </a:r>
            <a:r>
              <a:rPr lang="en-US" baseline="0" dirty="0" smtClean="0"/>
              <a:t> </a:t>
            </a:r>
            <a:r>
              <a:rPr lang="en-US" dirty="0" smtClean="0"/>
              <a:t>Inflation Rate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Annual Wage Growth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2017e</c:v>
                </c:pt>
              </c:strCache>
            </c:strRef>
          </c:cat>
          <c:val>
            <c:numRef>
              <c:f>Sheet1!$B$2:$B$18</c:f>
              <c:numCache>
                <c:formatCode>0.0%</c:formatCode>
                <c:ptCount val="17"/>
                <c:pt idx="0">
                  <c:v>1.4999999999999999E-2</c:v>
                </c:pt>
                <c:pt idx="1">
                  <c:v>-6.0000000000000001E-3</c:v>
                </c:pt>
                <c:pt idx="2">
                  <c:v>2.7E-2</c:v>
                </c:pt>
                <c:pt idx="3">
                  <c:v>3.5000000000000003E-2</c:v>
                </c:pt>
                <c:pt idx="4">
                  <c:v>3.2000000000000001E-2</c:v>
                </c:pt>
                <c:pt idx="5">
                  <c:v>4.8000000000000001E-2</c:v>
                </c:pt>
                <c:pt idx="6">
                  <c:v>0.04</c:v>
                </c:pt>
                <c:pt idx="7">
                  <c:v>0.02</c:v>
                </c:pt>
                <c:pt idx="8">
                  <c:v>6.0000000000000001E-3</c:v>
                </c:pt>
                <c:pt idx="9">
                  <c:v>2.4E-2</c:v>
                </c:pt>
                <c:pt idx="10">
                  <c:v>2.5000000000000001E-2</c:v>
                </c:pt>
                <c:pt idx="11">
                  <c:v>3.2000000000000001E-2</c:v>
                </c:pt>
                <c:pt idx="12">
                  <c:v>3.0000000000000001E-3</c:v>
                </c:pt>
                <c:pt idx="13">
                  <c:v>3.7999999999999999E-2</c:v>
                </c:pt>
                <c:pt idx="14">
                  <c:v>2.8000000000000001E-2</c:v>
                </c:pt>
                <c:pt idx="15">
                  <c:v>8.9999999999999993E-3</c:v>
                </c:pt>
                <c:pt idx="16">
                  <c:v>0.05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Inflation Rate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2017e</c:v>
                </c:pt>
              </c:strCache>
            </c:strRef>
          </c:cat>
          <c:val>
            <c:numRef>
              <c:f>Sheet1!$C$2:$C$18</c:f>
              <c:numCache>
                <c:formatCode>0.0%</c:formatCode>
                <c:ptCount val="17"/>
                <c:pt idx="0">
                  <c:v>4.676674364896094E-2</c:v>
                </c:pt>
                <c:pt idx="1">
                  <c:v>1.9305019305019266E-2</c:v>
                </c:pt>
                <c:pt idx="2">
                  <c:v>1.0822510822510845E-2</c:v>
                </c:pt>
                <c:pt idx="3">
                  <c:v>1.0706638115631772E-3</c:v>
                </c:pt>
                <c:pt idx="4">
                  <c:v>2.085561497326216E-2</c:v>
                </c:pt>
                <c:pt idx="5">
                  <c:v>3.5620743844944958E-2</c:v>
                </c:pt>
                <c:pt idx="6">
                  <c:v>2.1896813353565969E-2</c:v>
                </c:pt>
                <c:pt idx="7">
                  <c:v>3.8974602656054236E-2</c:v>
                </c:pt>
                <c:pt idx="8">
                  <c:v>-6.4553627151588966E-3</c:v>
                </c:pt>
                <c:pt idx="9">
                  <c:v>1.8695935707846667E-2</c:v>
                </c:pt>
                <c:pt idx="10">
                  <c:v>3.6908028826013073E-2</c:v>
                </c:pt>
                <c:pt idx="11">
                  <c:v>1.9429110981987296E-2</c:v>
                </c:pt>
                <c:pt idx="12">
                  <c:v>2.7710982864878275E-2</c:v>
                </c:pt>
                <c:pt idx="13">
                  <c:v>2.7769713723672096E-2</c:v>
                </c:pt>
                <c:pt idx="14">
                  <c:v>1.1762225969645934E-2</c:v>
                </c:pt>
                <c:pt idx="15">
                  <c:v>2.7721988416183896E-2</c:v>
                </c:pt>
                <c:pt idx="16">
                  <c:v>0.03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4807928"/>
        <c:axId val="194804008"/>
      </c:lineChart>
      <c:catAx>
        <c:axId val="194807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4008"/>
        <c:crosses val="autoZero"/>
        <c:auto val="1"/>
        <c:lblAlgn val="ctr"/>
        <c:lblOffset val="100"/>
        <c:noMultiLvlLbl val="0"/>
      </c:catAx>
      <c:valAx>
        <c:axId val="19480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7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of Workers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16-19 years</c:v>
                </c:pt>
                <c:pt idx="1">
                  <c:v>20-24 years</c:v>
                </c:pt>
                <c:pt idx="2">
                  <c:v>25-34 years</c:v>
                </c:pt>
                <c:pt idx="3">
                  <c:v>35-44 years</c:v>
                </c:pt>
                <c:pt idx="4">
                  <c:v>45-54 years</c:v>
                </c:pt>
                <c:pt idx="5">
                  <c:v>55-64 years</c:v>
                </c:pt>
                <c:pt idx="6">
                  <c:v>65+ years</c:v>
                </c:pt>
              </c:strCache>
            </c:strRef>
          </c:cat>
          <c:val>
            <c:numRef>
              <c:f>Sheet1!$B$2:$B$8</c:f>
              <c:numCache>
                <c:formatCode>0.0%</c:formatCode>
                <c:ptCount val="7"/>
                <c:pt idx="0">
                  <c:v>1.1603100161129164E-2</c:v>
                </c:pt>
                <c:pt idx="1">
                  <c:v>7.9088314985012287E-2</c:v>
                </c:pt>
                <c:pt idx="2">
                  <c:v>0.24714873392083966</c:v>
                </c:pt>
                <c:pt idx="3">
                  <c:v>0.22759719509231172</c:v>
                </c:pt>
                <c:pt idx="4">
                  <c:v>0.23090979467283579</c:v>
                </c:pt>
                <c:pt idx="5">
                  <c:v>0.16649413543851438</c:v>
                </c:pt>
                <c:pt idx="6">
                  <c:v>3.7158725729357016E-2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of Earnings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16-19 years</c:v>
                </c:pt>
                <c:pt idx="1">
                  <c:v>20-24 years</c:v>
                </c:pt>
                <c:pt idx="2">
                  <c:v>25-34 years</c:v>
                </c:pt>
                <c:pt idx="3">
                  <c:v>35-44 years</c:v>
                </c:pt>
                <c:pt idx="4">
                  <c:v>45-54 years</c:v>
                </c:pt>
                <c:pt idx="5">
                  <c:v>55-64 years</c:v>
                </c:pt>
                <c:pt idx="6">
                  <c:v>65+ years</c:v>
                </c:pt>
              </c:strCache>
            </c:strRef>
          </c:cat>
          <c:val>
            <c:numRef>
              <c:f>Sheet1!$C$2:$C$8</c:f>
              <c:numCache>
                <c:formatCode>0.0%</c:formatCode>
                <c:ptCount val="7"/>
                <c:pt idx="0">
                  <c:v>5.4984126281963685E-3</c:v>
                </c:pt>
                <c:pt idx="1">
                  <c:v>4.7472046220601631E-2</c:v>
                </c:pt>
                <c:pt idx="2">
                  <c:v>0.21717338018166896</c:v>
                </c:pt>
                <c:pt idx="3">
                  <c:v>0.24872649256000928</c:v>
                </c:pt>
                <c:pt idx="4">
                  <c:v>0.2580203681775729</c:v>
                </c:pt>
                <c:pt idx="5">
                  <c:v>0.1854573940034025</c:v>
                </c:pt>
                <c:pt idx="6">
                  <c:v>3.765190622854836E-2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804792"/>
        <c:axId val="19480675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Average Weekly Earnings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16-19 years</c:v>
                </c:pt>
                <c:pt idx="1">
                  <c:v>20-24 years</c:v>
                </c:pt>
                <c:pt idx="2">
                  <c:v>25-34 years</c:v>
                </c:pt>
                <c:pt idx="3">
                  <c:v>35-44 years</c:v>
                </c:pt>
                <c:pt idx="4">
                  <c:v>45-54 years</c:v>
                </c:pt>
                <c:pt idx="5">
                  <c:v>55-64 years</c:v>
                </c:pt>
                <c:pt idx="6">
                  <c:v>65+ years</c:v>
                </c:pt>
              </c:strCache>
            </c:strRef>
          </c:cat>
          <c:val>
            <c:numRef>
              <c:f>Sheet1!$D$2:$D$8</c:f>
              <c:numCache>
                <c:formatCode>"$"#,##0</c:formatCode>
                <c:ptCount val="7"/>
                <c:pt idx="0">
                  <c:v>405</c:v>
                </c:pt>
                <c:pt idx="1">
                  <c:v>513</c:v>
                </c:pt>
                <c:pt idx="2">
                  <c:v>751</c:v>
                </c:pt>
                <c:pt idx="3">
                  <c:v>934</c:v>
                </c:pt>
                <c:pt idx="4">
                  <c:v>955</c:v>
                </c:pt>
                <c:pt idx="5">
                  <c:v>952</c:v>
                </c:pt>
                <c:pt idx="6">
                  <c:v>866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807536"/>
        <c:axId val="194807144"/>
      </c:lineChart>
      <c:catAx>
        <c:axId val="194804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6752"/>
        <c:crosses val="autoZero"/>
        <c:auto val="1"/>
        <c:lblAlgn val="ctr"/>
        <c:lblOffset val="100"/>
        <c:noMultiLvlLbl val="0"/>
      </c:catAx>
      <c:valAx>
        <c:axId val="19480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4792"/>
        <c:crosses val="autoZero"/>
        <c:crossBetween val="between"/>
      </c:valAx>
      <c:valAx>
        <c:axId val="19480714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8BB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>
                    <a:solidFill>
                      <a:srgbClr val="008BBC"/>
                    </a:solidFill>
                  </a:rPr>
                  <a:t>Average Weekly Earnings</a:t>
                </a:r>
                <a:endParaRPr lang="en-US" dirty="0">
                  <a:solidFill>
                    <a:srgbClr val="008BBC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8BBC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8BBC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807536"/>
        <c:crosses val="max"/>
        <c:crossBetween val="between"/>
      </c:valAx>
      <c:catAx>
        <c:axId val="194807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48071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0.0734</cdr:x>
      <cdr:y>0.40739</cdr:y>
    </cdr:from>
    <cdr:to>
      <cdr:x>0.97625</cdr:x>
      <cdr:y>0.40739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78916" y="1819268"/>
          <a:ext cx="7120459" cy="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2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0.10668</cdr:x>
      <cdr:y>0.3862</cdr:y>
    </cdr:from>
    <cdr:to>
      <cdr:x>1</cdr:x>
      <cdr:y>0.38996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838200" y="1800611"/>
          <a:ext cx="7018865" cy="1750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33025"/>
            <a:ext cx="7086600" cy="72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3159" tIns="46580" rIns="93159" bIns="46580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1400" b="1" dirty="0" smtClean="0"/>
              <a:t>2018 </a:t>
            </a:r>
            <a:r>
              <a:rPr lang="en-US" sz="1400" b="1" dirty="0"/>
              <a:t>Economic </a:t>
            </a:r>
            <a:r>
              <a:rPr lang="en-US" sz="1400" b="1" dirty="0" smtClean="0"/>
              <a:t>Forecast </a:t>
            </a:r>
            <a:r>
              <a:rPr lang="en-US" sz="1400" b="1" dirty="0"/>
              <a:t>for Metro Denver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US" sz="1000" b="1" dirty="0"/>
              <a:t>Adams, Arapahoe, Boulder, Broomfield, Denver, Douglas, and Jefferson Counties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US" sz="1200" b="1" dirty="0" smtClean="0"/>
              <a:t>January 2018</a:t>
            </a:r>
            <a:endParaRPr lang="en-US" sz="1200" b="1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8616125"/>
            <a:ext cx="7086600" cy="46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3159" tIns="46580" rIns="93159" bIns="46580">
            <a:spAutoFit/>
          </a:bodyPr>
          <a:lstStyle/>
          <a:p>
            <a:pPr algn="ctr" eaLnBrk="0" hangingPunct="0">
              <a:defRPr/>
            </a:pPr>
            <a:r>
              <a:rPr lang="en-US" sz="1200" dirty="0"/>
              <a:t>Patricia Silverstein • Development Research Partners, Inc. • Patty@DevelopmentResearch.net</a:t>
            </a:r>
          </a:p>
          <a:p>
            <a:pPr algn="ctr" eaLnBrk="0" hangingPunct="0">
              <a:defRPr/>
            </a:pPr>
            <a:r>
              <a:rPr lang="en-US" sz="1200" dirty="0"/>
              <a:t>10184 W. Belleview Ave., Suite 100 • Littleton, CO  80127 • (303) 991-0073 • Page </a:t>
            </a:r>
            <a:fld id="{F7A44BEE-7524-466F-A23C-C075B53F10E7}" type="slidenum">
              <a:rPr lang="en-US" sz="1200"/>
              <a:pPr algn="ctr" eaLnBrk="0" hangingPunct="0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25992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0860" cy="470257"/>
          </a:xfrm>
          <a:prstGeom prst="rect">
            <a:avLst/>
          </a:prstGeom>
        </p:spPr>
        <p:txBody>
          <a:bodyPr vert="horz" lIns="94706" tIns="47353" rIns="94706" bIns="4735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1"/>
            <a:ext cx="3070860" cy="470257"/>
          </a:xfrm>
          <a:prstGeom prst="rect">
            <a:avLst/>
          </a:prstGeom>
        </p:spPr>
        <p:txBody>
          <a:bodyPr vert="horz" lIns="94706" tIns="47353" rIns="94706" bIns="47353" rtlCol="0"/>
          <a:lstStyle>
            <a:lvl1pPr algn="r">
              <a:defRPr sz="1200"/>
            </a:lvl1pPr>
          </a:lstStyle>
          <a:p>
            <a:fld id="{491375D9-63BD-40F6-9ED1-769C561AFDB1}" type="datetimeFigureOut">
              <a:rPr lang="en-US" smtClean="0"/>
              <a:t>1/10/2018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6" tIns="47353" rIns="94706" bIns="4735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510564"/>
            <a:ext cx="5669280" cy="3690462"/>
          </a:xfrm>
          <a:prstGeom prst="rect">
            <a:avLst/>
          </a:prstGeom>
        </p:spPr>
        <p:txBody>
          <a:bodyPr vert="horz" lIns="94706" tIns="47353" rIns="94706" bIns="4735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4"/>
            <a:ext cx="3070860" cy="470256"/>
          </a:xfrm>
          <a:prstGeom prst="rect">
            <a:avLst/>
          </a:prstGeom>
        </p:spPr>
        <p:txBody>
          <a:bodyPr vert="horz" lIns="94706" tIns="47353" rIns="94706" bIns="4735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4"/>
            <a:ext cx="3070860" cy="470256"/>
          </a:xfrm>
          <a:prstGeom prst="rect">
            <a:avLst/>
          </a:prstGeom>
        </p:spPr>
        <p:txBody>
          <a:bodyPr vert="horz" lIns="94706" tIns="47353" rIns="94706" bIns="47353" rtlCol="0" anchor="b"/>
          <a:lstStyle>
            <a:lvl1pPr algn="r">
              <a:defRPr sz="1200"/>
            </a:lvl1pPr>
          </a:lstStyle>
          <a:p>
            <a:fld id="{7889DAD1-BE26-43B2-9710-9A0B7F5FF4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75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4407172" y="9527339"/>
            <a:ext cx="3371567" cy="50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426" tIns="51214" rIns="102426" bIns="51214" anchor="b"/>
          <a:lstStyle/>
          <a:p>
            <a:pPr algn="r" defTabSz="1022655"/>
            <a:fld id="{AE15E484-D92D-4BDD-8B34-00B11DDC366E}" type="slidenum">
              <a:rPr lang="en-US" sz="1200"/>
              <a:pPr algn="r" defTabSz="1022655"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58197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A89088-B840-473A-921B-4C6AD1AFFC7F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5619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3E5E28-C71A-4FE9-8AC9-237FF7A6801D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2729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33513" y="1171575"/>
            <a:ext cx="4219575" cy="3163888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377B05-6445-4CD4-A3B7-2B01AF6A597D}" type="slidenum">
              <a:rPr lang="en-US" smtClean="0"/>
              <a:pPr/>
              <a:t>19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608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0EEACA-F99A-4606-8C67-2BB6DA159155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7055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63A6F9-78AA-4B25-88F8-C5280C481272}" type="slidenum">
              <a:rPr lang="en-US" smtClean="0"/>
              <a:pPr/>
              <a:t>25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9458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63A6F9-78AA-4B25-88F8-C5280C481272}" type="slidenum">
              <a:rPr lang="en-US" smtClean="0"/>
              <a:pPr/>
              <a:t>26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9020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6A4F15-DCB7-4EBB-8F47-0580DD242712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979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13004-9A32-4EB0-98BC-B9E3BB6EA7CE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030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5F391B-A28F-4B68-AA21-24891574DBB7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Notes Placeholder 4"/>
          <p:cNvSpPr>
            <a:spLocks noGrp="1"/>
          </p:cNvSpPr>
          <p:nvPr/>
        </p:nvSpPr>
        <p:spPr bwMode="auto">
          <a:xfrm>
            <a:off x="708026" y="4451350"/>
            <a:ext cx="567055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678" tIns="47341" rIns="94678" bIns="47341"/>
          <a:lstStyle/>
          <a:p>
            <a:pPr eaLnBrk="0" hangingPunct="0">
              <a:spcBef>
                <a:spcPct val="30000"/>
              </a:spcBef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58704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7042" indent="-30270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10835" indent="-24216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5169" indent="-24216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9504" indent="-242167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63837" indent="-2421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8171" indent="-2421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32505" indent="-2421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6839" indent="-2421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24CD4F-2629-4699-8FB4-A4A8B40995E6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dirty="0" smtClean="0"/>
          </a:p>
        </p:txBody>
      </p:sp>
      <p:sp>
        <p:nvSpPr>
          <p:cNvPr id="6148" name="Notes Placeholder 4"/>
          <p:cNvSpPr>
            <a:spLocks noGrp="1"/>
          </p:cNvSpPr>
          <p:nvPr/>
        </p:nvSpPr>
        <p:spPr bwMode="auto">
          <a:xfrm>
            <a:off x="752280" y="4647669"/>
            <a:ext cx="6024992" cy="440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627" tIns="49814" rIns="99627" bIns="49814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1613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33513" y="1171575"/>
            <a:ext cx="4219575" cy="3163888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377B05-6445-4CD4-A3B7-2B01AF6A597D}" type="slidenum">
              <a:rPr lang="en-US" smtClean="0"/>
              <a:pPr/>
              <a:t>9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449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63EB3F-5B3D-4454-B720-F93640131A9E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1252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BDAB29-0D1B-4198-A302-13C0D9B9671B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Metro Denver prices increasing 7 – 9% in 2017, depending upon which measure viewed (Case Shiller at about 8%); expect 6% increase in 2018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U.S. prices increasing at about 6% in 2017, expect 5% in 2018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Core Logic says that about half of the nation’s 50 largest housing markets are overvalued. </a:t>
            </a:r>
          </a:p>
        </p:txBody>
      </p:sp>
    </p:spTree>
    <p:extLst>
      <p:ext uri="{BB962C8B-B14F-4D97-AF65-F5344CB8AC3E}">
        <p14:creationId xmlns:p14="http://schemas.microsoft.com/office/powerpoint/2010/main" val="3629350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5496DD-4FB2-4753-9639-C71E6455A642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494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9247" y="9042"/>
            <a:ext cx="7896132" cy="104520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79" y="1280160"/>
            <a:ext cx="7886700" cy="44655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3953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8489" y="9041"/>
            <a:ext cx="7906890" cy="107748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679" y="1197828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029" y="1197828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236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08715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9247" y="0"/>
            <a:ext cx="7987553" cy="109728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764745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9246" y="0"/>
            <a:ext cx="7987553" cy="108652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710649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A9CDA78-AD65-4130-AE08-CE0FD7E89021}" type="datetimeFigureOut">
              <a:rPr lang="en-US" smtClean="0"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4C47523-A128-4EC7-A775-A2B781FFB9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8005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1"/>
            <a:ext cx="9144000" cy="1099255"/>
          </a:xfrm>
          <a:prstGeom prst="rect">
            <a:avLst/>
          </a:prstGeom>
          <a:solidFill>
            <a:srgbClr val="008333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9247" y="9041"/>
            <a:ext cx="7896132" cy="1090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27" y="6280285"/>
            <a:ext cx="957672" cy="54991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0126" y="6279238"/>
            <a:ext cx="629334" cy="578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899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81" r:id="rId3"/>
    <p:sldLayoutId id="2147483684" r:id="rId4"/>
    <p:sldLayoutId id="2147483687" r:id="rId5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0119" y="365125"/>
            <a:ext cx="6195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THE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0119" y="1825625"/>
            <a:ext cx="6195231" cy="2882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Additional Content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Metro Denver Economic Update</a:t>
            </a:r>
          </a:p>
          <a:p>
            <a:pPr lvl="0"/>
            <a:r>
              <a:rPr lang="en-US" dirty="0" smtClean="0"/>
              <a:t>April 2015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14330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433014" y="0"/>
            <a:ext cx="54591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23332" y="0"/>
            <a:ext cx="17742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078173" y="0"/>
            <a:ext cx="17742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3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trodenver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90465" y="257136"/>
            <a:ext cx="6858000" cy="144341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b="1" dirty="0" smtClean="0"/>
              <a:t>Cycles: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400" dirty="0" smtClean="0"/>
              <a:t>2018 Economic Forecast for Metro Denver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400" smtClean="0"/>
              <a:t>January </a:t>
            </a:r>
            <a:r>
              <a:rPr lang="en-US" sz="2400" smtClean="0"/>
              <a:t>11, </a:t>
            </a:r>
            <a:r>
              <a:rPr lang="en-US" sz="2400" dirty="0" smtClean="0"/>
              <a:t>2018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50166" y="4805598"/>
            <a:ext cx="11316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© Can Stock Photo / </a:t>
            </a:r>
            <a:r>
              <a:rPr lang="en-US" sz="600" dirty="0" err="1"/>
              <a:t>kgtoh</a:t>
            </a:r>
            <a:endParaRPr lang="en-US" sz="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09" y="1939053"/>
            <a:ext cx="4977661" cy="29161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89417" y="5094698"/>
            <a:ext cx="2163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Partnership with: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44882" y="5095735"/>
            <a:ext cx="2082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Prepared by: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82" y="5569610"/>
            <a:ext cx="1774853" cy="102251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29" y="5464030"/>
            <a:ext cx="1226667" cy="1128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304414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78971" y="0"/>
            <a:ext cx="801188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Metro Denver Annual Change in Population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5387646"/>
              </p:ext>
            </p:extLst>
          </p:nvPr>
        </p:nvGraphicFramePr>
        <p:xfrm>
          <a:off x="141514" y="1282035"/>
          <a:ext cx="8686800" cy="4390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668233" y="5754924"/>
            <a:ext cx="5312482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Source: Colorado Division of Local Government, State Demography Office.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247" y="0"/>
            <a:ext cx="8124713" cy="1097280"/>
          </a:xfrm>
        </p:spPr>
        <p:txBody>
          <a:bodyPr>
            <a:normAutofit/>
          </a:bodyPr>
          <a:lstStyle/>
          <a:p>
            <a:r>
              <a:rPr lang="en-US" dirty="0" smtClean="0"/>
              <a:t>Percentage of In-Migration by those ages 18-34 years (roughly, the Millennials)</a:t>
            </a:r>
            <a:endParaRPr lang="en-US" dirty="0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140751119"/>
              </p:ext>
            </p:extLst>
          </p:nvPr>
        </p:nvGraphicFramePr>
        <p:xfrm>
          <a:off x="420624" y="1490473"/>
          <a:ext cx="8275320" cy="4458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503625" y="5948962"/>
            <a:ext cx="5411775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</a:t>
            </a:r>
            <a:r>
              <a:rPr lang="en-US" sz="1200" i="1" dirty="0" smtClean="0">
                <a:solidFill>
                  <a:schemeClr val="accent2"/>
                </a:solidFill>
              </a:rPr>
              <a:t>U.S. Census Bureau, 2016 American Community Survey</a:t>
            </a:r>
            <a:r>
              <a:rPr lang="en-US" sz="1050" i="1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  <a:endParaRPr lang="en-US" sz="1050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50528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Such Inconsistent Wage Increases?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988718"/>
              </p:ext>
            </p:extLst>
          </p:nvPr>
        </p:nvGraphicFramePr>
        <p:xfrm>
          <a:off x="708025" y="1279525"/>
          <a:ext cx="7886700" cy="4465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83567" y="5844449"/>
            <a:ext cx="5312482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Sources: U.S. Bureau of Labor Statistics.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2017e=DRP estimate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691116" y="1627095"/>
            <a:ext cx="2903609" cy="31905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8181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Demographics Explain Some of the Inconsistency </a:t>
            </a:r>
            <a:r>
              <a:rPr lang="en-US" sz="2400" dirty="0" smtClean="0"/>
              <a:t>(2016 National Data)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412342"/>
              </p:ext>
            </p:extLst>
          </p:nvPr>
        </p:nvGraphicFramePr>
        <p:xfrm>
          <a:off x="708025" y="1279525"/>
          <a:ext cx="7886700" cy="4465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83567" y="5970438"/>
            <a:ext cx="5312482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Sources: U.S. Bureau of Labor Statistics, Current Population Survey.</a:t>
            </a:r>
          </a:p>
        </p:txBody>
      </p:sp>
    </p:spTree>
    <p:extLst>
      <p:ext uri="{BB962C8B-B14F-4D97-AF65-F5344CB8AC3E}">
        <p14:creationId xmlns:p14="http://schemas.microsoft.com/office/powerpoint/2010/main" val="26931729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Consumers Are Confident &amp; Spending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02705"/>
              </p:ext>
            </p:extLst>
          </p:nvPr>
        </p:nvGraphicFramePr>
        <p:xfrm>
          <a:off x="597958" y="1389592"/>
          <a:ext cx="7886700" cy="4465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83567" y="5858097"/>
            <a:ext cx="5312482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Sources: Colorado Department of Revenue; The Conference Board.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2017e=DRP estimate</a:t>
            </a:r>
            <a:r>
              <a:rPr lang="en-US" sz="1200" i="1" dirty="0" smtClean="0">
                <a:solidFill>
                  <a:schemeClr val="accent2"/>
                </a:solidFill>
              </a:rPr>
              <a:t>; </a:t>
            </a:r>
            <a:r>
              <a:rPr lang="en-US" sz="1200" i="1" dirty="0">
                <a:solidFill>
                  <a:schemeClr val="accent2"/>
                </a:solidFill>
              </a:rPr>
              <a:t>2018f=DRP forecast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58458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82010" y="16934"/>
            <a:ext cx="8229600" cy="109515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Metro Denver ranked #14 and Boulder #7 for highest median home price in 3Q 2017</a:t>
            </a:r>
            <a:endParaRPr lang="en-US" sz="200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606061725"/>
              </p:ext>
            </p:extLst>
          </p:nvPr>
        </p:nvGraphicFramePr>
        <p:xfrm>
          <a:off x="255182" y="1247553"/>
          <a:ext cx="8686800" cy="4402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190067" y="5773479"/>
            <a:ext cx="3688119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</a:t>
            </a:r>
            <a:r>
              <a:rPr lang="en-US" sz="1200" i="1" dirty="0" smtClean="0">
                <a:solidFill>
                  <a:schemeClr val="accent2"/>
                </a:solidFill>
              </a:rPr>
              <a:t>: </a:t>
            </a:r>
            <a:r>
              <a:rPr lang="en-US" sz="1200" i="1" dirty="0">
                <a:solidFill>
                  <a:schemeClr val="accent2"/>
                </a:solidFill>
              </a:rPr>
              <a:t>National Association of REALTORS</a:t>
            </a:r>
            <a:r>
              <a:rPr lang="en-US" sz="1200" i="1" dirty="0" smtClean="0">
                <a:solidFill>
                  <a:schemeClr val="accent2"/>
                </a:solidFill>
              </a:rPr>
              <a:t>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2017e= </a:t>
            </a:r>
            <a:r>
              <a:rPr lang="en-US" sz="1200" i="1" dirty="0">
                <a:solidFill>
                  <a:schemeClr val="accent2"/>
                </a:solidFill>
                <a:cs typeface="Nirmala UI" panose="020B0502040204020203" pitchFamily="34" charset="0"/>
              </a:rPr>
              <a:t>DRP </a:t>
            </a:r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estimate</a:t>
            </a:r>
            <a:r>
              <a:rPr lang="en-US" sz="1200" i="1" dirty="0" smtClean="0">
                <a:solidFill>
                  <a:schemeClr val="accent2"/>
                </a:solidFill>
              </a:rPr>
              <a:t>; </a:t>
            </a:r>
            <a:r>
              <a:rPr lang="en-US" sz="1200" i="1" dirty="0">
                <a:solidFill>
                  <a:schemeClr val="accent2"/>
                </a:solidFill>
              </a:rPr>
              <a:t>2018f=DRP forecast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68821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75963" y="0"/>
            <a:ext cx="7987553" cy="109728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dirty="0" smtClean="0">
                <a:solidFill>
                  <a:schemeClr val="bg1"/>
                </a:solidFill>
              </a:rPr>
              <a:t>ome sales remain at reasonable level despite lack of inventory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985209414"/>
              </p:ext>
            </p:extLst>
          </p:nvPr>
        </p:nvGraphicFramePr>
        <p:xfrm>
          <a:off x="233916" y="1246136"/>
          <a:ext cx="8686800" cy="438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2768601" y="5752214"/>
            <a:ext cx="6205278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Sources: Metrolist (2008-2010); Denver Metro Association of REALTORS (2011-2017).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2018f=DRP </a:t>
            </a:r>
            <a:r>
              <a:rPr lang="en-US" sz="1200" i="1" dirty="0">
                <a:solidFill>
                  <a:schemeClr val="accent2"/>
                </a:solidFill>
              </a:rPr>
              <a:t>forecast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78971" y="-1"/>
            <a:ext cx="8394152" cy="111034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Apartment Vacancy and Rental Rates</a:t>
            </a:r>
          </a:p>
        </p:txBody>
      </p:sp>
      <p:graphicFrame>
        <p:nvGraphicFramePr>
          <p:cNvPr id="5" name="Object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697335"/>
              </p:ext>
            </p:extLst>
          </p:nvPr>
        </p:nvGraphicFramePr>
        <p:xfrm>
          <a:off x="228600" y="1224734"/>
          <a:ext cx="8686800" cy="438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759842" y="5849270"/>
            <a:ext cx="4155558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 Denver Metro Apartment Vacancy &amp; Rent </a:t>
            </a:r>
            <a:r>
              <a:rPr lang="en-US" sz="1200" i="1" dirty="0" smtClean="0">
                <a:solidFill>
                  <a:schemeClr val="accent2"/>
                </a:solidFill>
              </a:rPr>
              <a:t>Survey.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2017e=DRP estimate; 2018f=DRP forecast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46189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38944" y="0"/>
            <a:ext cx="8229600" cy="107388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Multi-family represented 52% of new construction in 2017 </a:t>
            </a:r>
            <a:r>
              <a:rPr lang="en-US" sz="2700" dirty="0" smtClean="0">
                <a:solidFill>
                  <a:schemeClr val="bg1"/>
                </a:solidFill>
              </a:rPr>
              <a:t>(30+ year average = 28%)</a:t>
            </a:r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342628689"/>
              </p:ext>
            </p:extLst>
          </p:nvPr>
        </p:nvGraphicFramePr>
        <p:xfrm>
          <a:off x="210344" y="1235307"/>
          <a:ext cx="8686800" cy="4394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094614" y="5652977"/>
            <a:ext cx="68580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* The Census Bureau tracks building permits by the number of housing units in the structure.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Source</a:t>
            </a:r>
            <a:r>
              <a:rPr lang="en-US" sz="1200" i="1" dirty="0">
                <a:solidFill>
                  <a:schemeClr val="accent2"/>
                </a:solidFill>
              </a:rPr>
              <a:t>:  </a:t>
            </a:r>
            <a:r>
              <a:rPr lang="en-US" sz="1200" i="1" dirty="0" smtClean="0">
                <a:solidFill>
                  <a:schemeClr val="accent2"/>
                </a:solidFill>
              </a:rPr>
              <a:t>U.S. Census Bureau, Building Permits.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2017e </a:t>
            </a:r>
            <a:r>
              <a:rPr lang="en-US" sz="1200" i="1" dirty="0">
                <a:solidFill>
                  <a:schemeClr val="accent2"/>
                </a:solidFill>
                <a:cs typeface="Nirmala UI" panose="020B0502040204020203" pitchFamily="34" charset="0"/>
              </a:rPr>
              <a:t>= DRP </a:t>
            </a:r>
            <a:r>
              <a:rPr lang="en-US" sz="1200" i="1" dirty="0" smtClean="0">
                <a:solidFill>
                  <a:schemeClr val="accent2"/>
                </a:solidFill>
                <a:cs typeface="Nirmala UI" panose="020B0502040204020203" pitchFamily="34" charset="0"/>
              </a:rPr>
              <a:t>estimate; 2018f=DRP forecast</a:t>
            </a:r>
            <a:endParaRPr lang="en-US" sz="1200" i="1" dirty="0">
              <a:solidFill>
                <a:schemeClr val="accent2"/>
              </a:solidFill>
              <a:cs typeface="Nirmala UI" panose="020B0502040204020203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2"/>
                </a:solidFill>
              </a:rPr>
              <a:t>Commercial Real Estate Cycles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57622" y="4311508"/>
            <a:ext cx="134524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/>
              <a:t>© Can Stock Photo / </a:t>
            </a:r>
            <a:r>
              <a:rPr lang="en-US" sz="600" dirty="0" err="1"/>
              <a:t>photostocker</a:t>
            </a:r>
            <a:endParaRPr lang="en-US" sz="600" dirty="0"/>
          </a:p>
        </p:txBody>
      </p:sp>
      <p:sp>
        <p:nvSpPr>
          <p:cNvPr id="9" name="Rectangle 8"/>
          <p:cNvSpPr/>
          <p:nvPr/>
        </p:nvSpPr>
        <p:spPr>
          <a:xfrm>
            <a:off x="4587342" y="6011931"/>
            <a:ext cx="1109599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/>
              <a:t>© Can Stock Photo / </a:t>
            </a:r>
            <a:r>
              <a:rPr lang="en-US" sz="600" dirty="0" err="1"/>
              <a:t>joreks</a:t>
            </a:r>
            <a:endParaRPr lang="en-US" sz="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22" y="1252430"/>
            <a:ext cx="4875914" cy="3011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342" y="3060430"/>
            <a:ext cx="4403129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297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Real GDP Growth Rate and </a:t>
            </a:r>
            <a:r>
              <a:rPr lang="en-US" dirty="0" err="1" smtClean="0">
                <a:solidFill>
                  <a:schemeClr val="bg1"/>
                </a:solidFill>
              </a:rPr>
              <a:t>NBER</a:t>
            </a:r>
            <a:r>
              <a:rPr lang="en-US" dirty="0" smtClean="0">
                <a:solidFill>
                  <a:schemeClr val="bg1"/>
                </a:solidFill>
              </a:rPr>
              <a:t> Cycles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3597548"/>
              </p:ext>
            </p:extLst>
          </p:nvPr>
        </p:nvGraphicFramePr>
        <p:xfrm>
          <a:off x="516411" y="1104841"/>
          <a:ext cx="8261804" cy="4865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60887" y="5970438"/>
            <a:ext cx="5983113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Sources: U.S</a:t>
            </a:r>
            <a:r>
              <a:rPr lang="en-US" sz="1200" i="1" dirty="0">
                <a:solidFill>
                  <a:schemeClr val="accent2"/>
                </a:solidFill>
                <a:latin typeface="+mn-lt"/>
              </a:rPr>
              <a:t>. Bureau of </a:t>
            </a:r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Economic Analysis; National Bureau of Economic Research.</a:t>
            </a:r>
            <a:endParaRPr lang="en-US" sz="1200" i="1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052111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Monitor - Glenn Mueller,</a:t>
            </a:r>
            <a:br>
              <a:rPr lang="en-US" dirty="0" smtClean="0"/>
            </a:br>
            <a:r>
              <a:rPr lang="en-US" dirty="0" smtClean="0"/>
              <a:t>Black Creek Group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693" y="1266261"/>
            <a:ext cx="8377240" cy="481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8464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45009" y="1542248"/>
            <a:ext cx="1762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4Q 2017</a:t>
            </a:r>
          </a:p>
          <a:p>
            <a:pPr algn="ctr"/>
            <a:endParaRPr lang="en-US" sz="1000" b="1" dirty="0" smtClean="0"/>
          </a:p>
          <a:p>
            <a:r>
              <a:rPr lang="en-US" dirty="0" smtClean="0"/>
              <a:t>Vacancy Rate: </a:t>
            </a:r>
            <a:r>
              <a:rPr lang="en-US" dirty="0" smtClean="0">
                <a:solidFill>
                  <a:srgbClr val="CC2C3E"/>
                </a:solidFill>
              </a:rPr>
              <a:t>9.8%</a:t>
            </a:r>
          </a:p>
          <a:p>
            <a:endParaRPr lang="en-US" sz="1000" dirty="0" smtClean="0">
              <a:solidFill>
                <a:srgbClr val="CC2C3E"/>
              </a:solidFill>
            </a:endParaRPr>
          </a:p>
          <a:p>
            <a:r>
              <a:rPr lang="en-US" dirty="0" smtClean="0"/>
              <a:t>Full Service Rent: </a:t>
            </a:r>
            <a:r>
              <a:rPr lang="en-US" dirty="0" smtClean="0">
                <a:solidFill>
                  <a:srgbClr val="008333"/>
                </a:solidFill>
              </a:rPr>
              <a:t>$26.24</a:t>
            </a:r>
          </a:p>
          <a:p>
            <a:endParaRPr lang="en-US" sz="1000" dirty="0" smtClean="0">
              <a:solidFill>
                <a:srgbClr val="008333"/>
              </a:solidFill>
            </a:endParaRPr>
          </a:p>
          <a:p>
            <a:r>
              <a:rPr lang="en-US" dirty="0" smtClean="0"/>
              <a:t>Completed:     3.0 MSF</a:t>
            </a:r>
          </a:p>
          <a:p>
            <a:endParaRPr lang="en-US" sz="1000" dirty="0" smtClean="0"/>
          </a:p>
          <a:p>
            <a:r>
              <a:rPr lang="en-US" dirty="0" smtClean="0"/>
              <a:t>Under Construction: 5.1 MSF</a:t>
            </a:r>
          </a:p>
          <a:p>
            <a:endParaRPr lang="en-US" dirty="0"/>
          </a:p>
          <a:p>
            <a:r>
              <a:rPr lang="en-US" sz="1200" i="1" dirty="0" smtClean="0"/>
              <a:t>Source: CoStar Group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79803" y="5502554"/>
            <a:ext cx="6665206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  <a:latin typeface="+mn-lt"/>
              </a:rPr>
              <a:t>Source:  </a:t>
            </a:r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Black Creek Group, Cycle Monitor, Third Quarter 2017 Analysis.</a:t>
            </a:r>
            <a:endParaRPr lang="en-US" sz="1200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71952" y="0"/>
            <a:ext cx="7896132" cy="1351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Denver Office at 7 for past five </a:t>
            </a:r>
            <a:r>
              <a:rPr lang="en-US" dirty="0"/>
              <a:t>q</a:t>
            </a:r>
            <a:r>
              <a:rPr lang="en-US" dirty="0" smtClean="0"/>
              <a:t>uarters, up from 4 during 3Q 2014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64" y="1538359"/>
            <a:ext cx="6829880" cy="394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7786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45009" y="1507946"/>
            <a:ext cx="176251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4Q 2017</a:t>
            </a:r>
          </a:p>
          <a:p>
            <a:pPr algn="ctr"/>
            <a:endParaRPr lang="en-US" sz="1000" b="1" dirty="0" smtClean="0"/>
          </a:p>
          <a:p>
            <a:r>
              <a:rPr lang="en-US" dirty="0" smtClean="0"/>
              <a:t>Vacancy Rate: </a:t>
            </a:r>
            <a:r>
              <a:rPr lang="en-US" dirty="0" smtClean="0">
                <a:solidFill>
                  <a:srgbClr val="CC2C3E"/>
                </a:solidFill>
              </a:rPr>
              <a:t>3.9%</a:t>
            </a:r>
          </a:p>
          <a:p>
            <a:endParaRPr lang="en-US" sz="1000" dirty="0" smtClean="0">
              <a:solidFill>
                <a:srgbClr val="CC2C3E"/>
              </a:solidFill>
            </a:endParaRPr>
          </a:p>
          <a:p>
            <a:r>
              <a:rPr lang="en-US" dirty="0" err="1" smtClean="0"/>
              <a:t>NNN</a:t>
            </a:r>
            <a:r>
              <a:rPr lang="en-US" dirty="0" smtClean="0"/>
              <a:t> Rent Direct: </a:t>
            </a:r>
            <a:r>
              <a:rPr lang="en-US" dirty="0" smtClean="0">
                <a:solidFill>
                  <a:srgbClr val="008333"/>
                </a:solidFill>
              </a:rPr>
              <a:t>$7.61</a:t>
            </a:r>
          </a:p>
          <a:p>
            <a:endParaRPr lang="en-US" sz="1000" dirty="0" smtClean="0">
              <a:solidFill>
                <a:srgbClr val="008333"/>
              </a:solidFill>
            </a:endParaRPr>
          </a:p>
          <a:p>
            <a:r>
              <a:rPr lang="en-US" dirty="0" smtClean="0"/>
              <a:t>Completed:     5.3 MSF</a:t>
            </a:r>
          </a:p>
          <a:p>
            <a:endParaRPr lang="en-US" sz="1000" dirty="0" smtClean="0"/>
          </a:p>
          <a:p>
            <a:r>
              <a:rPr lang="en-US" dirty="0" smtClean="0"/>
              <a:t>Under Construction: 5.8 MSF</a:t>
            </a:r>
          </a:p>
          <a:p>
            <a:endParaRPr lang="en-US" dirty="0"/>
          </a:p>
          <a:p>
            <a:r>
              <a:rPr lang="en-US" sz="1200" i="1" dirty="0" smtClean="0"/>
              <a:t>Source: CoStar Group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79803" y="5507463"/>
            <a:ext cx="6665206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 Black Creek Group, Cycle Monitor, </a:t>
            </a:r>
            <a:r>
              <a:rPr lang="en-US" sz="1200" i="1" dirty="0" smtClean="0">
                <a:solidFill>
                  <a:schemeClr val="accent2"/>
                </a:solidFill>
              </a:rPr>
              <a:t>Third Quarter </a:t>
            </a:r>
            <a:r>
              <a:rPr lang="en-US" sz="1200" i="1" dirty="0">
                <a:solidFill>
                  <a:schemeClr val="accent2"/>
                </a:solidFill>
              </a:rPr>
              <a:t>2017 Analysis.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71952" y="0"/>
            <a:ext cx="7896132" cy="109182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Denver Industrial moved to 13 after being at 11 or 12 since 1Q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29" y="1507946"/>
            <a:ext cx="6829880" cy="39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4836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25938" y="1432626"/>
            <a:ext cx="1762511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4Q 2017</a:t>
            </a:r>
          </a:p>
          <a:p>
            <a:pPr algn="ctr"/>
            <a:endParaRPr lang="en-US" sz="1000" b="1" dirty="0" smtClean="0"/>
          </a:p>
          <a:p>
            <a:r>
              <a:rPr lang="en-US" dirty="0" smtClean="0"/>
              <a:t>Vacancy Rate: </a:t>
            </a:r>
            <a:r>
              <a:rPr lang="en-US" dirty="0" smtClean="0">
                <a:solidFill>
                  <a:srgbClr val="008333"/>
                </a:solidFill>
              </a:rPr>
              <a:t>4.3%</a:t>
            </a:r>
          </a:p>
          <a:p>
            <a:endParaRPr lang="en-US" sz="1050" dirty="0" smtClean="0">
              <a:solidFill>
                <a:srgbClr val="008333"/>
              </a:solidFill>
            </a:endParaRPr>
          </a:p>
          <a:p>
            <a:r>
              <a:rPr lang="en-US" dirty="0" err="1" smtClean="0"/>
              <a:t>NNN</a:t>
            </a:r>
            <a:r>
              <a:rPr lang="en-US" dirty="0" smtClean="0"/>
              <a:t> Rent Direct: </a:t>
            </a:r>
            <a:r>
              <a:rPr lang="en-US" dirty="0" smtClean="0">
                <a:solidFill>
                  <a:srgbClr val="008333"/>
                </a:solidFill>
              </a:rPr>
              <a:t>$17.95</a:t>
            </a:r>
          </a:p>
          <a:p>
            <a:endParaRPr lang="en-US" sz="1000" dirty="0" smtClean="0">
              <a:solidFill>
                <a:srgbClr val="008333"/>
              </a:solidFill>
            </a:endParaRPr>
          </a:p>
          <a:p>
            <a:r>
              <a:rPr lang="en-US" dirty="0" smtClean="0"/>
              <a:t>Completed:     1.6 MSF</a:t>
            </a:r>
          </a:p>
          <a:p>
            <a:endParaRPr lang="en-US" sz="1000" dirty="0" smtClean="0"/>
          </a:p>
          <a:p>
            <a:r>
              <a:rPr lang="en-US" dirty="0" smtClean="0"/>
              <a:t>Under Construction: 1.5 MSF</a:t>
            </a:r>
          </a:p>
          <a:p>
            <a:endParaRPr lang="en-US" dirty="0"/>
          </a:p>
          <a:p>
            <a:r>
              <a:rPr lang="en-US" sz="1200" i="1" dirty="0" smtClean="0"/>
              <a:t>Source: CoStar Group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95625" y="5507463"/>
            <a:ext cx="6665206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 Black Creek Group, Cycle Monitor, </a:t>
            </a:r>
            <a:r>
              <a:rPr lang="en-US" sz="1200" i="1" dirty="0" smtClean="0">
                <a:solidFill>
                  <a:schemeClr val="accent2"/>
                </a:solidFill>
              </a:rPr>
              <a:t>Third Quarter </a:t>
            </a:r>
            <a:r>
              <a:rPr lang="en-US" sz="1200" i="1" dirty="0">
                <a:solidFill>
                  <a:schemeClr val="accent2"/>
                </a:solidFill>
              </a:rPr>
              <a:t>2017 Analysis.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71952" y="0"/>
            <a:ext cx="7896132" cy="109182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 smtClean="0"/>
              <a:t>Denver Retail moved to 11 after being at 10 for past six quarters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51" y="1432626"/>
            <a:ext cx="6829880" cy="39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5283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94915" cy="1121229"/>
          </a:xfrm>
        </p:spPr>
        <p:txBody>
          <a:bodyPr/>
          <a:lstStyle/>
          <a:p>
            <a:pPr eaLnBrk="1" hangingPunct="1"/>
            <a:r>
              <a:rPr lang="en-US" dirty="0" smtClean="0"/>
              <a:t>New Commercial Real Estate Added in Metro Denver</a:t>
            </a:r>
            <a:endParaRPr lang="en-US" sz="2000" dirty="0" smtClean="0"/>
          </a:p>
        </p:txBody>
      </p:sp>
      <p:graphicFrame>
        <p:nvGraphicFramePr>
          <p:cNvPr id="6" name="Object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270312"/>
              </p:ext>
            </p:extLst>
          </p:nvPr>
        </p:nvGraphicFramePr>
        <p:xfrm>
          <a:off x="65315" y="1526693"/>
          <a:ext cx="8686800" cy="4206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5415102" y="5860975"/>
            <a:ext cx="3477383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Source: CoStar Realty Information</a:t>
            </a:r>
          </a:p>
        </p:txBody>
      </p:sp>
    </p:spTree>
    <p:extLst>
      <p:ext uri="{BB962C8B-B14F-4D97-AF65-F5344CB8AC3E}">
        <p14:creationId xmlns:p14="http://schemas.microsoft.com/office/powerpoint/2010/main" val="179480827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Metro Denver’s </a:t>
            </a:r>
            <a:br>
              <a:rPr lang="en-US" dirty="0" smtClean="0"/>
            </a:br>
            <a:r>
              <a:rPr lang="en-US" dirty="0" smtClean="0"/>
              <a:t>Economic Cycles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361545" y="1290961"/>
            <a:ext cx="3867150" cy="4351338"/>
          </a:xfrm>
        </p:spPr>
        <p:txBody>
          <a:bodyPr/>
          <a:lstStyle/>
          <a:p>
            <a:pPr algn="ctr">
              <a:buNone/>
              <a:defRPr/>
            </a:pPr>
            <a:r>
              <a:rPr lang="en-US" sz="2800" b="1" u="sng" dirty="0" smtClean="0"/>
              <a:t>Challenges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Hard to find workers</a:t>
            </a:r>
            <a:endParaRPr lang="en-US" sz="2800" dirty="0" smtClean="0">
              <a:ea typeface="+mn-ea"/>
              <a:cs typeface="+mn-cs"/>
            </a:endParaRP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>
                <a:ea typeface="+mn-ea"/>
                <a:cs typeface="+mn-cs"/>
              </a:rPr>
              <a:t>Global political uncertainty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>
                <a:ea typeface="+mn-ea"/>
                <a:cs typeface="+mn-cs"/>
              </a:rPr>
              <a:t>Rising interest rates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>
                <a:ea typeface="+mn-ea"/>
                <a:cs typeface="+mn-cs"/>
              </a:rPr>
              <a:t>Rising inflation rate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/>
              <a:t>S</a:t>
            </a:r>
            <a:r>
              <a:rPr lang="en-US" sz="2800" dirty="0" smtClean="0">
                <a:ea typeface="+mn-ea"/>
                <a:cs typeface="+mn-cs"/>
              </a:rPr>
              <a:t>eeking clarity on taxes, healthcare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Affordable housing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Infrastructure needs &gt; funding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934" y="1290961"/>
            <a:ext cx="4038600" cy="4813506"/>
          </a:xfrm>
        </p:spPr>
        <p:txBody>
          <a:bodyPr/>
          <a:lstStyle/>
          <a:p>
            <a:pPr algn="ctr">
              <a:buNone/>
            </a:pPr>
            <a:r>
              <a:rPr lang="en-US" b="1" u="sng" dirty="0" smtClean="0"/>
              <a:t>Opportunities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/>
              <a:t>Strong job growth </a:t>
            </a:r>
            <a:r>
              <a:rPr lang="en-US" sz="2800" dirty="0" smtClean="0"/>
              <a:t>continues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Confident consumers</a:t>
            </a:r>
            <a:endParaRPr lang="en-US" sz="2800" dirty="0"/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Some tempering in residential markets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 smtClean="0"/>
              <a:t>Active </a:t>
            </a:r>
            <a:r>
              <a:rPr lang="en-US" sz="2800" dirty="0"/>
              <a:t>commercial real estate market</a:t>
            </a:r>
          </a:p>
          <a:p>
            <a:pPr marL="457200" lvl="1" indent="-457200">
              <a:spcBef>
                <a:spcPts val="600"/>
              </a:spcBef>
              <a:buClr>
                <a:schemeClr val="accent2"/>
              </a:buClr>
              <a:buSzPct val="65000"/>
              <a:defRPr/>
            </a:pPr>
            <a:r>
              <a:rPr lang="en-US" sz="2800" dirty="0"/>
              <a:t>Technology driving major changes</a:t>
            </a:r>
          </a:p>
        </p:txBody>
      </p:sp>
    </p:spTree>
    <p:extLst>
      <p:ext uri="{BB962C8B-B14F-4D97-AF65-F5344CB8AC3E}">
        <p14:creationId xmlns:p14="http://schemas.microsoft.com/office/powerpoint/2010/main" val="309021544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06890" cy="1077481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10832"/>
            <a:ext cx="8229600" cy="35814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3600" b="1" dirty="0">
                <a:solidFill>
                  <a:schemeClr val="tx2"/>
                </a:solidFill>
              </a:rPr>
              <a:t>Development Research Partners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10184 West Belleview Avenue, Suite 100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Littleton, Colorado 80127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(303) 991-0070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www.DevelopmentResearch.net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Patricia Silverstein, President</a:t>
            </a:r>
          </a:p>
          <a:p>
            <a:pPr marL="0" indent="0" algn="ctr">
              <a:lnSpc>
                <a:spcPct val="80000"/>
              </a:lnSpc>
              <a:buClr>
                <a:srgbClr val="333399"/>
              </a:buClr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Patty@DevelopmentResearch.net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8922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mployment Gains/Losses by Year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10568572"/>
              </p:ext>
            </p:extLst>
          </p:nvPr>
        </p:nvGraphicFramePr>
        <p:xfrm>
          <a:off x="262467" y="1416722"/>
          <a:ext cx="7857065" cy="466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5852492" y="5848234"/>
            <a:ext cx="3108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U.S. Bureau of Labor Statistics</a:t>
            </a:r>
            <a:r>
              <a:rPr lang="en-US" sz="1200" i="1" dirty="0" smtClean="0">
                <a:solidFill>
                  <a:schemeClr val="accent2"/>
                </a:solidFill>
              </a:rPr>
              <a:t>.</a:t>
            </a:r>
          </a:p>
          <a:p>
            <a:pPr algn="r" eaLnBrk="0" hangingPunct="0"/>
            <a:r>
              <a:rPr lang="en-US" sz="1200" i="1" dirty="0" smtClean="0">
                <a:solidFill>
                  <a:schemeClr val="accent2"/>
                </a:solidFill>
              </a:rPr>
              <a:t>2017e=DRP estimate; 2018f=DRP forecast</a:t>
            </a:r>
            <a:endParaRPr lang="en-US" sz="1200" i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53866" y="1623796"/>
            <a:ext cx="149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2018f</a:t>
            </a:r>
          </a:p>
          <a:p>
            <a:r>
              <a:rPr lang="en-US" dirty="0" smtClean="0">
                <a:solidFill>
                  <a:srgbClr val="008BBC"/>
                </a:solidFill>
              </a:rPr>
              <a:t>CO +50,500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09933" y="2600327"/>
            <a:ext cx="1634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8333"/>
                </a:solidFill>
              </a:rPr>
              <a:t>Metro Denver +31,400</a:t>
            </a:r>
            <a:endParaRPr lang="en-US" dirty="0">
              <a:solidFill>
                <a:srgbClr val="008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1071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479549" y="0"/>
            <a:ext cx="8224184" cy="108425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Employment growth varies across the state</a:t>
            </a:r>
          </a:p>
        </p:txBody>
      </p:sp>
      <p:graphicFrame>
        <p:nvGraphicFramePr>
          <p:cNvPr id="5" name="Content Placeholder 1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36269207"/>
              </p:ext>
            </p:extLst>
          </p:nvPr>
        </p:nvGraphicFramePr>
        <p:xfrm>
          <a:off x="223735" y="1303896"/>
          <a:ext cx="8686800" cy="438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088129" y="5849194"/>
            <a:ext cx="5055871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Source: U.S</a:t>
            </a:r>
            <a:r>
              <a:rPr lang="en-US" sz="1200" i="1" dirty="0">
                <a:solidFill>
                  <a:schemeClr val="accent2"/>
                </a:solidFill>
                <a:latin typeface="+mn-lt"/>
              </a:rPr>
              <a:t>. Bureau of Labor </a:t>
            </a:r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Statistics, Current Employment Statistics.</a:t>
            </a:r>
            <a:endParaRPr lang="en-US" sz="1200" i="1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902550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78465" y="259946"/>
            <a:ext cx="8472377" cy="719667"/>
          </a:xfrm>
        </p:spPr>
        <p:txBody>
          <a:bodyPr anchor="t"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Metro Denver Employment Growth by Supersector</a:t>
            </a:r>
            <a:endParaRPr lang="en-US" sz="1400" b="0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2234260"/>
              </p:ext>
            </p:extLst>
          </p:nvPr>
        </p:nvGraphicFramePr>
        <p:xfrm>
          <a:off x="628650" y="1367723"/>
          <a:ext cx="8286750" cy="4369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5055782" y="5821978"/>
            <a:ext cx="3895060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</a:t>
            </a:r>
            <a:r>
              <a:rPr lang="en-US" sz="1200" i="1" dirty="0" smtClean="0">
                <a:solidFill>
                  <a:schemeClr val="accent2"/>
                </a:solidFill>
              </a:rPr>
              <a:t>Colorado </a:t>
            </a:r>
            <a:r>
              <a:rPr lang="en-US" sz="1200" i="1" dirty="0">
                <a:solidFill>
                  <a:schemeClr val="accent2"/>
                </a:solidFill>
              </a:rPr>
              <a:t>Department of Labor &amp; Employment</a:t>
            </a:r>
            <a:r>
              <a:rPr lang="en-US" sz="1050" i="1" dirty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" y="1283084"/>
            <a:ext cx="2317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Largest: </a:t>
            </a:r>
            <a:r>
              <a:rPr lang="en-US" sz="1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298,700 </a:t>
            </a:r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workers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514201"/>
            <a:ext cx="231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Times New Roman" panose="02020603050405020304" pitchFamily="18" charset="0"/>
              </a:rPr>
              <a:t>Smallest: </a:t>
            </a:r>
            <a:r>
              <a:rPr lang="en-US" sz="1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54,500 workers</a:t>
            </a:r>
            <a:endParaRPr lang="en-US" sz="14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09933" y="2104865"/>
            <a:ext cx="14409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cs typeface="Times New Roman" panose="02020603050405020304" pitchFamily="18" charset="0"/>
              </a:rPr>
              <a:t># Jobs</a:t>
            </a:r>
          </a:p>
          <a:p>
            <a:pPr algn="ctr"/>
            <a:r>
              <a:rPr lang="en-US" sz="1400" b="1" dirty="0" smtClean="0">
                <a:solidFill>
                  <a:srgbClr val="888888"/>
                </a:solidFill>
                <a:cs typeface="Times New Roman" panose="02020603050405020304" pitchFamily="18" charset="0"/>
              </a:rPr>
              <a:t>2016 </a:t>
            </a:r>
            <a:r>
              <a:rPr lang="en-US" sz="1400" b="1" dirty="0">
                <a:solidFill>
                  <a:srgbClr val="888888"/>
                </a:solidFill>
                <a:cs typeface="Times New Roman" panose="02020603050405020304" pitchFamily="18" charset="0"/>
              </a:rPr>
              <a:t>= </a:t>
            </a:r>
            <a:r>
              <a:rPr lang="en-US" sz="1400" b="1" dirty="0" smtClean="0">
                <a:solidFill>
                  <a:srgbClr val="888888"/>
                </a:solidFill>
                <a:cs typeface="Times New Roman" panose="02020603050405020304" pitchFamily="18" charset="0"/>
              </a:rPr>
              <a:t>1.62 </a:t>
            </a:r>
            <a:r>
              <a:rPr lang="en-US" sz="1400" b="1" dirty="0">
                <a:solidFill>
                  <a:srgbClr val="888888"/>
                </a:solidFill>
                <a:cs typeface="Times New Roman" panose="02020603050405020304" pitchFamily="18" charset="0"/>
              </a:rPr>
              <a:t>M</a:t>
            </a:r>
          </a:p>
          <a:p>
            <a:pPr algn="ctr"/>
            <a:r>
              <a:rPr lang="en-US" sz="1400" b="1" dirty="0" smtClean="0">
                <a:solidFill>
                  <a:srgbClr val="008333"/>
                </a:solidFill>
                <a:cs typeface="Times New Roman" panose="02020603050405020304" pitchFamily="18" charset="0"/>
              </a:rPr>
              <a:t>2017 </a:t>
            </a:r>
            <a:r>
              <a:rPr lang="en-US" sz="1400" b="1" dirty="0">
                <a:solidFill>
                  <a:srgbClr val="008333"/>
                </a:solidFill>
                <a:cs typeface="Times New Roman" panose="02020603050405020304" pitchFamily="18" charset="0"/>
              </a:rPr>
              <a:t>= </a:t>
            </a:r>
            <a:r>
              <a:rPr lang="en-US" sz="1400" b="1" dirty="0" smtClean="0">
                <a:solidFill>
                  <a:srgbClr val="008333"/>
                </a:solidFill>
                <a:cs typeface="Times New Roman" panose="02020603050405020304" pitchFamily="18" charset="0"/>
              </a:rPr>
              <a:t>1.65 M</a:t>
            </a:r>
            <a:endParaRPr lang="en-US" sz="1400" b="1" dirty="0">
              <a:solidFill>
                <a:srgbClr val="008333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628650" y="2254165"/>
            <a:ext cx="0" cy="25464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>
          <a:xfrm>
            <a:off x="435935" y="0"/>
            <a:ext cx="8250865" cy="1124089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dirty="0" smtClean="0">
                <a:solidFill>
                  <a:schemeClr val="bg1"/>
                </a:solidFill>
              </a:rPr>
              <a:t>Proprietors Are Another Significant Component Of Employment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5635256" y="5784111"/>
            <a:ext cx="3296093" cy="27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  <a:latin typeface="+mn-lt"/>
              </a:rPr>
              <a:t>Source: </a:t>
            </a:r>
            <a:r>
              <a:rPr lang="en-US" sz="1200" i="1" dirty="0" smtClean="0">
                <a:solidFill>
                  <a:schemeClr val="accent2"/>
                </a:solidFill>
                <a:latin typeface="+mn-lt"/>
              </a:rPr>
              <a:t>U.S</a:t>
            </a:r>
            <a:r>
              <a:rPr lang="en-US" sz="1200" i="1" dirty="0">
                <a:solidFill>
                  <a:schemeClr val="accent2"/>
                </a:solidFill>
                <a:latin typeface="+mn-lt"/>
              </a:rPr>
              <a:t>. Bureau of Economic Analysis.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213063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smtClean="0"/>
              <a:t>Proprietors Employment</a:t>
            </a:r>
          </a:p>
          <a:p>
            <a:pPr algn="ctr">
              <a:defRPr/>
            </a:pPr>
            <a:r>
              <a:rPr lang="en-US" b="1" dirty="0" smtClean="0"/>
              <a:t>25.2% </a:t>
            </a:r>
            <a:r>
              <a:rPr lang="en-US" b="1" dirty="0"/>
              <a:t>of Colorado’s Total Employment (US avg = </a:t>
            </a:r>
            <a:r>
              <a:rPr lang="en-US" b="1" dirty="0" smtClean="0"/>
              <a:t>22.6%)</a:t>
            </a:r>
            <a:endParaRPr lang="en-US" b="1" dirty="0"/>
          </a:p>
        </p:txBody>
      </p:sp>
      <p:graphicFrame>
        <p:nvGraphicFramePr>
          <p:cNvPr id="6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842746"/>
              </p:ext>
            </p:extLst>
          </p:nvPr>
        </p:nvGraphicFramePr>
        <p:xfrm>
          <a:off x="217967" y="1509058"/>
          <a:ext cx="8686800" cy="4275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6471" y="0"/>
            <a:ext cx="7906890" cy="1077481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dirty="0" smtClean="0">
                <a:solidFill>
                  <a:schemeClr val="bg1"/>
                </a:solidFill>
              </a:rPr>
              <a:t>Key Metro Denver and Northern Colorado Industry Clusters</a:t>
            </a:r>
          </a:p>
        </p:txBody>
      </p:sp>
      <p:sp>
        <p:nvSpPr>
          <p:cNvPr id="5123" name="Rectangle 149"/>
          <p:cNvSpPr>
            <a:spLocks noGrp="1" noChangeArrowheads="1"/>
          </p:cNvSpPr>
          <p:nvPr>
            <p:ph type="body" sz="half" idx="1"/>
          </p:nvPr>
        </p:nvSpPr>
        <p:spPr>
          <a:xfrm>
            <a:off x="688489" y="1378582"/>
            <a:ext cx="3867150" cy="43513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Aerospace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Aviation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Beverage Production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Bioscience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Medical Devices  &amp; Diagnostics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Pharmaceuticals  &amp; Biotechnology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Broadcasting &amp; Telecommunications</a:t>
            </a:r>
          </a:p>
        </p:txBody>
      </p:sp>
      <p:sp>
        <p:nvSpPr>
          <p:cNvPr id="5124" name="Rectangle 150"/>
          <p:cNvSpPr>
            <a:spLocks noGrp="1" noChangeArrowheads="1"/>
          </p:cNvSpPr>
          <p:nvPr>
            <p:ph type="body" sz="half" idx="2"/>
          </p:nvPr>
        </p:nvSpPr>
        <p:spPr>
          <a:xfrm>
            <a:off x="4641934" y="1378582"/>
            <a:ext cx="3867150" cy="43513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Energy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Fossil Energy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Cleantech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Financial Services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Banking &amp; Finance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Investments</a:t>
            </a:r>
          </a:p>
          <a:p>
            <a:pPr lvl="1"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dirty="0" smtClean="0"/>
              <a:t>Insurance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Healthcare &amp; Wellness</a:t>
            </a:r>
          </a:p>
          <a:p>
            <a:pPr eaLnBrk="1" hangingPunct="1">
              <a:lnSpc>
                <a:spcPct val="100000"/>
              </a:lnSpc>
              <a:buClr>
                <a:schemeClr val="accent2"/>
              </a:buClr>
              <a:buSzPct val="115000"/>
            </a:pPr>
            <a:r>
              <a:rPr lang="en-US" sz="2400" dirty="0" smtClean="0"/>
              <a:t>IT/Software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Metro Denver and Northern Colorado Industry Clusters, 2015-2016</a:t>
            </a:r>
            <a:endParaRPr lang="en-US" dirty="0">
              <a:latin typeface="+mn-lt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055782" y="5996789"/>
            <a:ext cx="3895060" cy="25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9056" tIns="34529" rIns="69056" bIns="34529">
            <a:spAutoFit/>
          </a:bodyPr>
          <a:lstStyle/>
          <a:p>
            <a:pPr algn="r" eaLnBrk="0" hangingPunct="0"/>
            <a:r>
              <a:rPr lang="en-US" sz="1200" i="1" dirty="0">
                <a:solidFill>
                  <a:schemeClr val="accent2"/>
                </a:solidFill>
              </a:rPr>
              <a:t>Source: </a:t>
            </a:r>
            <a:r>
              <a:rPr lang="en-US" sz="1200" i="1" dirty="0" smtClean="0">
                <a:solidFill>
                  <a:schemeClr val="accent2"/>
                </a:solidFill>
              </a:rPr>
              <a:t>Development Research Partners</a:t>
            </a:r>
            <a:r>
              <a:rPr lang="en-US" sz="1050" i="1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  <a:endParaRPr lang="en-US" sz="1050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4317" r="8240" b="4943"/>
          <a:stretch/>
        </p:blipFill>
        <p:spPr>
          <a:xfrm>
            <a:off x="84657" y="1209666"/>
            <a:ext cx="8961120" cy="4641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575" y="5834921"/>
            <a:ext cx="39031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Full reports at </a:t>
            </a:r>
            <a:r>
              <a:rPr lang="en-US" dirty="0" smtClean="0">
                <a:hlinkClick r:id="rId4"/>
              </a:rPr>
              <a:t>www.metrodenver.org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12060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2"/>
                </a:solidFill>
              </a:rPr>
              <a:t>Consumer Activity Cycles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421" y="4187599"/>
            <a:ext cx="116570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/>
              <a:t>© Can Stock Photo / </a:t>
            </a:r>
            <a:r>
              <a:rPr lang="en-US" sz="600" dirty="0" err="1"/>
              <a:t>Kzenon</a:t>
            </a:r>
            <a:endParaRPr lang="en-US" sz="600" dirty="0"/>
          </a:p>
        </p:txBody>
      </p:sp>
      <p:sp>
        <p:nvSpPr>
          <p:cNvPr id="8" name="Rectangle 7"/>
          <p:cNvSpPr/>
          <p:nvPr/>
        </p:nvSpPr>
        <p:spPr>
          <a:xfrm>
            <a:off x="7561419" y="5832519"/>
            <a:ext cx="134524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/>
              <a:t>© Can Stock Photo / </a:t>
            </a:r>
            <a:r>
              <a:rPr lang="en-US" sz="600" dirty="0" err="1"/>
              <a:t>photograffics</a:t>
            </a:r>
            <a:endParaRPr lang="en-US" sz="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14" y="1261519"/>
            <a:ext cx="4389120" cy="29260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3"/>
          <a:stretch/>
        </p:blipFill>
        <p:spPr>
          <a:xfrm>
            <a:off x="4139984" y="2881168"/>
            <a:ext cx="4812948" cy="295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0536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P_Content Slides">
  <a:themeElements>
    <a:clrScheme name="DRP Custom_PP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333"/>
      </a:accent1>
      <a:accent2>
        <a:srgbClr val="888888"/>
      </a:accent2>
      <a:accent3>
        <a:srgbClr val="008BBC"/>
      </a:accent3>
      <a:accent4>
        <a:srgbClr val="993366"/>
      </a:accent4>
      <a:accent5>
        <a:srgbClr val="FFC000"/>
      </a:accent5>
      <a:accent6>
        <a:srgbClr val="CC2C3E"/>
      </a:accent6>
      <a:hlink>
        <a:srgbClr val="008333"/>
      </a:hlink>
      <a:folHlink>
        <a:srgbClr val="A5A5A5"/>
      </a:folHlink>
    </a:clrScheme>
    <a:fontScheme name="DRP PP Fonts">
      <a:majorFont>
        <a:latin typeface="Palatino Linotype"/>
        <a:ea typeface=""/>
        <a:cs typeface=""/>
      </a:majorFont>
      <a:minorFont>
        <a:latin typeface="Nirmal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RP Title Slide">
  <a:themeElements>
    <a:clrScheme name="DRP Custom_PP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8333"/>
      </a:accent1>
      <a:accent2>
        <a:srgbClr val="888888"/>
      </a:accent2>
      <a:accent3>
        <a:srgbClr val="008BBC"/>
      </a:accent3>
      <a:accent4>
        <a:srgbClr val="993366"/>
      </a:accent4>
      <a:accent5>
        <a:srgbClr val="FFC000"/>
      </a:accent5>
      <a:accent6>
        <a:srgbClr val="CC2C3E"/>
      </a:accent6>
      <a:hlink>
        <a:srgbClr val="008333"/>
      </a:hlink>
      <a:folHlink>
        <a:srgbClr val="A5A5A5"/>
      </a:folHlink>
    </a:clrScheme>
    <a:fontScheme name="DRP PP Fonts">
      <a:majorFont>
        <a:latin typeface="Palatino Linotype"/>
        <a:ea typeface=""/>
        <a:cs typeface=""/>
      </a:majorFont>
      <a:minorFont>
        <a:latin typeface="Nirmal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Forecast2007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Forecast2007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Forecast2007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Forecast2007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DRP Custom">
    <a:dk1>
      <a:srgbClr val="000000"/>
    </a:dk1>
    <a:lt1>
      <a:sysClr val="window" lastClr="FFFFFF"/>
    </a:lt1>
    <a:dk2>
      <a:srgbClr val="000000"/>
    </a:dk2>
    <a:lt2>
      <a:srgbClr val="FFFFFF"/>
    </a:lt2>
    <a:accent1>
      <a:srgbClr val="008333"/>
    </a:accent1>
    <a:accent2>
      <a:srgbClr val="888888"/>
    </a:accent2>
    <a:accent3>
      <a:srgbClr val="008BBC"/>
    </a:accent3>
    <a:accent4>
      <a:srgbClr val="993366"/>
    </a:accent4>
    <a:accent5>
      <a:srgbClr val="FF8C00"/>
    </a:accent5>
    <a:accent6>
      <a:srgbClr val="CC2C3E"/>
    </a:accent6>
    <a:hlink>
      <a:srgbClr val="008333"/>
    </a:hlink>
    <a:folHlink>
      <a:srgbClr val="888888"/>
    </a:folHlink>
  </a:clrScheme>
  <a:fontScheme name="DRP Custom">
    <a:majorFont>
      <a:latin typeface="Nirmala UI"/>
      <a:ea typeface=""/>
      <a:cs typeface=""/>
    </a:majorFont>
    <a:minorFont>
      <a:latin typeface="Nirmala U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6382</TotalTime>
  <Words>867</Words>
  <Application>Microsoft Office PowerPoint</Application>
  <PresentationFormat>On-screen Show (4:3)</PresentationFormat>
  <Paragraphs>175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Nirmala</vt:lpstr>
      <vt:lpstr>Nirmala </vt:lpstr>
      <vt:lpstr>Nirmala UI</vt:lpstr>
      <vt:lpstr>Palatino Linotype</vt:lpstr>
      <vt:lpstr>Times New Roman</vt:lpstr>
      <vt:lpstr>DRP_Content Slides</vt:lpstr>
      <vt:lpstr>DRP Title Slide</vt:lpstr>
      <vt:lpstr>Cycles: 2018 Economic Forecast for Metro Denver  January 11, 2018</vt:lpstr>
      <vt:lpstr>Real GDP Growth Rate and NBER Cycles</vt:lpstr>
      <vt:lpstr>Employment Gains/Losses by Year</vt:lpstr>
      <vt:lpstr>Employment growth varies across the state</vt:lpstr>
      <vt:lpstr>Metro Denver Employment Growth by Supersector</vt:lpstr>
      <vt:lpstr>Proprietors Are Another Significant Component Of Employment</vt:lpstr>
      <vt:lpstr>Key Metro Denver and Northern Colorado Industry Clusters</vt:lpstr>
      <vt:lpstr>Metro Denver and Northern Colorado Industry Clusters, 2015-2016</vt:lpstr>
      <vt:lpstr>Consumer Activity Cycles </vt:lpstr>
      <vt:lpstr>Metro Denver Annual Change in Population</vt:lpstr>
      <vt:lpstr>Percentage of In-Migration by those ages 18-34 years (roughly, the Millennials)</vt:lpstr>
      <vt:lpstr>Why Such Inconsistent Wage Increases? </vt:lpstr>
      <vt:lpstr>Changing Demographics Explain Some of the Inconsistency (2016 National Data)</vt:lpstr>
      <vt:lpstr>Consumers Are Confident &amp; Spending</vt:lpstr>
      <vt:lpstr>Metro Denver ranked #14 and Boulder #7 for highest median home price in 3Q 2017</vt:lpstr>
      <vt:lpstr>Home sales remain at reasonable level despite lack of inventory</vt:lpstr>
      <vt:lpstr>Apartment Vacancy and Rental Rates</vt:lpstr>
      <vt:lpstr>Multi-family represented 52% of new construction in 2017 (30+ year average = 28%)</vt:lpstr>
      <vt:lpstr>Commercial Real Estate Cycles</vt:lpstr>
      <vt:lpstr>Cycle Monitor - Glenn Mueller, Black Creek Group </vt:lpstr>
      <vt:lpstr>PowerPoint Presentation</vt:lpstr>
      <vt:lpstr>PowerPoint Presentation</vt:lpstr>
      <vt:lpstr>PowerPoint Presentation</vt:lpstr>
      <vt:lpstr>New Commercial Real Estate Added in Metro Denver</vt:lpstr>
      <vt:lpstr>Influences on Metro Denver’s  Economic Cycles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Intersections</dc:title>
  <dc:creator>Erica Blake</dc:creator>
  <cp:lastModifiedBy>Patty Silverstein</cp:lastModifiedBy>
  <cp:revision>535</cp:revision>
  <cp:lastPrinted>2017-08-23T05:43:21Z</cp:lastPrinted>
  <dcterms:created xsi:type="dcterms:W3CDTF">2015-06-12T19:08:50Z</dcterms:created>
  <dcterms:modified xsi:type="dcterms:W3CDTF">2018-01-10T22:48:09Z</dcterms:modified>
</cp:coreProperties>
</file>