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57" r:id="rId3"/>
    <p:sldId id="259" r:id="rId4"/>
    <p:sldId id="403" r:id="rId5"/>
    <p:sldId id="404" r:id="rId6"/>
    <p:sldId id="400" r:id="rId7"/>
    <p:sldId id="405" r:id="rId8"/>
    <p:sldId id="406" r:id="rId9"/>
    <p:sldId id="407" r:id="rId10"/>
    <p:sldId id="395" r:id="rId11"/>
    <p:sldId id="408" r:id="rId12"/>
    <p:sldId id="409" r:id="rId13"/>
    <p:sldId id="413" r:id="rId14"/>
    <p:sldId id="414" r:id="rId15"/>
    <p:sldId id="412" r:id="rId16"/>
    <p:sldId id="411" r:id="rId17"/>
    <p:sldId id="410" r:id="rId18"/>
    <p:sldId id="374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2D63"/>
    <a:srgbClr val="1596D1"/>
    <a:srgbClr val="E72F32"/>
    <a:srgbClr val="FBAA34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361" autoAdjust="0"/>
  </p:normalViewPr>
  <p:slideViewPr>
    <p:cSldViewPr snapToGrid="0">
      <p:cViewPr varScale="1">
        <p:scale>
          <a:sx n="84" d="100"/>
          <a:sy n="84" d="100"/>
        </p:scale>
        <p:origin x="1411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5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6435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200"/>
            </a:lvl1pPr>
          </a:lstStyle>
          <a:p>
            <a:fld id="{E64FD912-64F8-45F5-9F61-157918597A52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8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200"/>
            </a:lvl1pPr>
          </a:lstStyle>
          <a:p>
            <a:fld id="{BF7902ED-F9B9-4E1B-8D2A-FAA2D586F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17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4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2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6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3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2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6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7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1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F6F1-7DFD-4249-A67E-F02299DCF915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5A901-63E6-4F71-8CCF-39567690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MAR_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7" r="19751"/>
          <a:stretch/>
        </p:blipFill>
        <p:spPr bwMode="auto">
          <a:xfrm>
            <a:off x="-9144" y="2869063"/>
            <a:ext cx="4288536" cy="39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468562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 monthly research tool published by the </a:t>
            </a:r>
          </a:p>
          <a:p>
            <a:pPr algn="ctr"/>
            <a:r>
              <a:rPr lang="en-US" sz="1400" dirty="0">
                <a:latin typeface="+mj-lt"/>
              </a:rPr>
              <a:t>Denver Metro Association of REALTORS® Market Trends Committee</a:t>
            </a:r>
          </a:p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2492" y="3548760"/>
            <a:ext cx="5212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9D2D63"/>
                </a:solidFill>
              </a:rPr>
              <a:t>Denver Metro Real Estate Market Trends</a:t>
            </a:r>
          </a:p>
          <a:p>
            <a:r>
              <a:rPr lang="en-US" sz="2400" dirty="0">
                <a:solidFill>
                  <a:srgbClr val="9D2D63"/>
                </a:solidFill>
              </a:rPr>
              <a:t>December 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62492" y="5170631"/>
            <a:ext cx="4195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Presented by Steve Danyliw,</a:t>
            </a:r>
          </a:p>
          <a:p>
            <a:r>
              <a:rPr lang="en-US" sz="1400" dirty="0">
                <a:latin typeface="+mj-lt"/>
              </a:rPr>
              <a:t>Market Trends Committee Chair and Broker Associate at Danyliw &amp; Associates LLC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239389" y="929597"/>
            <a:ext cx="25304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5F5F5A"/>
                </a:solidFill>
                <a:effectLst/>
                <a:latin typeface="Calibri" panose="020F0502020204030204" pitchFamily="34" charset="0"/>
              </a:rPr>
              <a:t>The Voice of Real Estate® in the Denver Metro Area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 descr="Cap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94"/>
          <a:stretch>
            <a:fillRect/>
          </a:stretch>
        </p:blipFill>
        <p:spPr bwMode="auto">
          <a:xfrm>
            <a:off x="3280155" y="374713"/>
            <a:ext cx="2565401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50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720036F-7FFB-42A8-8736-64CAA3BD7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70" y="926879"/>
            <a:ext cx="8346458" cy="52234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Average Sold Price by year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63C75F0-DB44-49DB-9076-7B2837331DC3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7" name="Arrow: Left-Right 6">
            <a:extLst>
              <a:ext uri="{FF2B5EF4-FFF2-40B4-BE49-F238E27FC236}">
                <a16:creationId xmlns:a16="http://schemas.microsoft.com/office/drawing/2014/main" xmlns="" id="{A258A1E1-8706-4C64-988A-842EE01B4F00}"/>
              </a:ext>
            </a:extLst>
          </p:cNvPr>
          <p:cNvSpPr/>
          <p:nvPr/>
        </p:nvSpPr>
        <p:spPr>
          <a:xfrm>
            <a:off x="1281953" y="5118847"/>
            <a:ext cx="7180729" cy="48409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361.1% Increase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6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Average vs. Median – Days on Market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F1145AA-5DA4-4835-B931-D346886C0239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D2A4B92-29BE-4ADC-913F-9D7A8898E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28" y="977153"/>
            <a:ext cx="8592391" cy="5370244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252162A0-5DC3-41F5-85DC-C4266D8F701B}"/>
              </a:ext>
            </a:extLst>
          </p:cNvPr>
          <p:cNvCxnSpPr/>
          <p:nvPr/>
        </p:nvCxnSpPr>
        <p:spPr>
          <a:xfrm flipV="1">
            <a:off x="6696635" y="3863788"/>
            <a:ext cx="1694330" cy="26894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36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1E7CA4-7021-4048-9C11-61C1C637D171}"/>
              </a:ext>
            </a:extLst>
          </p:cNvPr>
          <p:cNvSpPr/>
          <p:nvPr/>
        </p:nvSpPr>
        <p:spPr>
          <a:xfrm>
            <a:off x="998910" y="3913097"/>
            <a:ext cx="7494280" cy="365452"/>
          </a:xfrm>
          <a:prstGeom prst="rect">
            <a:avLst/>
          </a:prstGeom>
          <a:solidFill>
            <a:srgbClr val="1596D1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Balanced Market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Months of Inventory (MOI)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DDA2C1A-891D-41BF-92F6-F1843B65A8F6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672CA43-9171-4B18-8E41-F5A6913EE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81" y="1057099"/>
            <a:ext cx="8149235" cy="50932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BD0B25C-95B6-47DA-B5C2-61A6E21BF428}"/>
              </a:ext>
            </a:extLst>
          </p:cNvPr>
          <p:cNvSpPr/>
          <p:nvPr/>
        </p:nvSpPr>
        <p:spPr>
          <a:xfrm>
            <a:off x="998910" y="6083368"/>
            <a:ext cx="290904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atin typeface="+mj-lt"/>
              </a:rPr>
              <a:t>As of December 31</a:t>
            </a:r>
            <a:r>
              <a:rPr lang="en-US" sz="1100" baseline="30000" dirty="0">
                <a:latin typeface="+mj-lt"/>
              </a:rPr>
              <a:t>st</a:t>
            </a:r>
            <a:r>
              <a:rPr lang="en-US" sz="1100" dirty="0">
                <a:latin typeface="+mj-lt"/>
              </a:rPr>
              <a:t> of each year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376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Months of Inventory (MOI) – </a:t>
            </a:r>
            <a:r>
              <a:rPr lang="en-US" sz="2800" dirty="0">
                <a:solidFill>
                  <a:srgbClr val="9D2D63"/>
                </a:solidFill>
              </a:rPr>
              <a:t>Detached Single Family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DDA2C1A-891D-41BF-92F6-F1843B65A8F6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BD0B25C-95B6-47DA-B5C2-61A6E21BF428}"/>
              </a:ext>
            </a:extLst>
          </p:cNvPr>
          <p:cNvSpPr/>
          <p:nvPr/>
        </p:nvSpPr>
        <p:spPr>
          <a:xfrm>
            <a:off x="0" y="5854248"/>
            <a:ext cx="290904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atin typeface="+mj-lt"/>
              </a:rPr>
              <a:t>As of December 31</a:t>
            </a:r>
            <a:r>
              <a:rPr lang="en-US" sz="1100" baseline="30000" dirty="0">
                <a:latin typeface="+mj-lt"/>
              </a:rPr>
              <a:t>st</a:t>
            </a:r>
            <a:r>
              <a:rPr lang="en-US" sz="1100" dirty="0">
                <a:latin typeface="+mj-lt"/>
              </a:rPr>
              <a:t> 2017</a:t>
            </a:r>
            <a:endParaRPr lang="en-US" sz="10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3926A9F-754C-47FA-B520-8C169417C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82" y="1395128"/>
            <a:ext cx="8297433" cy="406774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F1A8B55-0832-43BB-A51F-04053EE3073C}"/>
              </a:ext>
            </a:extLst>
          </p:cNvPr>
          <p:cNvSpPr/>
          <p:nvPr/>
        </p:nvSpPr>
        <p:spPr>
          <a:xfrm>
            <a:off x="423282" y="2698376"/>
            <a:ext cx="8459227" cy="1156448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C29B749-BC7C-463B-B566-119A830A458D}"/>
              </a:ext>
            </a:extLst>
          </p:cNvPr>
          <p:cNvSpPr/>
          <p:nvPr/>
        </p:nvSpPr>
        <p:spPr>
          <a:xfrm>
            <a:off x="423281" y="5107514"/>
            <a:ext cx="8459227" cy="402983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67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Months of Inventory (MOI) – </a:t>
            </a:r>
            <a:r>
              <a:rPr lang="en-US" sz="2800" dirty="0">
                <a:solidFill>
                  <a:srgbClr val="9D2D63"/>
                </a:solidFill>
              </a:rPr>
              <a:t>Attached Single Family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DDA2C1A-891D-41BF-92F6-F1843B65A8F6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BD0B25C-95B6-47DA-B5C2-61A6E21BF428}"/>
              </a:ext>
            </a:extLst>
          </p:cNvPr>
          <p:cNvSpPr/>
          <p:nvPr/>
        </p:nvSpPr>
        <p:spPr>
          <a:xfrm>
            <a:off x="0" y="5854248"/>
            <a:ext cx="2909047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dirty="0">
                <a:latin typeface="+mj-lt"/>
              </a:rPr>
              <a:t>As of December 31</a:t>
            </a:r>
            <a:r>
              <a:rPr lang="en-US" sz="1100" baseline="30000" dirty="0">
                <a:latin typeface="+mj-lt"/>
              </a:rPr>
              <a:t>st</a:t>
            </a:r>
            <a:r>
              <a:rPr lang="en-US" sz="1100" dirty="0">
                <a:latin typeface="+mj-lt"/>
              </a:rPr>
              <a:t> 2017</a:t>
            </a:r>
            <a:endParaRPr lang="en-US" sz="10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DD129E-3FC1-4222-BA7A-AD2F7D45B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56" y="1399892"/>
            <a:ext cx="7954485" cy="40582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A80D349-F92F-4100-A2CE-8EE12791B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53" y="2286000"/>
            <a:ext cx="8166847" cy="1219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82B9DCD-5121-408C-8D00-460D6F6FCC6D}"/>
              </a:ext>
            </a:extLst>
          </p:cNvPr>
          <p:cNvSpPr/>
          <p:nvPr/>
        </p:nvSpPr>
        <p:spPr>
          <a:xfrm>
            <a:off x="519953" y="5107514"/>
            <a:ext cx="8166847" cy="402983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96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8D1F98F-683D-4C1C-8962-EF84E1CCB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04" y="986119"/>
            <a:ext cx="8615960" cy="5102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782F0BB-5D6D-46B0-A59A-3ADD1FC68C6B}"/>
              </a:ext>
            </a:extLst>
          </p:cNvPr>
          <p:cNvSpPr/>
          <p:nvPr/>
        </p:nvSpPr>
        <p:spPr>
          <a:xfrm>
            <a:off x="1595596" y="4673438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$4.91B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Yearly Sales Volume </a:t>
            </a:r>
            <a:r>
              <a:rPr lang="en-US" sz="2000" dirty="0">
                <a:solidFill>
                  <a:srgbClr val="9D2D63"/>
                </a:solidFill>
              </a:rPr>
              <a:t>(1990 – 2017)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DDA2C1A-891D-41BF-92F6-F1843B65A8F6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3C791BE-2E8C-4787-8D9D-C3622009FE1B}"/>
              </a:ext>
            </a:extLst>
          </p:cNvPr>
          <p:cNvSpPr/>
          <p:nvPr/>
        </p:nvSpPr>
        <p:spPr>
          <a:xfrm>
            <a:off x="6705596" y="1063705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solidFill>
                  <a:srgbClr val="E72F32"/>
                </a:solidFill>
                <a:latin typeface="+mj-lt"/>
              </a:rPr>
              <a:t>$25.08B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011B19E-5A8C-4EA9-9BB2-4FE65BD4A23E}"/>
              </a:ext>
            </a:extLst>
          </p:cNvPr>
          <p:cNvSpPr/>
          <p:nvPr/>
        </p:nvSpPr>
        <p:spPr>
          <a:xfrm>
            <a:off x="4531771" y="1727094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$16.46B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4692A9D-9274-4B17-B967-EF4365908C8D}"/>
              </a:ext>
            </a:extLst>
          </p:cNvPr>
          <p:cNvSpPr/>
          <p:nvPr/>
        </p:nvSpPr>
        <p:spPr>
          <a:xfrm>
            <a:off x="3406588" y="2537587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$11.95B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159711E-0F5C-470B-9384-F338BDDE8FA2}"/>
              </a:ext>
            </a:extLst>
          </p:cNvPr>
          <p:cNvSpPr/>
          <p:nvPr/>
        </p:nvSpPr>
        <p:spPr>
          <a:xfrm>
            <a:off x="968188" y="5485025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$2.41B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6666F8B-C5D7-4E80-A6A9-0D6C023D68FE}"/>
              </a:ext>
            </a:extLst>
          </p:cNvPr>
          <p:cNvSpPr/>
          <p:nvPr/>
        </p:nvSpPr>
        <p:spPr>
          <a:xfrm>
            <a:off x="3025579" y="3861851"/>
            <a:ext cx="15060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$10.56B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xmlns="" id="{7D9CA31B-C58B-436B-BF00-7995798C3804}"/>
              </a:ext>
            </a:extLst>
          </p:cNvPr>
          <p:cNvSpPr/>
          <p:nvPr/>
        </p:nvSpPr>
        <p:spPr>
          <a:xfrm>
            <a:off x="7158878" y="1433038"/>
            <a:ext cx="923364" cy="4232656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Up 940%</a:t>
            </a:r>
          </a:p>
        </p:txBody>
      </p:sp>
    </p:spTree>
    <p:extLst>
      <p:ext uri="{BB962C8B-B14F-4D97-AF65-F5344CB8AC3E}">
        <p14:creationId xmlns:p14="http://schemas.microsoft.com/office/powerpoint/2010/main" val="1345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The Slowing Pace of Price Growth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4BA8B61-673B-4DA7-934C-32219352B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24" y="1110552"/>
            <a:ext cx="8269417" cy="50398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5164195-BDE3-455D-BB2D-DE4B16A66E66}"/>
              </a:ext>
            </a:extLst>
          </p:cNvPr>
          <p:cNvSpPr/>
          <p:nvPr/>
        </p:nvSpPr>
        <p:spPr>
          <a:xfrm>
            <a:off x="4441897" y="1156934"/>
            <a:ext cx="437937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YOY Change of Median YTD Price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B356389-F8EF-474D-B41C-79F7A62C57EA}"/>
              </a:ext>
            </a:extLst>
          </p:cNvPr>
          <p:cNvSpPr/>
          <p:nvPr/>
        </p:nvSpPr>
        <p:spPr>
          <a:xfrm>
            <a:off x="762000" y="4374776"/>
            <a:ext cx="7673788" cy="514351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Sustainable Growth Zone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898ABAB-FBCB-48E1-98F5-CC2F278852D5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</p:spTree>
    <p:extLst>
      <p:ext uri="{BB962C8B-B14F-4D97-AF65-F5344CB8AC3E}">
        <p14:creationId xmlns:p14="http://schemas.microsoft.com/office/powerpoint/2010/main" val="412734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General Observations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9D81EB-58C5-4270-B6FF-7CE390EA0C8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C4A5532-B597-4061-A665-929F35125022}"/>
              </a:ext>
            </a:extLst>
          </p:cNvPr>
          <p:cNvSpPr/>
          <p:nvPr/>
        </p:nvSpPr>
        <p:spPr>
          <a:xfrm>
            <a:off x="1095933" y="1218377"/>
            <a:ext cx="695213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b="1" u="sng" dirty="0">
                <a:latin typeface="+mj-lt"/>
              </a:rPr>
              <a:t>HUD Homes</a:t>
            </a:r>
          </a:p>
          <a:p>
            <a:r>
              <a:rPr lang="en-US" sz="1600" dirty="0">
                <a:latin typeface="+mj-lt"/>
              </a:rPr>
              <a:t>	In </a:t>
            </a:r>
            <a:r>
              <a:rPr lang="en-US" sz="1600" b="1" dirty="0">
                <a:latin typeface="+mj-lt"/>
              </a:rPr>
              <a:t>July </a:t>
            </a:r>
            <a:r>
              <a:rPr lang="en-US" sz="1600" dirty="0">
                <a:latin typeface="+mj-lt"/>
              </a:rPr>
              <a:t>of 2017 we recorded </a:t>
            </a:r>
            <a:r>
              <a:rPr lang="en-US" sz="1600" b="1" dirty="0">
                <a:latin typeface="+mj-lt"/>
              </a:rPr>
              <a:t>0</a:t>
            </a:r>
            <a:r>
              <a:rPr lang="en-US" sz="1600" dirty="0">
                <a:latin typeface="+mj-lt"/>
              </a:rPr>
              <a:t> HUD homes sold. 1</a:t>
            </a:r>
            <a:r>
              <a:rPr lang="en-US" sz="1600" baseline="30000" dirty="0">
                <a:latin typeface="+mj-lt"/>
              </a:rPr>
              <a:t>st</a:t>
            </a:r>
            <a:r>
              <a:rPr lang="en-US" sz="1600" dirty="0">
                <a:latin typeface="+mj-lt"/>
              </a:rPr>
              <a:t> time on record. 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b="1" u="sng" dirty="0">
                <a:latin typeface="+mj-lt"/>
              </a:rPr>
              <a:t>Luxury Market ($1M+)</a:t>
            </a:r>
          </a:p>
          <a:p>
            <a:r>
              <a:rPr lang="en-US" sz="1600" dirty="0">
                <a:latin typeface="+mj-lt"/>
              </a:rPr>
              <a:t>	We sold </a:t>
            </a:r>
            <a:r>
              <a:rPr lang="en-US" sz="1600" b="1" dirty="0">
                <a:latin typeface="+mj-lt"/>
              </a:rPr>
              <a:t>1,696 </a:t>
            </a:r>
            <a:r>
              <a:rPr lang="en-US" sz="1600" dirty="0">
                <a:latin typeface="+mj-lt"/>
              </a:rPr>
              <a:t>properties in </a:t>
            </a:r>
            <a:r>
              <a:rPr lang="en-US" sz="1600" b="1" dirty="0">
                <a:latin typeface="+mj-lt"/>
              </a:rPr>
              <a:t>2017</a:t>
            </a:r>
            <a:r>
              <a:rPr lang="en-US" sz="1600" dirty="0">
                <a:latin typeface="+mj-lt"/>
              </a:rPr>
              <a:t>. That’s </a:t>
            </a:r>
            <a:r>
              <a:rPr lang="en-US" sz="1600" b="1" dirty="0">
                <a:latin typeface="+mj-lt"/>
              </a:rPr>
              <a:t>30.76% </a:t>
            </a:r>
            <a:r>
              <a:rPr lang="en-US" sz="1600" dirty="0">
                <a:latin typeface="+mj-lt"/>
              </a:rPr>
              <a:t>more then 2016.  </a:t>
            </a:r>
          </a:p>
          <a:p>
            <a:r>
              <a:rPr lang="en-US" sz="1600" dirty="0">
                <a:latin typeface="+mj-lt"/>
              </a:rPr>
              <a:t>	In </a:t>
            </a:r>
            <a:r>
              <a:rPr lang="en-US" sz="1600" b="1" dirty="0">
                <a:latin typeface="+mj-lt"/>
              </a:rPr>
              <a:t>2014 </a:t>
            </a:r>
            <a:r>
              <a:rPr lang="en-US" sz="1600" dirty="0">
                <a:latin typeface="+mj-lt"/>
              </a:rPr>
              <a:t>we only sold</a:t>
            </a:r>
            <a:r>
              <a:rPr lang="en-US" sz="1600" b="1" dirty="0">
                <a:latin typeface="+mj-lt"/>
              </a:rPr>
              <a:t> 864</a:t>
            </a:r>
            <a:r>
              <a:rPr lang="en-US" sz="1600" dirty="0">
                <a:latin typeface="+mj-lt"/>
              </a:rPr>
              <a:t>.</a:t>
            </a:r>
            <a:r>
              <a:rPr lang="en-US" sz="1600" b="1" dirty="0">
                <a:latin typeface="+mj-lt"/>
              </a:rPr>
              <a:t>	</a:t>
            </a:r>
          </a:p>
          <a:p>
            <a:r>
              <a:rPr lang="en-US" sz="1600" dirty="0">
                <a:latin typeface="+mj-lt"/>
              </a:rPr>
              <a:t>	There were </a:t>
            </a:r>
            <a:r>
              <a:rPr lang="en-US" sz="1600" b="1" dirty="0">
                <a:latin typeface="+mj-lt"/>
              </a:rPr>
              <a:t>9</a:t>
            </a:r>
            <a:r>
              <a:rPr lang="en-US" sz="1600" dirty="0">
                <a:latin typeface="+mj-lt"/>
              </a:rPr>
              <a:t> non-acreage properties that sold for over </a:t>
            </a:r>
            <a:r>
              <a:rPr lang="en-US" sz="1600" b="1" dirty="0">
                <a:latin typeface="+mj-lt"/>
              </a:rPr>
              <a:t>$1,000 </a:t>
            </a:r>
            <a:r>
              <a:rPr lang="en-US" sz="1600" b="1" dirty="0" err="1">
                <a:latin typeface="+mj-lt"/>
              </a:rPr>
              <a:t>psf</a:t>
            </a:r>
            <a:endParaRPr lang="en-US" sz="1600" b="1" dirty="0">
              <a:latin typeface="+mj-lt"/>
            </a:endParaRPr>
          </a:p>
          <a:p>
            <a:r>
              <a:rPr lang="en-US" sz="1600" b="1" u="sng" dirty="0">
                <a:latin typeface="+mj-lt"/>
              </a:rPr>
              <a:t>Affordability</a:t>
            </a:r>
            <a:endParaRPr lang="en-US" sz="1600" b="1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E629A67-6679-4A36-84FC-66062D67F883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E6AC82E-2E6B-4B14-A9F7-36FB545A84AD}"/>
              </a:ext>
            </a:extLst>
          </p:cNvPr>
          <p:cNvGrpSpPr/>
          <p:nvPr/>
        </p:nvGrpSpPr>
        <p:grpSpPr>
          <a:xfrm>
            <a:off x="848085" y="3565660"/>
            <a:ext cx="2857899" cy="2836777"/>
            <a:chOff x="848085" y="3565660"/>
            <a:chExt cx="2857899" cy="283677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95823A36-5222-4B8B-A56D-EECD3187A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8085" y="3565660"/>
              <a:ext cx="2857899" cy="1905266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A3A1D656-AECB-4AC4-90D9-A9EF7EA35740}"/>
                </a:ext>
              </a:extLst>
            </p:cNvPr>
            <p:cNvSpPr/>
            <p:nvPr/>
          </p:nvSpPr>
          <p:spPr>
            <a:xfrm>
              <a:off x="848085" y="5509885"/>
              <a:ext cx="2857899" cy="8925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600" b="1" dirty="0">
                  <a:latin typeface="+mj-lt"/>
                </a:rPr>
                <a:t>3 Bed, 2 Bath, 1,862 </a:t>
              </a:r>
              <a:r>
                <a:rPr lang="en-US" sz="1600" b="1" dirty="0" err="1">
                  <a:latin typeface="+mj-lt"/>
                </a:rPr>
                <a:t>Sqft</a:t>
              </a:r>
              <a:endParaRPr lang="en-US" sz="1600" b="1" dirty="0">
                <a:latin typeface="+mj-lt"/>
              </a:endParaRPr>
            </a:p>
            <a:p>
              <a:pPr algn="ctr"/>
              <a:r>
                <a:rPr lang="en-US" sz="3600" b="1" dirty="0">
                  <a:latin typeface="+mj-lt"/>
                </a:rPr>
                <a:t>$799,000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BA1980F-5FA9-42C3-BB6E-535EF9267A9A}"/>
              </a:ext>
            </a:extLst>
          </p:cNvPr>
          <p:cNvGrpSpPr/>
          <p:nvPr/>
        </p:nvGrpSpPr>
        <p:grpSpPr>
          <a:xfrm>
            <a:off x="4623961" y="3565660"/>
            <a:ext cx="2857899" cy="2836777"/>
            <a:chOff x="4883939" y="3565660"/>
            <a:chExt cx="2857899" cy="28367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970B8590-3B95-49B6-B591-E4F94B5FB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09096" y="3565660"/>
              <a:ext cx="2832742" cy="1901952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5BBBE905-A505-4779-B290-0AD0174D83BD}"/>
                </a:ext>
              </a:extLst>
            </p:cNvPr>
            <p:cNvSpPr/>
            <p:nvPr/>
          </p:nvSpPr>
          <p:spPr>
            <a:xfrm>
              <a:off x="4883939" y="5509885"/>
              <a:ext cx="2857899" cy="8925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600" b="1" dirty="0">
                  <a:latin typeface="+mj-lt"/>
                </a:rPr>
                <a:t>6 Bed, 7 Bath, 5,310 </a:t>
              </a:r>
              <a:r>
                <a:rPr lang="en-US" sz="1600" b="1" dirty="0" err="1">
                  <a:latin typeface="+mj-lt"/>
                </a:rPr>
                <a:t>Sqft</a:t>
              </a:r>
              <a:endParaRPr lang="en-US" sz="1600" b="1" dirty="0">
                <a:latin typeface="+mj-lt"/>
              </a:endParaRPr>
            </a:p>
            <a:p>
              <a:pPr algn="ctr"/>
              <a:r>
                <a:rPr lang="en-US" sz="3600" b="1" dirty="0">
                  <a:latin typeface="+mj-lt"/>
                </a:rPr>
                <a:t>$799,000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72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781619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solidFill>
                  <a:srgbClr val="9D2D63"/>
                </a:solidFill>
              </a:rPr>
              <a:t>Questions</a:t>
            </a:r>
            <a:endParaRPr lang="en-US" sz="6000" dirty="0">
              <a:solidFill>
                <a:srgbClr val="9D2D6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75" y="2757120"/>
            <a:ext cx="4264591" cy="282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FF00692-3FEF-4A88-819A-4F82F4B128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68" b="16125"/>
          <a:stretch/>
        </p:blipFill>
        <p:spPr>
          <a:xfrm>
            <a:off x="1399283" y="3674885"/>
            <a:ext cx="2153846" cy="13441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0371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5695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Our Team</a:t>
            </a:r>
            <a:endParaRPr lang="en-US" sz="2400" dirty="0">
              <a:solidFill>
                <a:srgbClr val="9D2D6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761FA8A-1347-4015-86F6-8ED2212D235A}"/>
              </a:ext>
            </a:extLst>
          </p:cNvPr>
          <p:cNvSpPr/>
          <p:nvPr/>
        </p:nvSpPr>
        <p:spPr>
          <a:xfrm>
            <a:off x="219048" y="1150038"/>
            <a:ext cx="465775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b="1" dirty="0">
                <a:latin typeface="+mj-lt"/>
              </a:rPr>
              <a:t>Steve Danyliw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Danyliw &amp; Associates - </a:t>
            </a:r>
            <a:r>
              <a:rPr lang="en-US" sz="1200" dirty="0">
                <a:latin typeface="+mj-lt"/>
              </a:rPr>
              <a:t>CHAIR</a:t>
            </a:r>
          </a:p>
          <a:p>
            <a:r>
              <a:rPr lang="en-US" sz="1600" b="1" dirty="0">
                <a:latin typeface="+mj-lt"/>
              </a:rPr>
              <a:t>Andrew Abrams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Vision Real Estate </a:t>
            </a:r>
          </a:p>
          <a:p>
            <a:r>
              <a:rPr lang="en-US" sz="1600" b="1" dirty="0">
                <a:latin typeface="+mj-lt"/>
              </a:rPr>
              <a:t>Chris Gaddis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Vice President at Heritage Title Company</a:t>
            </a:r>
          </a:p>
          <a:p>
            <a:r>
              <a:rPr lang="en-US" sz="1600" b="1" dirty="0">
                <a:latin typeface="+mj-lt"/>
              </a:rPr>
              <a:t>Libby Levinson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Kentwood Real Estate</a:t>
            </a:r>
          </a:p>
          <a:p>
            <a:r>
              <a:rPr lang="en-US" sz="1600" b="1" dirty="0" err="1">
                <a:latin typeface="+mj-lt"/>
              </a:rPr>
              <a:t>Brigette</a:t>
            </a:r>
            <a:r>
              <a:rPr lang="en-US" sz="1600" b="1" dirty="0">
                <a:latin typeface="+mj-lt"/>
              </a:rPr>
              <a:t> </a:t>
            </a:r>
            <a:r>
              <a:rPr lang="en-US" sz="1600" b="1" dirty="0" err="1">
                <a:latin typeface="+mj-lt"/>
              </a:rPr>
              <a:t>Modglin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Kentwood City Properties</a:t>
            </a:r>
          </a:p>
          <a:p>
            <a:r>
              <a:rPr lang="en-US" sz="1600" b="1" dirty="0">
                <a:latin typeface="+mj-lt"/>
              </a:rPr>
              <a:t>Jessica Reinhardt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RE/MAX Alliance </a:t>
            </a:r>
            <a:endParaRPr lang="en-US" sz="1600" i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Jill Schafer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Kentwood Real Estate</a:t>
            </a:r>
          </a:p>
          <a:p>
            <a:r>
              <a:rPr lang="en-US" sz="1600" b="1" dirty="0">
                <a:latin typeface="+mj-lt"/>
              </a:rPr>
              <a:t>Elaine Stucy</a:t>
            </a:r>
            <a:r>
              <a:rPr lang="en-US" sz="1600" dirty="0">
                <a:latin typeface="+mj-lt"/>
              </a:rPr>
              <a:t>, </a:t>
            </a:r>
            <a:r>
              <a:rPr lang="en-US" sz="1200" i="1" dirty="0">
                <a:latin typeface="+mj-lt"/>
              </a:rPr>
              <a:t>Broker Associate at LIV Sotheby’s International Realty</a:t>
            </a:r>
          </a:p>
          <a:p>
            <a:r>
              <a:rPr lang="en-US" sz="1600" b="1" dirty="0">
                <a:latin typeface="+mj-lt"/>
              </a:rPr>
              <a:t>David </a:t>
            </a:r>
            <a:r>
              <a:rPr lang="en-US" sz="1600" b="1" dirty="0" err="1">
                <a:latin typeface="+mj-lt"/>
              </a:rPr>
              <a:t>Bovard</a:t>
            </a:r>
            <a:r>
              <a:rPr lang="en-US" sz="1600" dirty="0"/>
              <a:t>, </a:t>
            </a:r>
            <a:r>
              <a:rPr lang="en-US" sz="1200" i="1" dirty="0">
                <a:latin typeface="+mj-lt"/>
              </a:rPr>
              <a:t>Broker at Realty Group LLC</a:t>
            </a:r>
          </a:p>
          <a:p>
            <a:r>
              <a:rPr lang="en-US" sz="1600" b="1" dirty="0">
                <a:latin typeface="+mj-lt"/>
              </a:rPr>
              <a:t>Sarah Goode</a:t>
            </a:r>
            <a:r>
              <a:rPr lang="en-US" sz="1200" i="1" dirty="0">
                <a:latin typeface="+mj-lt"/>
              </a:rPr>
              <a:t>, DMAR Staff </a:t>
            </a:r>
            <a:endParaRPr lang="en-US" sz="1100" i="1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0ACD76B-F3D3-4F1B-8709-4526D7DF22F3}"/>
              </a:ext>
            </a:extLst>
          </p:cNvPr>
          <p:cNvSpPr txBox="1"/>
          <p:nvPr/>
        </p:nvSpPr>
        <p:spPr>
          <a:xfrm>
            <a:off x="866037" y="4917055"/>
            <a:ext cx="321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596D1"/>
                </a:solidFill>
              </a:rPr>
              <a:t>Market Trends Committee</a:t>
            </a:r>
            <a:endParaRPr lang="en-US" sz="1200" dirty="0">
              <a:solidFill>
                <a:srgbClr val="1596D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72B35E6-C8E3-47E2-A1EC-6417B97B8F20}"/>
              </a:ext>
            </a:extLst>
          </p:cNvPr>
          <p:cNvGrpSpPr/>
          <p:nvPr/>
        </p:nvGrpSpPr>
        <p:grpSpPr>
          <a:xfrm>
            <a:off x="5304762" y="732176"/>
            <a:ext cx="3550024" cy="5116215"/>
            <a:chOff x="5304762" y="732176"/>
            <a:chExt cx="3550024" cy="511621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D8DCBE38-D3E6-4FE3-AE8C-3F12321403C9}"/>
                </a:ext>
              </a:extLst>
            </p:cNvPr>
            <p:cNvGrpSpPr/>
            <p:nvPr/>
          </p:nvGrpSpPr>
          <p:grpSpPr>
            <a:xfrm>
              <a:off x="5470609" y="4078792"/>
              <a:ext cx="3218330" cy="1769599"/>
              <a:chOff x="5696546" y="4186368"/>
              <a:chExt cx="3218330" cy="1769599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7523" y="4186368"/>
                <a:ext cx="2396377" cy="1331321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1F01B39C-D8C3-4F87-946E-6BF6E956D9F1}"/>
                  </a:ext>
                </a:extLst>
              </p:cNvPr>
              <p:cNvSpPr txBox="1"/>
              <p:nvPr/>
            </p:nvSpPr>
            <p:spPr>
              <a:xfrm>
                <a:off x="5696546" y="5586635"/>
                <a:ext cx="32183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1596D1"/>
                    </a:solidFill>
                  </a:rPr>
                  <a:t>Exclusive Sponsorship Partner</a:t>
                </a:r>
                <a:endParaRPr lang="en-US" sz="1200" dirty="0">
                  <a:solidFill>
                    <a:srgbClr val="1596D1"/>
                  </a:solidFill>
                </a:endParaRPr>
              </a:p>
            </p:txBody>
          </p:sp>
        </p:grpSp>
        <p:pic>
          <p:nvPicPr>
            <p:cNvPr id="1026" name="Picture 2" descr="https://mb.cision.com/Public/5755/logo/97dc08b5dccaf59f_org.gif">
              <a:extLst>
                <a:ext uri="{FF2B5EF4-FFF2-40B4-BE49-F238E27FC236}">
                  <a16:creationId xmlns:a16="http://schemas.microsoft.com/office/drawing/2014/main" xmlns="" id="{93F90947-1049-4D53-A9F2-CCD694DAF2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5795" y="2011066"/>
              <a:ext cx="2538972" cy="1550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2B2551CC-E651-4100-9672-005FEDF56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04762" y="732176"/>
              <a:ext cx="3550024" cy="987002"/>
            </a:xfrm>
            <a:prstGeom prst="rect">
              <a:avLst/>
            </a:prstGeom>
          </p:spPr>
        </p:pic>
        <p:sp>
          <p:nvSpPr>
            <p:cNvPr id="15" name="Plus Sign 14">
              <a:extLst>
                <a:ext uri="{FF2B5EF4-FFF2-40B4-BE49-F238E27FC236}">
                  <a16:creationId xmlns:a16="http://schemas.microsoft.com/office/drawing/2014/main" xmlns="" id="{13582340-BC7B-4400-AC66-F7BCA0E56A45}"/>
                </a:ext>
              </a:extLst>
            </p:cNvPr>
            <p:cNvSpPr/>
            <p:nvPr/>
          </p:nvSpPr>
          <p:spPr>
            <a:xfrm>
              <a:off x="6982015" y="3674885"/>
              <a:ext cx="246530" cy="307733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Plus Sign 15">
              <a:extLst>
                <a:ext uri="{FF2B5EF4-FFF2-40B4-BE49-F238E27FC236}">
                  <a16:creationId xmlns:a16="http://schemas.microsoft.com/office/drawing/2014/main" xmlns="" id="{EB063D1C-0D7F-4739-B215-4B4EF9028E48}"/>
                </a:ext>
              </a:extLst>
            </p:cNvPr>
            <p:cNvSpPr/>
            <p:nvPr/>
          </p:nvSpPr>
          <p:spPr>
            <a:xfrm>
              <a:off x="6982015" y="1562435"/>
              <a:ext cx="246530" cy="307733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268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E874579-7262-447C-8A40-EDDDE9DF0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94" y="1109393"/>
            <a:ext cx="7949609" cy="46392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03E1CAD-4536-48AB-9DE5-5712248F975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Average Sold/Closed by month </a:t>
            </a:r>
            <a:r>
              <a:rPr lang="en-US" sz="2400" dirty="0">
                <a:solidFill>
                  <a:srgbClr val="9D2D63"/>
                </a:solidFill>
              </a:rPr>
              <a:t>(1987-2017)</a:t>
            </a:r>
            <a:endParaRPr lang="en-US" sz="3600" dirty="0">
              <a:solidFill>
                <a:srgbClr val="9D2D6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A0DD5BF-60D1-42E5-B2DB-5C1B49E9DF3D}"/>
              </a:ext>
            </a:extLst>
          </p:cNvPr>
          <p:cNvSpPr/>
          <p:nvPr/>
        </p:nvSpPr>
        <p:spPr>
          <a:xfrm rot="16200000">
            <a:off x="-340661" y="3252715"/>
            <a:ext cx="170329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Units Sold</a:t>
            </a:r>
            <a:endParaRPr lang="en-US" sz="1600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886538A-D8D9-4563-B6BC-0F7F77DE6B1B}"/>
              </a:ext>
            </a:extLst>
          </p:cNvPr>
          <p:cNvSpPr/>
          <p:nvPr/>
        </p:nvSpPr>
        <p:spPr>
          <a:xfrm rot="16200000">
            <a:off x="7695156" y="3283442"/>
            <a:ext cx="170329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Temperature</a:t>
            </a:r>
            <a:endParaRPr lang="en-US" sz="16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EEF792E-16E1-4AE8-B78D-84086D85E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85" y="1084732"/>
            <a:ext cx="7749271" cy="46617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B30864-9130-46D6-BC64-33621064DB44}"/>
              </a:ext>
            </a:extLst>
          </p:cNvPr>
          <p:cNvSpPr/>
          <p:nvPr/>
        </p:nvSpPr>
        <p:spPr>
          <a:xfrm>
            <a:off x="1846728" y="5801780"/>
            <a:ext cx="14971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2017 Solds</a:t>
            </a:r>
            <a:endParaRPr lang="en-US" sz="1600" dirty="0"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B23BE76-3A27-4EF0-8D5B-90902256B037}"/>
              </a:ext>
            </a:extLst>
          </p:cNvPr>
          <p:cNvSpPr/>
          <p:nvPr/>
        </p:nvSpPr>
        <p:spPr>
          <a:xfrm>
            <a:off x="1550894" y="5916706"/>
            <a:ext cx="448235" cy="179294"/>
          </a:xfrm>
          <a:prstGeom prst="rect">
            <a:avLst/>
          </a:prstGeom>
          <a:solidFill>
            <a:srgbClr val="1596D1"/>
          </a:solidFill>
          <a:ln>
            <a:solidFill>
              <a:srgbClr val="159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16270CA-C0ED-45C4-8A8A-7645CB1092F8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AACB02C-A0EF-4896-99CC-3B16E7F9BA43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7CF9C2FE-78E9-400C-881D-EBC638A54B18}"/>
              </a:ext>
            </a:extLst>
          </p:cNvPr>
          <p:cNvSpPr/>
          <p:nvPr/>
        </p:nvSpPr>
        <p:spPr>
          <a:xfrm>
            <a:off x="4518210" y="5801780"/>
            <a:ext cx="23487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Historical Average</a:t>
            </a:r>
            <a:endParaRPr lang="en-US" sz="16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8B92C67-3AEE-49C4-9709-63B81EA49A7B}"/>
              </a:ext>
            </a:extLst>
          </p:cNvPr>
          <p:cNvSpPr/>
          <p:nvPr/>
        </p:nvSpPr>
        <p:spPr>
          <a:xfrm>
            <a:off x="4276166" y="5916706"/>
            <a:ext cx="448235" cy="179294"/>
          </a:xfrm>
          <a:prstGeom prst="rect">
            <a:avLst/>
          </a:prstGeom>
          <a:solidFill>
            <a:srgbClr val="9D2D63"/>
          </a:solidFill>
          <a:ln>
            <a:solidFill>
              <a:srgbClr val="9D2D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2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03E1CAD-4536-48AB-9DE5-5712248F975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Year End – Active Inventory </a:t>
            </a:r>
            <a:r>
              <a:rPr lang="en-US" sz="2400" dirty="0">
                <a:solidFill>
                  <a:srgbClr val="9D2D63"/>
                </a:solidFill>
              </a:rPr>
              <a:t>(1985-2017)</a:t>
            </a:r>
            <a:endParaRPr lang="en-US" sz="3600" dirty="0">
              <a:solidFill>
                <a:srgbClr val="9D2D6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A0DD5BF-60D1-42E5-B2DB-5C1B49E9DF3D}"/>
              </a:ext>
            </a:extLst>
          </p:cNvPr>
          <p:cNvSpPr/>
          <p:nvPr/>
        </p:nvSpPr>
        <p:spPr>
          <a:xfrm rot="16200000">
            <a:off x="-340661" y="3252715"/>
            <a:ext cx="170329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Active Listings</a:t>
            </a:r>
            <a:endParaRPr lang="en-US" sz="1600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886538A-D8D9-4563-B6BC-0F7F77DE6B1B}"/>
              </a:ext>
            </a:extLst>
          </p:cNvPr>
          <p:cNvSpPr/>
          <p:nvPr/>
        </p:nvSpPr>
        <p:spPr>
          <a:xfrm>
            <a:off x="7560845" y="3635305"/>
            <a:ext cx="10902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2017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+mj-lt"/>
              </a:rPr>
              <a:t>3,854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B30864-9130-46D6-BC64-33621064DB44}"/>
              </a:ext>
            </a:extLst>
          </p:cNvPr>
          <p:cNvSpPr/>
          <p:nvPr/>
        </p:nvSpPr>
        <p:spPr>
          <a:xfrm>
            <a:off x="1573304" y="5804381"/>
            <a:ext cx="59973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2017 Represents the lowest inventory level on record.</a:t>
            </a:r>
            <a:endParaRPr lang="en-US" sz="16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150C08B-7F51-4393-99C4-C894DED865BC}"/>
              </a:ext>
            </a:extLst>
          </p:cNvPr>
          <p:cNvSpPr/>
          <p:nvPr/>
        </p:nvSpPr>
        <p:spPr>
          <a:xfrm>
            <a:off x="4509411" y="1257336"/>
            <a:ext cx="10902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2007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+mj-lt"/>
              </a:rPr>
              <a:t>24,603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F719893-5707-4194-AB3D-EF510223CE10}"/>
              </a:ext>
            </a:extLst>
          </p:cNvPr>
          <p:cNvSpPr/>
          <p:nvPr/>
        </p:nvSpPr>
        <p:spPr>
          <a:xfrm>
            <a:off x="2966574" y="3215263"/>
            <a:ext cx="10902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2000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+mj-lt"/>
              </a:rPr>
              <a:t>8,820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6E0B24C-E718-4CFD-BCEB-DCB1657489FF}"/>
              </a:ext>
            </a:extLst>
          </p:cNvPr>
          <p:cNvSpPr/>
          <p:nvPr/>
        </p:nvSpPr>
        <p:spPr>
          <a:xfrm>
            <a:off x="2332640" y="4211424"/>
            <a:ext cx="10902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1995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9,854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E139052-0DE9-4DF0-98EF-FDC3849EBC7A}"/>
              </a:ext>
            </a:extLst>
          </p:cNvPr>
          <p:cNvSpPr/>
          <p:nvPr/>
        </p:nvSpPr>
        <p:spPr>
          <a:xfrm>
            <a:off x="1229883" y="2984461"/>
            <a:ext cx="10902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+mj-lt"/>
              </a:rPr>
              <a:t>1990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+mj-lt"/>
              </a:rPr>
              <a:t>11,839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04F405C8-CC91-4654-845F-43702FDFD192}"/>
              </a:ext>
            </a:extLst>
          </p:cNvPr>
          <p:cNvCxnSpPr>
            <a:cxnSpLocks/>
          </p:cNvCxnSpPr>
          <p:nvPr/>
        </p:nvCxnSpPr>
        <p:spPr>
          <a:xfrm flipH="1">
            <a:off x="1308847" y="3538428"/>
            <a:ext cx="296879" cy="163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19869A9E-744A-45E1-A732-17D9D2D73637}"/>
              </a:ext>
            </a:extLst>
          </p:cNvPr>
          <p:cNvCxnSpPr>
            <a:cxnSpLocks/>
          </p:cNvCxnSpPr>
          <p:nvPr/>
        </p:nvCxnSpPr>
        <p:spPr>
          <a:xfrm>
            <a:off x="3661225" y="3784214"/>
            <a:ext cx="86022" cy="3485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AE1803E2-734D-4B34-B7A5-99DC4E39DF95}"/>
              </a:ext>
            </a:extLst>
          </p:cNvPr>
          <p:cNvCxnSpPr>
            <a:cxnSpLocks/>
          </p:cNvCxnSpPr>
          <p:nvPr/>
        </p:nvCxnSpPr>
        <p:spPr>
          <a:xfrm>
            <a:off x="5384048" y="1797030"/>
            <a:ext cx="318182" cy="163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B4F3FC98-12BA-467B-B91A-2220D512A33C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2595282" y="3997680"/>
            <a:ext cx="282486" cy="21374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1B8F20E6-2BEF-4D21-9EC7-9E505A1396FE}"/>
              </a:ext>
            </a:extLst>
          </p:cNvPr>
          <p:cNvCxnSpPr>
            <a:cxnSpLocks/>
          </p:cNvCxnSpPr>
          <p:nvPr/>
        </p:nvCxnSpPr>
        <p:spPr>
          <a:xfrm>
            <a:off x="8158518" y="4220126"/>
            <a:ext cx="89011" cy="4976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6E490E5D-F2C9-4C22-9A37-E694B85856B4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FBEDB64-8B4E-4D28-9806-2CE066167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65" y="1124512"/>
            <a:ext cx="7785267" cy="460897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9CA74FC-E0FF-4F0F-8460-C3BF9FB31A59}"/>
              </a:ext>
            </a:extLst>
          </p:cNvPr>
          <p:cNvSpPr/>
          <p:nvPr/>
        </p:nvSpPr>
        <p:spPr>
          <a:xfrm>
            <a:off x="7880521" y="3137433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2017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B7CEAC20-CF5D-4C72-8EF4-A9E0550262EF}"/>
              </a:ext>
            </a:extLst>
          </p:cNvPr>
          <p:cNvSpPr/>
          <p:nvPr/>
        </p:nvSpPr>
        <p:spPr>
          <a:xfrm>
            <a:off x="2185718" y="1800952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1988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23E7010-8BB8-413E-941C-3632949D5A35}"/>
              </a:ext>
            </a:extLst>
          </p:cNvPr>
          <p:cNvSpPr/>
          <p:nvPr/>
        </p:nvSpPr>
        <p:spPr>
          <a:xfrm>
            <a:off x="2736525" y="3061374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1993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D408976A-35E3-47F0-8439-70864391B5B6}"/>
              </a:ext>
            </a:extLst>
          </p:cNvPr>
          <p:cNvSpPr/>
          <p:nvPr/>
        </p:nvSpPr>
        <p:spPr>
          <a:xfrm>
            <a:off x="3396001" y="2542205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1996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6B5837A-66DD-4618-99BF-AD4F3DAB18B4}"/>
              </a:ext>
            </a:extLst>
          </p:cNvPr>
          <p:cNvSpPr/>
          <p:nvPr/>
        </p:nvSpPr>
        <p:spPr>
          <a:xfrm>
            <a:off x="4056829" y="3085722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1999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D35A053-946E-4542-AC6A-2E82CF603A02}"/>
              </a:ext>
            </a:extLst>
          </p:cNvPr>
          <p:cNvSpPr/>
          <p:nvPr/>
        </p:nvSpPr>
        <p:spPr>
          <a:xfrm>
            <a:off x="3856040" y="1748780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2003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5509A67A-E677-4617-9A86-7AFD4E92BB14}"/>
              </a:ext>
            </a:extLst>
          </p:cNvPr>
          <p:cNvSpPr/>
          <p:nvPr/>
        </p:nvSpPr>
        <p:spPr>
          <a:xfrm>
            <a:off x="4450000" y="1212131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2004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164BB6FD-1D20-4942-850C-DB4E49174051}"/>
              </a:ext>
            </a:extLst>
          </p:cNvPr>
          <p:cNvSpPr/>
          <p:nvPr/>
        </p:nvSpPr>
        <p:spPr>
          <a:xfrm>
            <a:off x="6205938" y="1216558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2007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D871774-2E76-4331-B649-4C9EA975F0F6}"/>
              </a:ext>
            </a:extLst>
          </p:cNvPr>
          <p:cNvSpPr/>
          <p:nvPr/>
        </p:nvSpPr>
        <p:spPr>
          <a:xfrm>
            <a:off x="6545509" y="4320430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2014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A3E76653-B186-4B67-BEC0-0E5F639AD1B7}"/>
              </a:ext>
            </a:extLst>
          </p:cNvPr>
          <p:cNvSpPr/>
          <p:nvPr/>
        </p:nvSpPr>
        <p:spPr>
          <a:xfrm>
            <a:off x="7105281" y="3439117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2016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87B5F1F5-FA08-4585-AA0E-E1050EF9ABD2}"/>
              </a:ext>
            </a:extLst>
          </p:cNvPr>
          <p:cNvSpPr/>
          <p:nvPr/>
        </p:nvSpPr>
        <p:spPr>
          <a:xfrm>
            <a:off x="960026" y="1954840"/>
            <a:ext cx="55080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1596D1"/>
                </a:solidFill>
                <a:latin typeface="+mj-lt"/>
              </a:rPr>
              <a:t>1985</a:t>
            </a:r>
            <a:endParaRPr lang="en-US" sz="1100" b="1" dirty="0">
              <a:solidFill>
                <a:srgbClr val="1596D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2586F6B5-235A-4C23-867C-7EFC54C7A91B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</p:spTree>
    <p:extLst>
      <p:ext uri="{BB962C8B-B14F-4D97-AF65-F5344CB8AC3E}">
        <p14:creationId xmlns:p14="http://schemas.microsoft.com/office/powerpoint/2010/main" val="407091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23" grpId="0"/>
      <p:bldP spid="24" grpId="0"/>
      <p:bldP spid="29" grpId="0"/>
      <p:bldP spid="30" grpId="0"/>
      <p:bldP spid="31" grpId="0"/>
      <p:bldP spid="32" grpId="0"/>
      <p:bldP spid="33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03E1CAD-4536-48AB-9DE5-5712248F975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Records Active Inventory </a:t>
            </a:r>
            <a:r>
              <a:rPr lang="en-US" sz="2400" dirty="0">
                <a:solidFill>
                  <a:srgbClr val="9D2D63"/>
                </a:solidFill>
              </a:rPr>
              <a:t>(1985-2017)</a:t>
            </a:r>
            <a:endParaRPr lang="en-US" sz="3600" dirty="0">
              <a:solidFill>
                <a:srgbClr val="9D2D63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29F3F90-5D65-44EB-AB1B-9B8B15A59259}"/>
              </a:ext>
            </a:extLst>
          </p:cNvPr>
          <p:cNvGrpSpPr/>
          <p:nvPr/>
        </p:nvGrpSpPr>
        <p:grpSpPr>
          <a:xfrm>
            <a:off x="829233" y="1525415"/>
            <a:ext cx="2859743" cy="3836196"/>
            <a:chOff x="829233" y="1525415"/>
            <a:chExt cx="2859743" cy="383619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CBB30864-9130-46D6-BC64-33621064DB44}"/>
                </a:ext>
              </a:extLst>
            </p:cNvPr>
            <p:cNvSpPr/>
            <p:nvPr/>
          </p:nvSpPr>
          <p:spPr>
            <a:xfrm>
              <a:off x="829233" y="1525415"/>
              <a:ext cx="2859743" cy="169277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atin typeface="+mj-lt"/>
                </a:rPr>
                <a:t>All time record HIGH</a:t>
              </a:r>
            </a:p>
            <a:p>
              <a:pPr algn="ctr"/>
              <a:r>
                <a:rPr lang="en-US" sz="1600" dirty="0">
                  <a:latin typeface="+mj-lt"/>
                </a:rPr>
                <a:t>(any month)</a:t>
              </a:r>
            </a:p>
            <a:p>
              <a:pPr algn="ctr"/>
              <a:r>
                <a:rPr lang="en-US" sz="2000" b="1" dirty="0">
                  <a:solidFill>
                    <a:srgbClr val="9D2D63"/>
                  </a:solidFill>
                  <a:latin typeface="+mj-lt"/>
                </a:rPr>
                <a:t>July 2006</a:t>
              </a:r>
            </a:p>
            <a:p>
              <a:pPr algn="ctr"/>
              <a:r>
                <a:rPr lang="en-US" sz="3200" b="1" dirty="0">
                  <a:solidFill>
                    <a:srgbClr val="E72F32"/>
                  </a:solidFill>
                  <a:latin typeface="+mj-lt"/>
                </a:rPr>
                <a:t>31,989</a:t>
              </a:r>
            </a:p>
            <a:p>
              <a:pPr algn="ctr"/>
              <a:endParaRPr lang="en-US" sz="1600" dirty="0"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B3C1C013-0087-48A7-8E5A-0533F3EEA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0235" y="3056239"/>
              <a:ext cx="2257740" cy="2305372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DBF63CA-9669-4BF0-96E5-DF7553AA791C}"/>
              </a:ext>
            </a:extLst>
          </p:cNvPr>
          <p:cNvGrpSpPr/>
          <p:nvPr/>
        </p:nvGrpSpPr>
        <p:grpSpPr>
          <a:xfrm>
            <a:off x="5264498" y="1525415"/>
            <a:ext cx="2859743" cy="1854719"/>
            <a:chOff x="5264498" y="1525415"/>
            <a:chExt cx="2859743" cy="185471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DA163653-7967-4329-8381-E688601ED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56027" y="3056239"/>
              <a:ext cx="1876687" cy="323895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FA057B27-5E84-4D6A-92A2-1D5739D3E6A2}"/>
                </a:ext>
              </a:extLst>
            </p:cNvPr>
            <p:cNvSpPr/>
            <p:nvPr/>
          </p:nvSpPr>
          <p:spPr>
            <a:xfrm>
              <a:off x="5264498" y="1525415"/>
              <a:ext cx="2859743" cy="169277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atin typeface="+mj-lt"/>
                </a:rPr>
                <a:t>All time record LOW</a:t>
              </a:r>
            </a:p>
            <a:p>
              <a:pPr algn="ctr"/>
              <a:r>
                <a:rPr lang="en-US" sz="1600" dirty="0">
                  <a:latin typeface="+mj-lt"/>
                </a:rPr>
                <a:t>(any month)</a:t>
              </a:r>
            </a:p>
            <a:p>
              <a:pPr algn="ctr"/>
              <a:r>
                <a:rPr lang="en-US" sz="2000" b="1" dirty="0">
                  <a:solidFill>
                    <a:srgbClr val="9D2D63"/>
                  </a:solidFill>
                  <a:latin typeface="+mj-lt"/>
                </a:rPr>
                <a:t>December 2017</a:t>
              </a:r>
            </a:p>
            <a:p>
              <a:pPr algn="ctr"/>
              <a:r>
                <a:rPr lang="en-US" sz="3200" b="1" dirty="0">
                  <a:solidFill>
                    <a:srgbClr val="E72F32"/>
                  </a:solidFill>
                  <a:latin typeface="+mj-lt"/>
                </a:rPr>
                <a:t>3,854</a:t>
              </a:r>
            </a:p>
            <a:p>
              <a:pPr algn="ctr"/>
              <a:endParaRPr lang="en-US" sz="1600" dirty="0">
                <a:latin typeface="+mj-lt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D482A8CC-6278-4C6F-A2FF-252AE5BF7F93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660E2F6-378D-45F6-A82F-E6028B793F97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</p:spTree>
    <p:extLst>
      <p:ext uri="{BB962C8B-B14F-4D97-AF65-F5344CB8AC3E}">
        <p14:creationId xmlns:p14="http://schemas.microsoft.com/office/powerpoint/2010/main" val="13117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AC2B677-B8DE-4170-9751-B1F01D916A4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The Inventory Problem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1BED673-0B3C-49F4-BEA2-1BA2E90A0BA9}"/>
              </a:ext>
            </a:extLst>
          </p:cNvPr>
          <p:cNvSpPr/>
          <p:nvPr/>
        </p:nvSpPr>
        <p:spPr>
          <a:xfrm>
            <a:off x="829233" y="1525415"/>
            <a:ext cx="6952132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j-lt"/>
              </a:rPr>
              <a:t>Strong Demand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Positive job growth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Positive migration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Low mortgage interest rates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High quality of life</a:t>
            </a:r>
          </a:p>
          <a:p>
            <a:pPr algn="ctr"/>
            <a:endParaRPr lang="en-US" sz="1600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F16D1F7-D008-4E7F-9064-1C18882FB8EA}"/>
              </a:ext>
            </a:extLst>
          </p:cNvPr>
          <p:cNvSpPr/>
          <p:nvPr/>
        </p:nvSpPr>
        <p:spPr>
          <a:xfrm>
            <a:off x="829232" y="3984026"/>
            <a:ext cx="75527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j-lt"/>
              </a:rPr>
              <a:t>Insufficient Housing Creation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Few entry level units available for purchase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Average price of new construction $520k </a:t>
            </a:r>
          </a:p>
          <a:p>
            <a:pPr algn="ctr"/>
            <a:endParaRPr lang="en-US" sz="16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1DB6090-F4CD-4835-92EB-346349651623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</p:spTree>
    <p:extLst>
      <p:ext uri="{BB962C8B-B14F-4D97-AF65-F5344CB8AC3E}">
        <p14:creationId xmlns:p14="http://schemas.microsoft.com/office/powerpoint/2010/main" val="53454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AC2B677-B8DE-4170-9751-B1F01D916A4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Distressed Sales?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116C4DA-F7ED-4A6E-B2D5-B1262EA02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66" y="1121464"/>
            <a:ext cx="7785267" cy="461507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7035FBE-6792-4B31-81BD-5B732A2D44A8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61121CF-1EFE-4D09-9097-B701DB0F93B9}"/>
              </a:ext>
            </a:extLst>
          </p:cNvPr>
          <p:cNvSpPr/>
          <p:nvPr/>
        </p:nvSpPr>
        <p:spPr>
          <a:xfrm>
            <a:off x="5558229" y="1155190"/>
            <a:ext cx="245184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Closed</a:t>
            </a:r>
          </a:p>
          <a:p>
            <a:pPr algn="ctr"/>
            <a:r>
              <a:rPr lang="en-US" sz="3600" b="1" dirty="0">
                <a:latin typeface="+mj-lt"/>
              </a:rPr>
              <a:t>Short Sales</a:t>
            </a:r>
          </a:p>
          <a:p>
            <a:pPr algn="ctr"/>
            <a:r>
              <a:rPr lang="en-US" sz="3600" b="1" dirty="0">
                <a:latin typeface="+mj-lt"/>
              </a:rPr>
              <a:t>by year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2A0F077-24B2-4484-AF8C-5D9839CB3BB8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DBE1F9D-0728-43FA-B68E-9F580F85A399}"/>
              </a:ext>
            </a:extLst>
          </p:cNvPr>
          <p:cNvSpPr/>
          <p:nvPr/>
        </p:nvSpPr>
        <p:spPr>
          <a:xfrm>
            <a:off x="797858" y="5820695"/>
            <a:ext cx="3953437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dirty="0">
                <a:latin typeface="+mj-lt"/>
              </a:rPr>
              <a:t>Individual (Short Sale)  </a:t>
            </a:r>
            <a:endParaRPr lang="en-US" sz="1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1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08AF1D5-B2EE-4161-8AB1-2AD5E59A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66" y="1121464"/>
            <a:ext cx="7785267" cy="46150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AC2B677-B8DE-4170-9751-B1F01D916A4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Distressed Sales?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7035FBE-6792-4B31-81BD-5B732A2D44A8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61121CF-1EFE-4D09-9097-B701DB0F93B9}"/>
              </a:ext>
            </a:extLst>
          </p:cNvPr>
          <p:cNvSpPr/>
          <p:nvPr/>
        </p:nvSpPr>
        <p:spPr>
          <a:xfrm>
            <a:off x="4751295" y="1155190"/>
            <a:ext cx="32587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Distressed Sales as a Percentage of total sales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1C54605-E77B-468B-BFCB-0A0AD6D2ACB2}"/>
              </a:ext>
            </a:extLst>
          </p:cNvPr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0DDB10D-D129-44F7-8B97-2E212C97160E}"/>
              </a:ext>
            </a:extLst>
          </p:cNvPr>
          <p:cNvSpPr/>
          <p:nvPr/>
        </p:nvSpPr>
        <p:spPr>
          <a:xfrm>
            <a:off x="797858" y="5820695"/>
            <a:ext cx="3953437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dirty="0">
                <a:latin typeface="+mj-lt"/>
              </a:rPr>
              <a:t>Seller types – Bank/GSE, Government, Individual (Short Sale)  </a:t>
            </a:r>
            <a:endParaRPr lang="en-US" sz="1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664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E122DFF-B9D6-4598-A2C5-3ECE5253E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29" y="992019"/>
            <a:ext cx="8274740" cy="51717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410201"/>
          </a:xfrm>
          <a:prstGeom prst="rect">
            <a:avLst/>
          </a:prstGeom>
          <a:solidFill>
            <a:srgbClr val="9D2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alibri" panose="020F0502020204030204" pitchFamily="34" charset="0"/>
              </a:rPr>
              <a:t>DMAR Market Trends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281" y="6159249"/>
            <a:ext cx="180959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20752" y="-25733"/>
            <a:ext cx="196175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#DMARSTATS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7035FBE-6792-4B31-81BD-5B732A2D44A8}"/>
              </a:ext>
            </a:extLst>
          </p:cNvPr>
          <p:cNvSpPr/>
          <p:nvPr/>
        </p:nvSpPr>
        <p:spPr>
          <a:xfrm>
            <a:off x="-1" y="6416424"/>
            <a:ext cx="290904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Source of Data: REColorado.com</a:t>
            </a:r>
            <a:endParaRPr lang="en-US" sz="12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AC2B677-B8DE-4170-9751-B1F01D916A49}"/>
              </a:ext>
            </a:extLst>
          </p:cNvPr>
          <p:cNvSpPr/>
          <p:nvPr/>
        </p:nvSpPr>
        <p:spPr>
          <a:xfrm>
            <a:off x="-1" y="510603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>
                <a:solidFill>
                  <a:srgbClr val="9D2D63"/>
                </a:solidFill>
              </a:rPr>
              <a:t>Solds/Closed by year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xmlns="" id="{0593C4BA-D5A4-4410-B4AD-D1753B62A3C9}"/>
              </a:ext>
            </a:extLst>
          </p:cNvPr>
          <p:cNvSpPr/>
          <p:nvPr/>
        </p:nvSpPr>
        <p:spPr>
          <a:xfrm>
            <a:off x="1174375" y="4285128"/>
            <a:ext cx="7279343" cy="48409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125.6% Increase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6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11087</TotalTime>
  <Words>577</Words>
  <Application>Microsoft Office PowerPoint</Application>
  <PresentationFormat>On-screen Show (4:3)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Danyliw</dc:creator>
  <cp:lastModifiedBy>Members</cp:lastModifiedBy>
  <cp:revision>261</cp:revision>
  <cp:lastPrinted>2018-01-10T17:30:46Z</cp:lastPrinted>
  <dcterms:created xsi:type="dcterms:W3CDTF">2015-04-28T18:17:28Z</dcterms:created>
  <dcterms:modified xsi:type="dcterms:W3CDTF">2018-01-11T15:02:48Z</dcterms:modified>
</cp:coreProperties>
</file>