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4.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5.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6.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7.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8.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9.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4810" r:id="rId3"/>
    <p:sldMasterId id="2147486224" r:id="rId4"/>
    <p:sldMasterId id="2147489836" r:id="rId5"/>
    <p:sldMasterId id="2147489851" r:id="rId6"/>
    <p:sldMasterId id="2147489860" r:id="rId7"/>
    <p:sldMasterId id="2147489881" r:id="rId8"/>
    <p:sldMasterId id="2147489893" r:id="rId9"/>
    <p:sldMasterId id="2147489902" r:id="rId10"/>
  </p:sldMasterIdLst>
  <p:notesMasterIdLst>
    <p:notesMasterId r:id="rId107"/>
  </p:notesMasterIdLst>
  <p:sldIdLst>
    <p:sldId id="321" r:id="rId11"/>
    <p:sldId id="1843" r:id="rId12"/>
    <p:sldId id="2266" r:id="rId13"/>
    <p:sldId id="2267" r:id="rId14"/>
    <p:sldId id="2223" r:id="rId15"/>
    <p:sldId id="2332" r:id="rId16"/>
    <p:sldId id="2268" r:id="rId17"/>
    <p:sldId id="2323" r:id="rId18"/>
    <p:sldId id="1860" r:id="rId19"/>
    <p:sldId id="2270" r:id="rId20"/>
    <p:sldId id="2226" r:id="rId21"/>
    <p:sldId id="2227" r:id="rId22"/>
    <p:sldId id="2183" r:id="rId23"/>
    <p:sldId id="2160" r:id="rId24"/>
    <p:sldId id="1861" r:id="rId25"/>
    <p:sldId id="2271" r:id="rId26"/>
    <p:sldId id="2272" r:id="rId27"/>
    <p:sldId id="2273" r:id="rId28"/>
    <p:sldId id="2274" r:id="rId29"/>
    <p:sldId id="2233" r:id="rId30"/>
    <p:sldId id="2275" r:id="rId31"/>
    <p:sldId id="2014" r:id="rId32"/>
    <p:sldId id="1872" r:id="rId33"/>
    <p:sldId id="2276" r:id="rId34"/>
    <p:sldId id="2235" r:id="rId35"/>
    <p:sldId id="2189" r:id="rId36"/>
    <p:sldId id="2331" r:id="rId37"/>
    <p:sldId id="2277" r:id="rId38"/>
    <p:sldId id="1911" r:id="rId39"/>
    <p:sldId id="2329" r:id="rId40"/>
    <p:sldId id="2237" r:id="rId41"/>
    <p:sldId id="486" r:id="rId42"/>
    <p:sldId id="2279" r:id="rId43"/>
    <p:sldId id="2278" r:id="rId44"/>
    <p:sldId id="2280" r:id="rId45"/>
    <p:sldId id="2281" r:id="rId46"/>
    <p:sldId id="2282" r:id="rId47"/>
    <p:sldId id="2312" r:id="rId48"/>
    <p:sldId id="649" r:id="rId49"/>
    <p:sldId id="2283" r:id="rId50"/>
    <p:sldId id="2284" r:id="rId51"/>
    <p:sldId id="2314" r:id="rId52"/>
    <p:sldId id="2195" r:id="rId53"/>
    <p:sldId id="2198" r:id="rId54"/>
    <p:sldId id="2196" r:id="rId55"/>
    <p:sldId id="2313" r:id="rId56"/>
    <p:sldId id="2197" r:id="rId57"/>
    <p:sldId id="2285" r:id="rId58"/>
    <p:sldId id="471" r:id="rId59"/>
    <p:sldId id="2317" r:id="rId60"/>
    <p:sldId id="2318" r:id="rId61"/>
    <p:sldId id="2316" r:id="rId62"/>
    <p:sldId id="2286" r:id="rId63"/>
    <p:sldId id="2287" r:id="rId64"/>
    <p:sldId id="2315" r:id="rId65"/>
    <p:sldId id="1456" r:id="rId66"/>
    <p:sldId id="2179" r:id="rId67"/>
    <p:sldId id="2289" r:id="rId68"/>
    <p:sldId id="2330" r:id="rId69"/>
    <p:sldId id="850" r:id="rId70"/>
    <p:sldId id="2319" r:id="rId71"/>
    <p:sldId id="2178" r:id="rId72"/>
    <p:sldId id="2333" r:id="rId73"/>
    <p:sldId id="1740" r:id="rId74"/>
    <p:sldId id="2246" r:id="rId75"/>
    <p:sldId id="2320" r:id="rId76"/>
    <p:sldId id="1974" r:id="rId77"/>
    <p:sldId id="2291" r:id="rId78"/>
    <p:sldId id="2292" r:id="rId79"/>
    <p:sldId id="2298" r:id="rId80"/>
    <p:sldId id="2299" r:id="rId81"/>
    <p:sldId id="2295" r:id="rId82"/>
    <p:sldId id="2328" r:id="rId83"/>
    <p:sldId id="2334" r:id="rId84"/>
    <p:sldId id="2293" r:id="rId85"/>
    <p:sldId id="2259" r:id="rId86"/>
    <p:sldId id="2260" r:id="rId87"/>
    <p:sldId id="2261" r:id="rId88"/>
    <p:sldId id="2262" r:id="rId89"/>
    <p:sldId id="2322" r:id="rId90"/>
    <p:sldId id="2321" r:id="rId91"/>
    <p:sldId id="1893" r:id="rId92"/>
    <p:sldId id="2301" r:id="rId93"/>
    <p:sldId id="2221" r:id="rId94"/>
    <p:sldId id="1932" r:id="rId95"/>
    <p:sldId id="2327" r:id="rId96"/>
    <p:sldId id="2222" r:id="rId97"/>
    <p:sldId id="2326" r:id="rId98"/>
    <p:sldId id="324" r:id="rId99"/>
    <p:sldId id="2325" r:id="rId100"/>
    <p:sldId id="2311" r:id="rId101"/>
    <p:sldId id="2302" r:id="rId102"/>
    <p:sldId id="2324" r:id="rId103"/>
    <p:sldId id="2303" r:id="rId104"/>
    <p:sldId id="2304" r:id="rId105"/>
    <p:sldId id="834" r:id="rId10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C99741E-9B2A-4B3A-B479-5FFC98D3690D}">
          <p14:sldIdLst>
            <p14:sldId id="321"/>
            <p14:sldId id="1843"/>
            <p14:sldId id="2266"/>
            <p14:sldId id="2267"/>
            <p14:sldId id="2223"/>
            <p14:sldId id="2332"/>
            <p14:sldId id="2268"/>
            <p14:sldId id="2323"/>
            <p14:sldId id="1860"/>
            <p14:sldId id="2270"/>
            <p14:sldId id="2226"/>
            <p14:sldId id="2227"/>
            <p14:sldId id="2183"/>
            <p14:sldId id="2160"/>
            <p14:sldId id="1861"/>
            <p14:sldId id="2271"/>
            <p14:sldId id="2272"/>
            <p14:sldId id="2273"/>
            <p14:sldId id="2274"/>
            <p14:sldId id="2233"/>
            <p14:sldId id="2275"/>
            <p14:sldId id="2014"/>
            <p14:sldId id="1872"/>
            <p14:sldId id="2276"/>
            <p14:sldId id="2235"/>
            <p14:sldId id="2189"/>
            <p14:sldId id="2331"/>
            <p14:sldId id="2277"/>
            <p14:sldId id="1911"/>
            <p14:sldId id="2329"/>
            <p14:sldId id="2237"/>
            <p14:sldId id="486"/>
            <p14:sldId id="2279"/>
            <p14:sldId id="2278"/>
            <p14:sldId id="2280"/>
            <p14:sldId id="2281"/>
            <p14:sldId id="2282"/>
            <p14:sldId id="2312"/>
            <p14:sldId id="649"/>
            <p14:sldId id="2283"/>
            <p14:sldId id="2284"/>
            <p14:sldId id="2314"/>
            <p14:sldId id="2195"/>
            <p14:sldId id="2198"/>
            <p14:sldId id="2196"/>
            <p14:sldId id="2313"/>
            <p14:sldId id="2197"/>
            <p14:sldId id="2285"/>
            <p14:sldId id="471"/>
            <p14:sldId id="2317"/>
            <p14:sldId id="2318"/>
            <p14:sldId id="2316"/>
            <p14:sldId id="2286"/>
            <p14:sldId id="2287"/>
            <p14:sldId id="2315"/>
            <p14:sldId id="1456"/>
            <p14:sldId id="2179"/>
            <p14:sldId id="2289"/>
            <p14:sldId id="2330"/>
            <p14:sldId id="850"/>
            <p14:sldId id="2319"/>
            <p14:sldId id="2178"/>
            <p14:sldId id="2333"/>
            <p14:sldId id="1740"/>
            <p14:sldId id="2246"/>
            <p14:sldId id="2320"/>
            <p14:sldId id="1974"/>
            <p14:sldId id="2291"/>
            <p14:sldId id="2292"/>
            <p14:sldId id="2298"/>
            <p14:sldId id="2299"/>
            <p14:sldId id="2295"/>
            <p14:sldId id="2328"/>
            <p14:sldId id="2334"/>
            <p14:sldId id="2293"/>
            <p14:sldId id="2259"/>
            <p14:sldId id="2260"/>
            <p14:sldId id="2261"/>
            <p14:sldId id="2262"/>
            <p14:sldId id="2322"/>
            <p14:sldId id="2321"/>
            <p14:sldId id="1893"/>
            <p14:sldId id="2301"/>
            <p14:sldId id="2221"/>
            <p14:sldId id="1932"/>
            <p14:sldId id="2327"/>
            <p14:sldId id="2222"/>
            <p14:sldId id="2326"/>
            <p14:sldId id="324"/>
            <p14:sldId id="2325"/>
            <p14:sldId id="2311"/>
            <p14:sldId id="2302"/>
            <p14:sldId id="2324"/>
            <p14:sldId id="2303"/>
            <p14:sldId id="2304"/>
            <p14:sldId id="834"/>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90677" autoAdjust="0"/>
  </p:normalViewPr>
  <p:slideViewPr>
    <p:cSldViewPr>
      <p:cViewPr varScale="1">
        <p:scale>
          <a:sx n="71" d="100"/>
          <a:sy n="71" d="100"/>
        </p:scale>
        <p:origin x="1156" y="7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slide" Target="slides/slide58.xml"/><Relationship Id="rId84" Type="http://schemas.openxmlformats.org/officeDocument/2006/relationships/slide" Target="slides/slide74.xml"/><Relationship Id="rId89" Type="http://schemas.openxmlformats.org/officeDocument/2006/relationships/slide" Target="slides/slide79.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07" Type="http://schemas.openxmlformats.org/officeDocument/2006/relationships/notesMaster" Target="notesMasters/notesMaster1.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slide" Target="slides/slide56.xml"/><Relationship Id="rId74" Type="http://schemas.openxmlformats.org/officeDocument/2006/relationships/slide" Target="slides/slide64.xml"/><Relationship Id="rId79" Type="http://schemas.openxmlformats.org/officeDocument/2006/relationships/slide" Target="slides/slide69.xml"/><Relationship Id="rId87" Type="http://schemas.openxmlformats.org/officeDocument/2006/relationships/slide" Target="slides/slide77.xml"/><Relationship Id="rId102" Type="http://schemas.openxmlformats.org/officeDocument/2006/relationships/slide" Target="slides/slide92.xml"/><Relationship Id="rId110"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1.xml"/><Relationship Id="rId82" Type="http://schemas.openxmlformats.org/officeDocument/2006/relationships/slide" Target="slides/slide72.xml"/><Relationship Id="rId90" Type="http://schemas.openxmlformats.org/officeDocument/2006/relationships/slide" Target="slides/slide80.xml"/><Relationship Id="rId95" Type="http://schemas.openxmlformats.org/officeDocument/2006/relationships/slide" Target="slides/slide85.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slide" Target="slides/slide54.xml"/><Relationship Id="rId69" Type="http://schemas.openxmlformats.org/officeDocument/2006/relationships/slide" Target="slides/slide59.xml"/><Relationship Id="rId77" Type="http://schemas.openxmlformats.org/officeDocument/2006/relationships/slide" Target="slides/slide67.xml"/><Relationship Id="rId100" Type="http://schemas.openxmlformats.org/officeDocument/2006/relationships/slide" Target="slides/slide90.xml"/><Relationship Id="rId105" Type="http://schemas.openxmlformats.org/officeDocument/2006/relationships/slide" Target="slides/slide95.xml"/><Relationship Id="rId8" Type="http://schemas.openxmlformats.org/officeDocument/2006/relationships/slideMaster" Target="slideMasters/slideMaster8.xml"/><Relationship Id="rId51" Type="http://schemas.openxmlformats.org/officeDocument/2006/relationships/slide" Target="slides/slide41.xml"/><Relationship Id="rId72" Type="http://schemas.openxmlformats.org/officeDocument/2006/relationships/slide" Target="slides/slide62.xml"/><Relationship Id="rId80" Type="http://schemas.openxmlformats.org/officeDocument/2006/relationships/slide" Target="slides/slide70.xml"/><Relationship Id="rId85" Type="http://schemas.openxmlformats.org/officeDocument/2006/relationships/slide" Target="slides/slide75.xml"/><Relationship Id="rId93" Type="http://schemas.openxmlformats.org/officeDocument/2006/relationships/slide" Target="slides/slide83.xml"/><Relationship Id="rId98" Type="http://schemas.openxmlformats.org/officeDocument/2006/relationships/slide" Target="slides/slide8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slide" Target="slides/slide57.xml"/><Relationship Id="rId103" Type="http://schemas.openxmlformats.org/officeDocument/2006/relationships/slide" Target="slides/slide93.xml"/><Relationship Id="rId108" Type="http://schemas.openxmlformats.org/officeDocument/2006/relationships/presProps" Target="presProps.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slide" Target="slides/slide60.xml"/><Relationship Id="rId75" Type="http://schemas.openxmlformats.org/officeDocument/2006/relationships/slide" Target="slides/slide65.xml"/><Relationship Id="rId83" Type="http://schemas.openxmlformats.org/officeDocument/2006/relationships/slide" Target="slides/slide73.xml"/><Relationship Id="rId88" Type="http://schemas.openxmlformats.org/officeDocument/2006/relationships/slide" Target="slides/slide78.xml"/><Relationship Id="rId91" Type="http://schemas.openxmlformats.org/officeDocument/2006/relationships/slide" Target="slides/slide81.xml"/><Relationship Id="rId96" Type="http://schemas.openxmlformats.org/officeDocument/2006/relationships/slide" Target="slides/slide86.xml"/><Relationship Id="rId11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6" Type="http://schemas.openxmlformats.org/officeDocument/2006/relationships/slide" Target="slides/slide96.xml"/><Relationship Id="rId10" Type="http://schemas.openxmlformats.org/officeDocument/2006/relationships/slideMaster" Target="slideMasters/slideMaster10.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slide" Target="slides/slide68.xml"/><Relationship Id="rId81" Type="http://schemas.openxmlformats.org/officeDocument/2006/relationships/slide" Target="slides/slide71.xml"/><Relationship Id="rId86" Type="http://schemas.openxmlformats.org/officeDocument/2006/relationships/slide" Target="slides/slide76.xml"/><Relationship Id="rId94" Type="http://schemas.openxmlformats.org/officeDocument/2006/relationships/slide" Target="slides/slide84.xml"/><Relationship Id="rId99" Type="http://schemas.openxmlformats.org/officeDocument/2006/relationships/slide" Target="slides/slide89.xml"/><Relationship Id="rId101" Type="http://schemas.openxmlformats.org/officeDocument/2006/relationships/slide" Target="slides/slide9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109" Type="http://schemas.openxmlformats.org/officeDocument/2006/relationships/viewProps" Target="viewProps.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slide" Target="slides/slide66.xml"/><Relationship Id="rId97" Type="http://schemas.openxmlformats.org/officeDocument/2006/relationships/slide" Target="slides/slide87.xml"/><Relationship Id="rId104" Type="http://schemas.openxmlformats.org/officeDocument/2006/relationships/slide" Target="slides/slide94.xml"/><Relationship Id="rId7" Type="http://schemas.openxmlformats.org/officeDocument/2006/relationships/slideMaster" Target="slideMasters/slideMaster7.xml"/><Relationship Id="rId71" Type="http://schemas.openxmlformats.org/officeDocument/2006/relationships/slide" Target="slides/slide61.xml"/><Relationship Id="rId92" Type="http://schemas.openxmlformats.org/officeDocument/2006/relationships/slide" Target="slides/slide8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0455949-331D-411C-95B3-6D9647573300}" type="datetimeFigureOut">
              <a:rPr lang="en-US" smtClean="0"/>
              <a:t>1/11/2018</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001A9E1-1061-427C-B3BB-B7F9DE61AF65}" type="slidenum">
              <a:rPr lang="en-US" smtClean="0"/>
              <a:t>‹#›</a:t>
            </a:fld>
            <a:endParaRPr lang="en-US"/>
          </a:p>
        </p:txBody>
      </p:sp>
    </p:spTree>
    <p:extLst>
      <p:ext uri="{BB962C8B-B14F-4D97-AF65-F5344CB8AC3E}">
        <p14:creationId xmlns:p14="http://schemas.microsoft.com/office/powerpoint/2010/main" val="8268902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mailto:kerry_donahue@harvard.edu"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hotelnewsnow.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Updated 12-15-17</a:t>
            </a:r>
            <a:r>
              <a:rPr lang="en-US" dirty="0"/>
              <a:t>. Daily data.   SP500 (PERMANENT)</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3</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11546302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12-5-17. Monthly data.  ALTSALES  (PERMANENT) TOTALSA = all car sales.</a:t>
            </a:r>
          </a:p>
          <a:p>
            <a:r>
              <a:rPr lang="en-US" dirty="0"/>
              <a:t>Comes out 5 days after carmakers report results.    </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prstClr val="black"/>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endParaRPr>
          </a:p>
        </p:txBody>
      </p:sp>
    </p:spTree>
    <p:extLst>
      <p:ext uri="{BB962C8B-B14F-4D97-AF65-F5344CB8AC3E}">
        <p14:creationId xmlns:p14="http://schemas.microsoft.com/office/powerpoint/2010/main" val="39217630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fld id="{246BB6CA-CEC0-43FF-81BA-B8751986AE4D}" type="slidenum">
              <a:rPr kumimoji="0" lang="en-US" sz="1200" b="0" i="0" u="none" strike="noStrike" kern="1200" cap="none" spc="0" normalizeH="0" baseline="0" noProof="0" smtClean="0">
                <a:ln>
                  <a:noFill/>
                </a:ln>
                <a:solidFill>
                  <a:srgbClr val="000000"/>
                </a:solidFill>
                <a:effectLst/>
                <a:uLnTx/>
                <a:uFillTx/>
                <a:latin typeface="Arial" pitchFamily="34" charset="0"/>
                <a:ea typeface="ＭＳ Ｐゴシック"/>
                <a:cs typeface="ＭＳ Ｐゴシック"/>
              </a:rPr>
              <a:pPr marL="0" marR="0" lvl="0" indent="0" algn="r" defTabSz="914400" rtl="0" eaLnBrk="0" fontAlgn="base" latinLnBrk="0" hangingPunct="0">
                <a:lnSpc>
                  <a:spcPct val="100000"/>
                </a:lnSpc>
                <a:spcBef>
                  <a:spcPct val="0"/>
                </a:spcBef>
                <a:spcAft>
                  <a:spcPct val="0"/>
                </a:spcAft>
                <a:buClrTx/>
                <a:buSzTx/>
                <a:buFontTx/>
                <a:buNone/>
                <a:tabLst/>
                <a:defRPr/>
              </a:pPr>
              <a:t>13</a:t>
            </a:fld>
            <a:endParaRPr kumimoji="0" lang="en-US" sz="1200" b="0" i="0" u="none" strike="noStrike" kern="1200" cap="none" spc="0" normalizeH="0" baseline="0" noProof="0" dirty="0">
              <a:ln>
                <a:noFill/>
              </a:ln>
              <a:solidFill>
                <a:srgbClr val="000000"/>
              </a:solidFill>
              <a:effectLst/>
              <a:uLnTx/>
              <a:uFillTx/>
              <a:latin typeface="Arial" pitchFamily="34" charset="0"/>
              <a:ea typeface="ＭＳ Ｐゴシック"/>
              <a:cs typeface="ＭＳ Ｐゴシック"/>
            </a:endParaRPr>
          </a:p>
        </p:txBody>
      </p:sp>
      <p:sp>
        <p:nvSpPr>
          <p:cNvPr id="30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a:latin typeface="Arial" pitchFamily="34" charset="0"/>
              </a:rPr>
              <a:t>10/19/17 http://www.jchs.harvard.edu/growing-momentum-expected-remodeling-spending</a:t>
            </a:r>
          </a:p>
          <a:p>
            <a:pPr eaLnBrk="1" hangingPunct="1">
              <a:spcBef>
                <a:spcPct val="0"/>
              </a:spcBef>
            </a:pPr>
            <a:r>
              <a:rPr lang="en-US" dirty="0">
                <a:latin typeface="Arial" pitchFamily="34" charset="0"/>
              </a:rPr>
              <a:t>http://www.jchs.harvard.edu/leading-indicator-remodeling-activity-lira    Go to link above and then click below the image to save image. </a:t>
            </a:r>
          </a:p>
          <a:p>
            <a:pPr eaLnBrk="1" hangingPunct="1">
              <a:spcBef>
                <a:spcPct val="0"/>
              </a:spcBef>
            </a:pPr>
            <a:r>
              <a:rPr lang="en-US" dirty="0">
                <a:latin typeface="Arial" pitchFamily="34" charset="0"/>
              </a:rPr>
              <a:t>Q3 Heidi Carrell </a:t>
            </a:r>
            <a:r>
              <a:rPr lang="en-US" dirty="0"/>
              <a:t>(617) 495-7640, </a:t>
            </a:r>
            <a:r>
              <a:rPr lang="en-US" dirty="0">
                <a:hlinkClick r:id="rId3"/>
              </a:rPr>
              <a:t>Heidi carrell@harvard.edu</a:t>
            </a:r>
            <a:endParaRPr lang="en-US" dirty="0">
              <a:latin typeface="Arial" pitchFamily="34" charset="0"/>
            </a:endParaRPr>
          </a:p>
        </p:txBody>
      </p:sp>
    </p:spTree>
    <p:extLst>
      <p:ext uri="{BB962C8B-B14F-4D97-AF65-F5344CB8AC3E}">
        <p14:creationId xmlns:p14="http://schemas.microsoft.com/office/powerpoint/2010/main" val="14197448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9-29-17. The WSJ’s Daily Shot. </a:t>
            </a:r>
          </a:p>
          <a:p>
            <a:r>
              <a:rPr lang="en-US" dirty="0"/>
              <a:t>https://www.bloomberg.com/news/articles/2017-09-28/risk-on-trade-reaches-horse-market-as-500-000-colts-sell-fast?cmpid=socialflow-twitter-business&amp;utm_content=business&amp;utm_campaign=socialflow-organic&amp;utm_source=twitter&amp;utm_medium=social</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14</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0463018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5-1-17. the WSJ’s Daily Shot. </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15</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4401433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r>
              <a:rPr lang="en-US" dirty="0"/>
              <a:t>Updated 12-22-17. Monthly data. PCEC96. (PERMANENT)  Also, DPCERX1A020NBEA PCECC96 is quarterly. </a:t>
            </a:r>
          </a:p>
          <a:p>
            <a:r>
              <a:rPr lang="en-US" dirty="0"/>
              <a:t>Comment 11-30-17. </a:t>
            </a:r>
          </a:p>
          <a:p>
            <a:endParaRPr lang="en-US" dirty="0"/>
          </a:p>
        </p:txBody>
      </p:sp>
    </p:spTree>
    <p:extLst>
      <p:ext uri="{BB962C8B-B14F-4D97-AF65-F5344CB8AC3E}">
        <p14:creationId xmlns:p14="http://schemas.microsoft.com/office/powerpoint/2010/main" val="27040655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12/25/17 </a:t>
            </a:r>
            <a:r>
              <a:rPr lang="en-US" dirty="0" err="1"/>
              <a:t>CalculatedRisk</a:t>
            </a:r>
            <a:r>
              <a:rPr lang="en-US" dirty="0"/>
              <a:t> Blog.  He got it from Princeton energy advisors. LLC. http://www.prienga.com/ </a:t>
            </a:r>
          </a:p>
          <a:p>
            <a:r>
              <a:rPr lang="en-US" dirty="0"/>
              <a:t>See baker Hughes data here:  http://phx.corporate-ir.net/phoenix.zhtml?c=79687&amp;p=irol-reportsother </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17</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27499309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2635">
              <a:defRPr/>
            </a:pPr>
            <a:r>
              <a:rPr lang="en-US" dirty="0"/>
              <a:t>Updated 12-21-17. Quarterly data. CP  (PERMANENT)</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18</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1571865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12-26-17.  Monthly data. NY, Philly, Richmond, Dallas and KC fed data.  </a:t>
            </a:r>
          </a:p>
        </p:txBody>
      </p:sp>
      <p:sp>
        <p:nvSpPr>
          <p:cNvPr id="4" name="Slide Number Placeholder 3"/>
          <p:cNvSpPr>
            <a:spLocks noGrp="1"/>
          </p:cNvSpPr>
          <p:nvPr>
            <p:ph type="sldNum" sz="quarter" idx="10"/>
          </p:nvPr>
        </p:nvSpPr>
        <p:spPr/>
        <p:txBody>
          <a:bodyPr/>
          <a:lstStyle/>
          <a:p>
            <a:pPr marL="0" marR="0" lvl="0" indent="0" algn="r" defTabSz="904045"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a:ln>
                  <a:noFill/>
                </a:ln>
                <a:solidFill>
                  <a:srgbClr val="000000"/>
                </a:solidFill>
                <a:effectLst/>
                <a:uLnTx/>
                <a:uFillTx/>
                <a:latin typeface="Arial" charset="0"/>
                <a:ea typeface="ＭＳ Ｐゴシック" charset="-128"/>
              </a:rPr>
              <a:pPr marL="0" marR="0" lvl="0" indent="0" algn="r" defTabSz="904045" rtl="0" eaLnBrk="0" fontAlgn="base" latinLnBrk="0" hangingPunct="0">
                <a:lnSpc>
                  <a:spcPct val="100000"/>
                </a:lnSpc>
                <a:spcBef>
                  <a:spcPct val="0"/>
                </a:spcBef>
                <a:spcAft>
                  <a:spcPct val="0"/>
                </a:spcAft>
                <a:buClrTx/>
                <a:buSzTx/>
                <a:buFontTx/>
                <a:buNone/>
                <a:tabLst/>
                <a:defRPr/>
              </a:pPr>
              <a:t>19</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23074436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12-5-17. Monthly Index.  Calculated Risk Blog</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20</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203554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12-26-17. Monthly data.  NEWORDER (PERMANENT)</a:t>
            </a:r>
          </a:p>
        </p:txBody>
      </p:sp>
      <p:sp>
        <p:nvSpPr>
          <p:cNvPr id="4" name="Slide Number Placeholder 3"/>
          <p:cNvSpPr>
            <a:spLocks noGrp="1"/>
          </p:cNvSpPr>
          <p:nvPr>
            <p:ph type="sldNum" sz="quarter" idx="10"/>
          </p:nvPr>
        </p:nvSpPr>
        <p:spPr/>
        <p:txBody>
          <a:bodyPr/>
          <a:lstStyle/>
          <a:p>
            <a:pPr marL="0" marR="0" lvl="0" indent="0" algn="r" defTabSz="904045"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a:ln>
                  <a:noFill/>
                </a:ln>
                <a:solidFill>
                  <a:srgbClr val="000000"/>
                </a:solidFill>
                <a:effectLst/>
                <a:uLnTx/>
                <a:uFillTx/>
                <a:latin typeface="Arial" charset="0"/>
                <a:ea typeface="ＭＳ Ｐゴシック" charset="-128"/>
              </a:rPr>
              <a:pPr marL="0" marR="0" lvl="0" indent="0" algn="r" defTabSz="904045" rtl="0" eaLnBrk="0" fontAlgn="base" latinLnBrk="0" hangingPunct="0">
                <a:lnSpc>
                  <a:spcPct val="100000"/>
                </a:lnSpc>
                <a:spcBef>
                  <a:spcPct val="0"/>
                </a:spcBef>
                <a:spcAft>
                  <a:spcPct val="0"/>
                </a:spcAft>
                <a:buClrTx/>
                <a:buSzTx/>
                <a:buFontTx/>
                <a:buNone/>
                <a:tabLst/>
                <a:defRPr/>
              </a:pPr>
              <a:t>21</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3431407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r>
              <a:rPr lang="en-US" dirty="0"/>
              <a:t>Updated 12-7-17. Updated quarterly.  HNONWRQ027S, (PERMANENT)</a:t>
            </a:r>
          </a:p>
        </p:txBody>
      </p:sp>
    </p:spTree>
    <p:extLst>
      <p:ext uri="{BB962C8B-B14F-4D97-AF65-F5344CB8AC3E}">
        <p14:creationId xmlns:p14="http://schemas.microsoft.com/office/powerpoint/2010/main" val="8077308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7/28/17. To see the latest Brookings </a:t>
            </a:r>
            <a:r>
              <a:rPr lang="en-US" b="1" dirty="0"/>
              <a:t>Fiscal Impact Model </a:t>
            </a:r>
            <a:r>
              <a:rPr lang="en-US" dirty="0"/>
              <a:t>result, go to: </a:t>
            </a:r>
          </a:p>
          <a:p>
            <a:r>
              <a:rPr lang="en-US" dirty="0"/>
              <a:t>https://www.brookings.edu/interactives/hutchins-center-fiscal-impact-measure/?utm_campaign=Hutchins%20Center&amp;utm_source=hs_email&amp;utm_medium=email&amp;utm_content=54810632</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22</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7249281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1/26/17.  From Brookings.  </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23</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9272572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6/28/17.  </a:t>
            </a:r>
          </a:p>
          <a:p>
            <a:r>
              <a:rPr lang="en-US" dirty="0"/>
              <a:t>https://blog.euromonitor.com/2017/06/can-republican-tax-cuts-deliver-3-economic-growth-us.html</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24</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24313640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12-1-17. Monthly data. TWEXBPA (PERMANENT)</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25</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34840056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9-28-17 The Daily Shot. </a:t>
            </a:r>
          </a:p>
          <a:p>
            <a:r>
              <a:rPr lang="en-US" dirty="0"/>
              <a:t>https://www.wsj.com/articles/global-economies-grow-in-sync-1503507503</a:t>
            </a:r>
          </a:p>
        </p:txBody>
      </p:sp>
      <p:sp>
        <p:nvSpPr>
          <p:cNvPr id="4" name="Slide Number Placeholder 3"/>
          <p:cNvSpPr>
            <a:spLocks noGrp="1"/>
          </p:cNvSpPr>
          <p:nvPr>
            <p:ph type="sldNum" sz="quarter" idx="10"/>
          </p:nvPr>
        </p:nvSpPr>
        <p:spPr/>
        <p:txBody>
          <a:bodyPr/>
          <a:lstStyle/>
          <a:p>
            <a:pPr marL="0" marR="0" lvl="0" indent="0" algn="r" defTabSz="904045"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04045" rtl="0" eaLnBrk="0" fontAlgn="base" latinLnBrk="0" hangingPunct="0">
                <a:lnSpc>
                  <a:spcPct val="100000"/>
                </a:lnSpc>
                <a:spcBef>
                  <a:spcPct val="0"/>
                </a:spcBef>
                <a:spcAft>
                  <a:spcPct val="0"/>
                </a:spcAft>
                <a:buClrTx/>
                <a:buSzTx/>
                <a:buFontTx/>
                <a:buNone/>
                <a:tabLst/>
                <a:defRPr/>
              </a:pPr>
              <a:t>26</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1648747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11-27-17 The Daily Shot. </a:t>
            </a:r>
          </a:p>
          <a:p>
            <a:r>
              <a:rPr lang="en-US" dirty="0"/>
              <a:t>https://www.wsj.com/articles/global-economies-grow-in-sync-1503507503</a:t>
            </a:r>
          </a:p>
        </p:txBody>
      </p:sp>
      <p:sp>
        <p:nvSpPr>
          <p:cNvPr id="4" name="Slide Number Placeholder 3"/>
          <p:cNvSpPr>
            <a:spLocks noGrp="1"/>
          </p:cNvSpPr>
          <p:nvPr>
            <p:ph type="sldNum" sz="quarter" idx="10"/>
          </p:nvPr>
        </p:nvSpPr>
        <p:spPr/>
        <p:txBody>
          <a:bodyPr/>
          <a:lstStyle/>
          <a:p>
            <a:pPr marL="0" marR="0" lvl="0" indent="0" algn="r" defTabSz="904045"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a:ln>
                  <a:noFill/>
                </a:ln>
                <a:solidFill>
                  <a:srgbClr val="000000"/>
                </a:solidFill>
                <a:effectLst/>
                <a:uLnTx/>
                <a:uFillTx/>
                <a:latin typeface="Arial" charset="0"/>
                <a:ea typeface="ＭＳ Ｐゴシック" charset="-128"/>
              </a:rPr>
              <a:pPr marL="0" marR="0" lvl="0" indent="0" algn="r" defTabSz="904045" rtl="0" eaLnBrk="0" fontAlgn="base" latinLnBrk="0" hangingPunct="0">
                <a:lnSpc>
                  <a:spcPct val="100000"/>
                </a:lnSpc>
                <a:spcBef>
                  <a:spcPct val="0"/>
                </a:spcBef>
                <a:spcAft>
                  <a:spcPct val="0"/>
                </a:spcAft>
                <a:buClrTx/>
                <a:buSzTx/>
                <a:buFontTx/>
                <a:buNone/>
                <a:tabLst/>
                <a:defRPr/>
              </a:pPr>
              <a:t>27</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24318929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169" rtl="0" eaLnBrk="1" fontAlgn="auto" latinLnBrk="0" hangingPunct="1">
              <a:lnSpc>
                <a:spcPct val="100000"/>
              </a:lnSpc>
              <a:spcBef>
                <a:spcPts val="0"/>
              </a:spcBef>
              <a:spcAft>
                <a:spcPts val="0"/>
              </a:spcAft>
              <a:buClrTx/>
              <a:buSzTx/>
              <a:buFontTx/>
              <a:buNone/>
              <a:tabLst/>
              <a:defRPr/>
            </a:pPr>
            <a:fld id="{6EFBAB1A-E271-8246-AFC4-71023921E302}" type="slidenum">
              <a:rPr kumimoji="0" lang="en-US" sz="1800" b="0" i="0" u="none" strike="noStrike" kern="0" cap="none" spc="0" normalizeH="0" baseline="0" noProof="0">
                <a:ln>
                  <a:noFill/>
                </a:ln>
                <a:solidFill>
                  <a:prstClr val="black"/>
                </a:solidFill>
                <a:effectLst/>
                <a:uLnTx/>
                <a:uFillTx/>
                <a:latin typeface="Arial" charset="0"/>
                <a:ea typeface="ＭＳ Ｐゴシック" charset="-128"/>
              </a:rPr>
              <a:pPr marL="0" marR="0" lvl="0" indent="0" algn="r" defTabSz="914169" rtl="0" eaLnBrk="1" fontAlgn="auto" latinLnBrk="0" hangingPunct="1">
                <a:lnSpc>
                  <a:spcPct val="100000"/>
                </a:lnSpc>
                <a:spcBef>
                  <a:spcPts val="0"/>
                </a:spcBef>
                <a:spcAft>
                  <a:spcPts val="0"/>
                </a:spcAft>
                <a:buClrTx/>
                <a:buSzTx/>
                <a:buFontTx/>
                <a:buNone/>
                <a:tabLst/>
                <a:defRPr/>
              </a:pPr>
              <a:t>28</a:t>
            </a:fld>
            <a:endParaRPr kumimoji="0" lang="en-US" sz="1800" b="0" i="0" u="none" strike="noStrike" kern="0" cap="none" spc="0" normalizeH="0" baseline="0" noProof="0" dirty="0">
              <a:ln>
                <a:noFill/>
              </a:ln>
              <a:solidFill>
                <a:prstClr val="black"/>
              </a:solidFill>
              <a:effectLst/>
              <a:uLnTx/>
              <a:uFillTx/>
              <a:latin typeface="Arial" charset="0"/>
              <a:ea typeface="ＭＳ Ｐゴシック" charset="-128"/>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pPr defTabSz="940166">
              <a:defRPr/>
            </a:pPr>
            <a:r>
              <a:rPr lang="en-US" dirty="0"/>
              <a:t>Updated 12-21-17.  Quarterly Data. GDPC1 (PERMANENT) NBER LIKES THIS SERIES.  Look at FOMC data too.</a:t>
            </a:r>
          </a:p>
          <a:p>
            <a:endParaRPr lang="en-US" dirty="0"/>
          </a:p>
        </p:txBody>
      </p:sp>
    </p:spTree>
    <p:extLst>
      <p:ext uri="{BB962C8B-B14F-4D97-AF65-F5344CB8AC3E}">
        <p14:creationId xmlns:p14="http://schemas.microsoft.com/office/powerpoint/2010/main" val="25581468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pPr defTabSz="933204">
              <a:defRPr/>
            </a:pPr>
            <a:r>
              <a:rPr lang="en-US" dirty="0"/>
              <a:t>Updated 3-29-17.  WSJ’s The Daily Shot</a:t>
            </a:r>
          </a:p>
          <a:p>
            <a:pPr defTabSz="933204">
              <a:defRPr/>
            </a:pPr>
            <a:r>
              <a:rPr lang="en-US" dirty="0"/>
              <a:t>Source: BMO Wealth Management </a:t>
            </a:r>
          </a:p>
          <a:p>
            <a:pPr defTabSz="933204">
              <a:defRPr/>
            </a:pPr>
            <a:endParaRPr lang="en-US" dirty="0"/>
          </a:p>
        </p:txBody>
      </p:sp>
    </p:spTree>
    <p:extLst>
      <p:ext uri="{BB962C8B-B14F-4D97-AF65-F5344CB8AC3E}">
        <p14:creationId xmlns:p14="http://schemas.microsoft.com/office/powerpoint/2010/main" val="7698578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12-16-17. Daily data. FRB Philadelphia. </a:t>
            </a:r>
          </a:p>
          <a:p>
            <a:r>
              <a:rPr lang="en-US" dirty="0"/>
              <a:t>https://www.philadelphiafed.org/research-and-data/real-time-center/business-conditions-index</a:t>
            </a:r>
          </a:p>
          <a:p>
            <a:r>
              <a:rPr lang="en-US" dirty="0"/>
              <a:t>https://www.philadelphiafed.org/research-and-data/real-time-center/real-time-data</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30</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855706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12-5-17. Updated monthly. DGS1, DGS10 (PERMANENT)</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31</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3565703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pPr defTabSz="922635">
              <a:defRPr/>
            </a:pPr>
            <a:r>
              <a:rPr lang="en-US" dirty="0"/>
              <a:t>Updated 11-14-17. Quarterly data. NY Fed. </a:t>
            </a:r>
            <a:r>
              <a:rPr lang="en-US" b="0" dirty="0"/>
              <a:t>Quarterly Report on Household Debt and Credit November 2017</a:t>
            </a:r>
          </a:p>
          <a:p>
            <a:pPr defTabSz="922635">
              <a:defRPr/>
            </a:pPr>
            <a:r>
              <a:rPr lang="en-US" b="0" dirty="0"/>
              <a:t>https://www.newyorkfed.org/microeconomics/hhdc</a:t>
            </a:r>
          </a:p>
          <a:p>
            <a:pPr defTabSz="922635">
              <a:defRPr/>
            </a:pPr>
            <a:r>
              <a:rPr lang="en-US" b="0" dirty="0"/>
              <a:t>https://www.newyorkfed.org/medialibrary/interactives/householdcredit/data/pdf/HHDC_2017Q3.pdf</a:t>
            </a:r>
          </a:p>
          <a:p>
            <a:endParaRPr lang="en-US" dirty="0"/>
          </a:p>
        </p:txBody>
      </p:sp>
    </p:spTree>
    <p:extLst>
      <p:ext uri="{BB962C8B-B14F-4D97-AF65-F5344CB8AC3E}">
        <p14:creationId xmlns:p14="http://schemas.microsoft.com/office/powerpoint/2010/main" val="32454837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21506" name="Rectangle 2"/>
          <p:cNvSpPr>
            <a:spLocks noGrp="1" noRot="1" noChangeAspect="1" noChangeArrowheads="1" noTextEdit="1"/>
          </p:cNvSpPr>
          <p:nvPr>
            <p:ph type="sldImg"/>
          </p:nvPr>
        </p:nvSpPr>
        <p:spPr>
          <a:xfrm>
            <a:off x="1181100" y="698500"/>
            <a:ext cx="4648200" cy="3486150"/>
          </a:xfrm>
          <a:ln/>
        </p:spPr>
      </p:sp>
      <p:sp>
        <p:nvSpPr>
          <p:cNvPr id="21507" name="Rectangle 3"/>
          <p:cNvSpPr>
            <a:spLocks noGrp="1" noChangeArrowheads="1"/>
          </p:cNvSpPr>
          <p:nvPr>
            <p:ph type="body" idx="1"/>
          </p:nvPr>
        </p:nvSpPr>
        <p:spPr/>
        <p:txBody>
          <a:bodyPr/>
          <a:lstStyle/>
          <a:p>
            <a:r>
              <a:rPr lang="en-US" dirty="0"/>
              <a:t>Updated 12-8-17. Monthly data. PAYEMS (PERMANENT) </a:t>
            </a:r>
          </a:p>
        </p:txBody>
      </p:sp>
    </p:spTree>
    <p:extLst>
      <p:ext uri="{BB962C8B-B14F-4D97-AF65-F5344CB8AC3E}">
        <p14:creationId xmlns:p14="http://schemas.microsoft.com/office/powerpoint/2010/main" val="33737536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2635">
              <a:defRPr/>
            </a:pPr>
            <a:r>
              <a:rPr lang="en-US" dirty="0"/>
              <a:t>IC4WSA Updated 12-7-17. Weekly data. UNRATE 12-8-17 updated monthly data. (PERMANENT)</a:t>
            </a:r>
          </a:p>
          <a:p>
            <a:r>
              <a:rPr lang="en-US" dirty="0"/>
              <a:t>Comment 10-6-17</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34</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30754117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8500"/>
            <a:ext cx="4648200" cy="3486150"/>
          </a:xfrm>
        </p:spPr>
      </p:sp>
      <p:sp>
        <p:nvSpPr>
          <p:cNvPr id="3" name="Notes Placeholder 2"/>
          <p:cNvSpPr>
            <a:spLocks noGrp="1"/>
          </p:cNvSpPr>
          <p:nvPr>
            <p:ph type="body" idx="1"/>
          </p:nvPr>
        </p:nvSpPr>
        <p:spPr/>
        <p:txBody>
          <a:bodyPr>
            <a:normAutofit/>
          </a:bodyPr>
          <a:lstStyle/>
          <a:p>
            <a:r>
              <a:rPr lang="en-US" dirty="0"/>
              <a:t>Updated 12-11-17, LNU3000000, JTSJOL. Monthly Data.   (PERMANENT)</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CF604185-35B6-4E04-BE2E-E3007B4A93B2}"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35</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19683967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12-8-17. Monthly data. UNRATE, U6RATE U5RATE (PERMANENT)</a:t>
            </a:r>
          </a:p>
          <a:p>
            <a:r>
              <a:rPr lang="en-US" dirty="0"/>
              <a:t>Comment 11-3-17.</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36</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7088598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12-8-17. LNS14000006, UNRATE (PERMANENT)</a:t>
            </a:r>
          </a:p>
          <a:p>
            <a:r>
              <a:rPr lang="en-US" dirty="0"/>
              <a:t>Comment 11-3-17. </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37</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33385288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2635">
              <a:defRPr/>
            </a:pPr>
            <a:r>
              <a:rPr lang="en-US" dirty="0"/>
              <a:t>Updated 1-9-18. Monthly data. JTSQUR, JTSQUL (PERMANENT)  Job Openings and Labor Turnover Survey News Release</a:t>
            </a:r>
          </a:p>
          <a:p>
            <a:pPr defTabSz="922635">
              <a:defRPr/>
            </a:pPr>
            <a:r>
              <a:rPr lang="en-US" b="0" dirty="0"/>
              <a:t>Job separation data.  Quits/job separations and layoffs/job separations are approaching 60% and 35% respectively; normal pre-recession levels. Comment 11-7-17.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38</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36644262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r>
              <a:rPr lang="en-US" dirty="0"/>
              <a:t>Updated 12-8-17. Monthly data. </a:t>
            </a:r>
            <a:r>
              <a:rPr lang="en-US" dirty="0">
                <a:effectLst/>
              </a:rPr>
              <a:t>CES0500000003 </a:t>
            </a:r>
            <a:r>
              <a:rPr lang="en-US" dirty="0"/>
              <a:t>(PERMANENT). (Can also look at Business Sector: Unit Labor Cost (ULCBS)) </a:t>
            </a:r>
          </a:p>
          <a:p>
            <a:r>
              <a:rPr lang="en-US" dirty="0"/>
              <a:t>See also FRB ATL Wage Tracker https://www.frbatlanta.org/chcs/wage-growth-tracker.aspx?panel=1</a:t>
            </a:r>
          </a:p>
          <a:p>
            <a:r>
              <a:rPr lang="en-US" dirty="0"/>
              <a:t> </a:t>
            </a:r>
          </a:p>
        </p:txBody>
      </p:sp>
    </p:spTree>
    <p:extLst>
      <p:ext uri="{BB962C8B-B14F-4D97-AF65-F5344CB8AC3E}">
        <p14:creationId xmlns:p14="http://schemas.microsoft.com/office/powerpoint/2010/main" val="27051468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285"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14285" rtl="0" eaLnBrk="0" fontAlgn="base" latinLnBrk="0" hangingPunct="0">
                <a:lnSpc>
                  <a:spcPct val="100000"/>
                </a:lnSpc>
                <a:spcBef>
                  <a:spcPct val="0"/>
                </a:spcBef>
                <a:spcAft>
                  <a:spcPct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r>
              <a:rPr lang="en-US" dirty="0"/>
              <a:t>Updated 12-26-17. Monthly data. FRB ATL Wage Tracker https://www.frbatlanta.org/chcs/wage-growth-tracker.aspx?panel=1</a:t>
            </a:r>
          </a:p>
          <a:p>
            <a:r>
              <a:rPr lang="en-US" dirty="0"/>
              <a:t>Exports as a PNG file!  </a:t>
            </a:r>
          </a:p>
        </p:txBody>
      </p:sp>
    </p:spTree>
    <p:extLst>
      <p:ext uri="{BB962C8B-B14F-4D97-AF65-F5344CB8AC3E}">
        <p14:creationId xmlns:p14="http://schemas.microsoft.com/office/powerpoint/2010/main" val="6997791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42</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r>
              <a:rPr lang="en-US" dirty="0"/>
              <a:t>Updated 12-26-17. Monthly data. FRB ATL Wage Tracker</a:t>
            </a:r>
          </a:p>
          <a:p>
            <a:r>
              <a:rPr lang="en-US" dirty="0"/>
              <a:t>Article:  http://macroblog.typepad.com/macroblog/2016/06/wage-growth-for-job-stayers-and-switchers-added-to-the-atlanta-feds-wage-growth-tracker.html</a:t>
            </a:r>
          </a:p>
          <a:p>
            <a:r>
              <a:rPr lang="en-US" dirty="0"/>
              <a:t>Website: https://www.frbatlanta.org/chcs/wage-growth-tracker.aspx?panel=1</a:t>
            </a:r>
          </a:p>
        </p:txBody>
      </p:sp>
    </p:spTree>
    <p:extLst>
      <p:ext uri="{BB962C8B-B14F-4D97-AF65-F5344CB8AC3E}">
        <p14:creationId xmlns:p14="http://schemas.microsoft.com/office/powerpoint/2010/main" val="29519444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43</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r>
              <a:rPr lang="en-US" dirty="0"/>
              <a:t>Updated 10-26-17. The WSJ’s The Daily Shot.   </a:t>
            </a:r>
          </a:p>
        </p:txBody>
      </p:sp>
    </p:spTree>
    <p:extLst>
      <p:ext uri="{BB962C8B-B14F-4D97-AF65-F5344CB8AC3E}">
        <p14:creationId xmlns:p14="http://schemas.microsoft.com/office/powerpoint/2010/main" val="874364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pPr defTabSz="922635">
              <a:defRPr/>
            </a:pPr>
            <a:r>
              <a:rPr lang="en-US" dirty="0"/>
              <a:t>Updated 9-14-16. WSJ By Josh Mitchell.   </a:t>
            </a:r>
            <a:r>
              <a:rPr lang="en-US" b="1" dirty="0"/>
              <a:t>Soaring Student Debt Prompts Calls for Relief: </a:t>
            </a:r>
            <a:r>
              <a:rPr lang="en-US" dirty="0"/>
              <a:t>Real-estate agents, farmers and others from outside the education sector lobby for measures to reduce the loan burden.</a:t>
            </a:r>
          </a:p>
          <a:p>
            <a:pPr defTabSz="922635">
              <a:defRPr/>
            </a:pPr>
            <a:r>
              <a:rPr lang="en-US" dirty="0"/>
              <a:t>http://www.wsj.com/articles/soaring-student-debt-prompts-calls-for-relief-1473759003?mod=djemCentralBanksPro&amp;tpl=cb</a:t>
            </a:r>
          </a:p>
          <a:p>
            <a:pPr defTabSz="922635">
              <a:defRPr/>
            </a:pPr>
            <a:endParaRPr lang="en-US" dirty="0"/>
          </a:p>
        </p:txBody>
      </p:sp>
    </p:spTree>
    <p:extLst>
      <p:ext uri="{BB962C8B-B14F-4D97-AF65-F5344CB8AC3E}">
        <p14:creationId xmlns:p14="http://schemas.microsoft.com/office/powerpoint/2010/main" val="5650684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44</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r>
              <a:rPr lang="en-US" dirty="0"/>
              <a:t>Updated 6-8-17 </a:t>
            </a:r>
          </a:p>
        </p:txBody>
      </p:sp>
    </p:spTree>
    <p:extLst>
      <p:ext uri="{BB962C8B-B14F-4D97-AF65-F5344CB8AC3E}">
        <p14:creationId xmlns:p14="http://schemas.microsoft.com/office/powerpoint/2010/main" val="31401224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3931">
              <a:defRPr/>
            </a:pPr>
            <a:r>
              <a:rPr lang="en-US" dirty="0"/>
              <a:t>Updated 9-25-17. Brookings Institute.  Fact 8 in the link below. </a:t>
            </a:r>
          </a:p>
          <a:p>
            <a:pPr defTabSz="903931">
              <a:defRPr/>
            </a:pPr>
            <a:r>
              <a:rPr lang="en-US" dirty="0"/>
              <a:t>https://www.brookings.edu/research/thirteen-facts-about-wage-growth/?utm_campaign=Hutchins%20Center&amp;utm_source=hs_email&amp;utm_medium=email&amp;utm_content=56788169</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45</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10043478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46</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r>
              <a:rPr lang="en-US" dirty="0"/>
              <a:t>Updated 10-26-17. The WSJ’s The Daily Shot.   </a:t>
            </a:r>
          </a:p>
        </p:txBody>
      </p:sp>
    </p:spTree>
    <p:extLst>
      <p:ext uri="{BB962C8B-B14F-4D97-AF65-F5344CB8AC3E}">
        <p14:creationId xmlns:p14="http://schemas.microsoft.com/office/powerpoint/2010/main" val="17492605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6-27-17. The WSJ’s The Daily Shot. See slides 250-260 for more on </a:t>
            </a:r>
            <a:r>
              <a:rPr lang="en-US" dirty="0" err="1"/>
              <a:t>CapEx</a:t>
            </a:r>
            <a:r>
              <a:rPr lang="en-US" dirty="0"/>
              <a:t>.   </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47</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4457844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12-6-17. Quarterly data. OPHMFG (PERMANENT) Updated quarterly. (In Labor Markets file)</a:t>
            </a:r>
          </a:p>
          <a:p>
            <a:pPr defTabSz="903931">
              <a:defRPr/>
            </a:pPr>
            <a:r>
              <a:rPr lang="en-US" dirty="0"/>
              <a:t>This data comes out 5 weeks (1st estimate) and 9 weeks (2</a:t>
            </a:r>
            <a:r>
              <a:rPr lang="en-US" baseline="30000" dirty="0"/>
              <a:t>nd</a:t>
            </a:r>
            <a:r>
              <a:rPr lang="en-US" dirty="0"/>
              <a:t> estimate) after the quarter ends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48</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322638306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50</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r>
              <a:rPr lang="en-US" dirty="0"/>
              <a:t>Updated 12/14/17. Monthly data. IQ (PERMANENT)</a:t>
            </a:r>
          </a:p>
          <a:p>
            <a:pPr defTabSz="914169">
              <a:defRPr/>
            </a:pPr>
            <a:r>
              <a:rPr lang="en-US" dirty="0"/>
              <a:t>Comment updated 11-16-17</a:t>
            </a:r>
          </a:p>
          <a:p>
            <a:endParaRPr lang="en-US" dirty="0"/>
          </a:p>
        </p:txBody>
      </p:sp>
    </p:spTree>
    <p:extLst>
      <p:ext uri="{BB962C8B-B14F-4D97-AF65-F5344CB8AC3E}">
        <p14:creationId xmlns:p14="http://schemas.microsoft.com/office/powerpoint/2010/main" val="31059764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51</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r>
              <a:rPr lang="en-US"/>
              <a:t>Updated 12/14/17</a:t>
            </a:r>
            <a:r>
              <a:rPr lang="en-US" dirty="0"/>
              <a:t>. Monthly data. IR (PERMANENT)</a:t>
            </a:r>
          </a:p>
          <a:p>
            <a:r>
              <a:rPr lang="en-US" dirty="0"/>
              <a:t>Comment updated 11-16-17</a:t>
            </a:r>
          </a:p>
        </p:txBody>
      </p:sp>
    </p:spTree>
    <p:extLst>
      <p:ext uri="{BB962C8B-B14F-4D97-AF65-F5344CB8AC3E}">
        <p14:creationId xmlns:p14="http://schemas.microsoft.com/office/powerpoint/2010/main" val="345904293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52</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r>
              <a:rPr lang="en-US" dirty="0"/>
              <a:t>Updated 12/15/17. Updated monthly.  PPIACO (PERMANENT)</a:t>
            </a:r>
          </a:p>
        </p:txBody>
      </p:sp>
    </p:spTree>
    <p:extLst>
      <p:ext uri="{BB962C8B-B14F-4D97-AF65-F5344CB8AC3E}">
        <p14:creationId xmlns:p14="http://schemas.microsoft.com/office/powerpoint/2010/main" val="18379497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53</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r>
              <a:rPr lang="en-US" dirty="0"/>
              <a:t>Updated 12-13-17. Monthly Data.  CPIAUCSL CPILFESL (PERMANENT)</a:t>
            </a:r>
          </a:p>
        </p:txBody>
      </p:sp>
    </p:spTree>
    <p:extLst>
      <p:ext uri="{BB962C8B-B14F-4D97-AF65-F5344CB8AC3E}">
        <p14:creationId xmlns:p14="http://schemas.microsoft.com/office/powerpoint/2010/main" val="39432997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54</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r>
              <a:rPr lang="en-US" dirty="0"/>
              <a:t>Updated 12-22-17. Monthly data.  PCEPI, PCEPILFE (PERMANENT)</a:t>
            </a:r>
          </a:p>
        </p:txBody>
      </p:sp>
    </p:spTree>
    <p:extLst>
      <p:ext uri="{BB962C8B-B14F-4D97-AF65-F5344CB8AC3E}">
        <p14:creationId xmlns:p14="http://schemas.microsoft.com/office/powerpoint/2010/main" val="11853439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WSJ’s Daily Shot 12-12-17. Monthly data.  Preliminary data mid month, final data, end of month.</a:t>
            </a:r>
          </a:p>
          <a:p>
            <a:r>
              <a:rPr lang="en-US" dirty="0"/>
              <a:t>Comment: 11-27-17. </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7</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40856939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55</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r>
              <a:rPr lang="en-US" dirty="0"/>
              <a:t>Updated 1-9-18 DGS10, DFII10 DGS5, DFII5 (PERMANENT)  Also look at “5 Year, 5 Year Forward Inflation Expectation Rate” five-year forward five-year break-even rate</a:t>
            </a:r>
          </a:p>
        </p:txBody>
      </p:sp>
    </p:spTree>
    <p:extLst>
      <p:ext uri="{BB962C8B-B14F-4D97-AF65-F5344CB8AC3E}">
        <p14:creationId xmlns:p14="http://schemas.microsoft.com/office/powerpoint/2010/main" val="182612177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11-14-15.</a:t>
            </a:r>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1CB2562B-1A43-0B4E-A5E9-D9205E6918AE}" type="slidenum">
              <a:rPr kumimoji="0" lang="en-US" sz="1800" b="0" i="0" u="none" strike="noStrike" kern="0" cap="none" spc="0" normalizeH="0" baseline="0" noProof="0" smtClean="0">
                <a:ln>
                  <a:noFill/>
                </a:ln>
                <a:solidFill>
                  <a:srgbClr val="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56</a:t>
            </a:fld>
            <a:endParaRPr kumimoji="0" lang="en-US" sz="1800" b="0" i="0" u="none" strike="noStrike" kern="0" cap="none" spc="0" normalizeH="0" baseline="0" noProof="0" dirty="0">
              <a:ln>
                <a:noFill/>
              </a:ln>
              <a:solidFill>
                <a:srgbClr val="000000"/>
              </a:solidFill>
              <a:effectLst/>
              <a:uLnTx/>
              <a:uFillTx/>
            </a:endParaRPr>
          </a:p>
        </p:txBody>
      </p:sp>
    </p:spTree>
    <p:extLst>
      <p:ext uri="{BB962C8B-B14F-4D97-AF65-F5344CB8AC3E}">
        <p14:creationId xmlns:p14="http://schemas.microsoft.com/office/powerpoint/2010/main" val="168840340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2635">
              <a:defRPr/>
            </a:pPr>
            <a:r>
              <a:rPr lang="en-US" dirty="0"/>
              <a:t>WSJ’s The Daily Shot 10-26-17.</a:t>
            </a:r>
          </a:p>
        </p:txBody>
      </p:sp>
      <p:sp>
        <p:nvSpPr>
          <p:cNvPr id="4" name="Slide Number Placeholder 3"/>
          <p:cNvSpPr>
            <a:spLocks noGrp="1"/>
          </p:cNvSpPr>
          <p:nvPr>
            <p:ph type="sldNum" sz="quarter" idx="10"/>
          </p:nvPr>
        </p:nvSpPr>
        <p:spPr/>
        <p:txBody>
          <a:bodyPr/>
          <a:lstStyle/>
          <a:p>
            <a:pPr marL="0" marR="0" lvl="0" indent="0" algn="r" defTabSz="914169" rtl="0" eaLnBrk="1" fontAlgn="auto" latinLnBrk="0" hangingPunct="1">
              <a:lnSpc>
                <a:spcPct val="100000"/>
              </a:lnSpc>
              <a:spcBef>
                <a:spcPts val="0"/>
              </a:spcBef>
              <a:spcAft>
                <a:spcPts val="0"/>
              </a:spcAft>
              <a:buClrTx/>
              <a:buSzTx/>
              <a:buFontTx/>
              <a:buNone/>
              <a:tabLst/>
              <a:defRPr/>
            </a:pPr>
            <a:fld id="{1CB2562B-1A43-0B4E-A5E9-D9205E6918AE}" type="slidenum">
              <a:rPr kumimoji="0" lang="en-US" sz="1800" b="0" i="0" u="none" strike="noStrike" kern="0" cap="none" spc="0" normalizeH="0" baseline="0" noProof="0">
                <a:ln>
                  <a:noFill/>
                </a:ln>
                <a:solidFill>
                  <a:srgbClr val="000000"/>
                </a:solidFill>
                <a:effectLst/>
                <a:uLnTx/>
                <a:uFillTx/>
                <a:latin typeface="Arial" charset="0"/>
                <a:ea typeface="ＭＳ Ｐゴシック" charset="-128"/>
                <a:cs typeface="+mn-cs"/>
              </a:rPr>
              <a:pPr marL="0" marR="0" lvl="0" indent="0" algn="r" defTabSz="914169" rtl="0" eaLnBrk="1" fontAlgn="auto" latinLnBrk="0" hangingPunct="1">
                <a:lnSpc>
                  <a:spcPct val="100000"/>
                </a:lnSpc>
                <a:spcBef>
                  <a:spcPts val="0"/>
                </a:spcBef>
                <a:spcAft>
                  <a:spcPts val="0"/>
                </a:spcAft>
                <a:buClrTx/>
                <a:buSzTx/>
                <a:buFontTx/>
                <a:buNone/>
                <a:tabLst/>
                <a:defRPr/>
              </a:pPr>
              <a:t>57</a:t>
            </a:fld>
            <a:endParaRPr kumimoji="0" lang="en-US" sz="1800" b="0" i="0" u="none" strike="noStrike" kern="0" cap="none" spc="0" normalizeH="0" baseline="0" noProof="0" dirty="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23094827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2635">
              <a:defRPr/>
            </a:pPr>
            <a:r>
              <a:rPr lang="en-US" dirty="0"/>
              <a:t>Updated 12-26-17.</a:t>
            </a:r>
          </a:p>
          <a:p>
            <a:pPr defTabSz="922635">
              <a:defRPr/>
            </a:pPr>
            <a:endParaRPr lang="en-US" dirty="0"/>
          </a:p>
        </p:txBody>
      </p:sp>
      <p:sp>
        <p:nvSpPr>
          <p:cNvPr id="4" name="Slide Number Placeholder 3"/>
          <p:cNvSpPr>
            <a:spLocks noGrp="1"/>
          </p:cNvSpPr>
          <p:nvPr>
            <p:ph type="sldNum" sz="quarter" idx="10"/>
          </p:nvPr>
        </p:nvSpPr>
        <p:spPr/>
        <p:txBody>
          <a:bodyPr/>
          <a:lstStyle/>
          <a:p>
            <a:pPr marL="0" marR="0" lvl="0" indent="0" algn="r" defTabSz="914169" rtl="0" eaLnBrk="1" fontAlgn="auto" latinLnBrk="0" hangingPunct="1">
              <a:lnSpc>
                <a:spcPct val="100000"/>
              </a:lnSpc>
              <a:spcBef>
                <a:spcPts val="0"/>
              </a:spcBef>
              <a:spcAft>
                <a:spcPts val="0"/>
              </a:spcAft>
              <a:buClrTx/>
              <a:buSzTx/>
              <a:buFontTx/>
              <a:buNone/>
              <a:tabLst/>
              <a:defRPr/>
            </a:pPr>
            <a:fld id="{1CB2562B-1A43-0B4E-A5E9-D9205E6918AE}" type="slidenum">
              <a:rPr kumimoji="0" lang="en-US" sz="1800" b="0" i="0" u="none" strike="noStrike" kern="0" cap="none" spc="0" normalizeH="0" baseline="0" noProof="0">
                <a:ln>
                  <a:noFill/>
                </a:ln>
                <a:solidFill>
                  <a:srgbClr val="000000"/>
                </a:solidFill>
                <a:effectLst/>
                <a:uLnTx/>
                <a:uFillTx/>
                <a:latin typeface="Arial" charset="0"/>
                <a:ea typeface="ＭＳ Ｐゴシック" charset="-128"/>
                <a:cs typeface="+mn-cs"/>
              </a:rPr>
              <a:pPr marL="0" marR="0" lvl="0" indent="0" algn="r" defTabSz="914169" rtl="0" eaLnBrk="1" fontAlgn="auto" latinLnBrk="0" hangingPunct="1">
                <a:lnSpc>
                  <a:spcPct val="100000"/>
                </a:lnSpc>
                <a:spcBef>
                  <a:spcPts val="0"/>
                </a:spcBef>
                <a:spcAft>
                  <a:spcPts val="0"/>
                </a:spcAft>
                <a:buClrTx/>
                <a:buSzTx/>
                <a:buFontTx/>
                <a:buNone/>
                <a:tabLst/>
                <a:defRPr/>
              </a:pPr>
              <a:t>58</a:t>
            </a:fld>
            <a:endParaRPr kumimoji="0" lang="en-US" sz="1800" b="0" i="0" u="none" strike="noStrike" kern="0" cap="none" spc="0" normalizeH="0" baseline="0" noProof="0" dirty="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902768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6-30-17. The WSJ’s The Daily Shot. </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59</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82765260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1-3-18. Monthly Data. TLPBLCONS, PRRESCONS, PNRESCONS (PERMANENT). </a:t>
            </a:r>
          </a:p>
          <a:p>
            <a:r>
              <a:rPr lang="en-US" dirty="0"/>
              <a:t>Comment 1-3-18. </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61</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400361615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62</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pPr fontAlgn="base"/>
            <a:r>
              <a:rPr lang="en-US" dirty="0"/>
              <a:t>WSJ 6-5-17 By </a:t>
            </a:r>
            <a:r>
              <a:rPr lang="en-US" b="1" u="sng" cap="all" dirty="0"/>
              <a:t>JEFFREY SPARSHOTT </a:t>
            </a:r>
            <a:r>
              <a:rPr lang="en-US" b="1" dirty="0"/>
              <a:t>New Houses Get Smaller as First-Time Buyers Move Into the Market</a:t>
            </a:r>
          </a:p>
          <a:p>
            <a:pPr fontAlgn="base"/>
            <a:r>
              <a:rPr lang="en-US" dirty="0"/>
              <a:t>Home construction still lags despite strong demand for single-family houses</a:t>
            </a:r>
          </a:p>
          <a:p>
            <a:pPr fontAlgn="base"/>
            <a:r>
              <a:rPr lang="en-US" dirty="0"/>
              <a:t>https://blogs.wsj.com/economics/2017/06/05/new-houses-get-smaller-as-first-time-buyers-move-into-the-market/?mod=djemRTE_h</a:t>
            </a:r>
          </a:p>
          <a:p>
            <a:pPr defTabSz="922635">
              <a:defRPr/>
            </a:pPr>
            <a:endParaRPr lang="en-US" dirty="0"/>
          </a:p>
          <a:p>
            <a:pPr defTabSz="922635">
              <a:defRPr/>
            </a:pPr>
            <a:endParaRPr lang="en-US" dirty="0"/>
          </a:p>
        </p:txBody>
      </p:sp>
    </p:spTree>
    <p:extLst>
      <p:ext uri="{BB962C8B-B14F-4D97-AF65-F5344CB8AC3E}">
        <p14:creationId xmlns:p14="http://schemas.microsoft.com/office/powerpoint/2010/main" val="277436566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63</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pPr fontAlgn="base"/>
            <a:r>
              <a:rPr lang="en-US" dirty="0"/>
              <a:t>Updated 10-31-17 WSJ’s The Daily Shot </a:t>
            </a:r>
          </a:p>
        </p:txBody>
      </p:sp>
    </p:spTree>
    <p:extLst>
      <p:ext uri="{BB962C8B-B14F-4D97-AF65-F5344CB8AC3E}">
        <p14:creationId xmlns:p14="http://schemas.microsoft.com/office/powerpoint/2010/main" val="23598942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5-2-16 </a:t>
            </a:r>
            <a:r>
              <a:rPr lang="en-US" sz="1200" b="1" i="0" kern="1200" cap="all" dirty="0">
                <a:solidFill>
                  <a:schemeClr val="tx1"/>
                </a:solidFill>
                <a:effectLst/>
                <a:latin typeface="Arial" charset="0"/>
                <a:ea typeface="ＭＳ Ｐゴシック" charset="-128"/>
                <a:cs typeface="ＭＳ Ｐゴシック" charset="-128"/>
              </a:rPr>
              <a:t>GOVERNMENT REGULATION IN THE PRICE OF A NEW HOME</a:t>
            </a:r>
            <a:r>
              <a:rPr lang="en-US" dirty="0"/>
              <a:t> https://www.nahbclassic.org/generic.aspx?sectionID=734&amp;genericContentID=250611&amp;channelID=311</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64</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415189790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dirty="0"/>
              <a:t>Updated 12-4-17. Updated monthly.  CME futures price and Random Lengths composite price.  </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65</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8178112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2635">
              <a:defRPr/>
            </a:pPr>
            <a:r>
              <a:rPr lang="en-US"/>
              <a:t>Updated 1-9-18. </a:t>
            </a:r>
            <a:r>
              <a:rPr lang="en-US" dirty="0"/>
              <a:t>Monthly Data. http://www.nfib.com/surveys/small-business-economic-trends/</a:t>
            </a:r>
          </a:p>
          <a:p>
            <a:pPr defTabSz="922635">
              <a:defRPr/>
            </a:pPr>
            <a:r>
              <a:rPr lang="en-US" dirty="0"/>
              <a:t>Comment 11-14-17.  Copy from Microsoft Explorer. </a:t>
            </a:r>
          </a:p>
          <a:p>
            <a:pPr defTabSz="922635">
              <a:defRPr/>
            </a:pPr>
            <a:r>
              <a:rPr lang="en-US" dirty="0"/>
              <a:t>January 2016 sample size n=10,799, responses = 1,438, 13% response rate.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8</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5931896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2635">
              <a:defRPr/>
            </a:pPr>
            <a:r>
              <a:rPr lang="en-US" dirty="0"/>
              <a:t>Updated 10-11-17.  WSJ’s The Daily Shot</a:t>
            </a:r>
          </a:p>
          <a:p>
            <a:pPr defTabSz="922635">
              <a:defRPr/>
            </a:pPr>
            <a:r>
              <a:rPr lang="en-US" dirty="0"/>
              <a:t>Comment 10-11-17</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66</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54341030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WSJ 7-18-17. Laura </a:t>
            </a:r>
            <a:r>
              <a:rPr lang="en-US" dirty="0" err="1"/>
              <a:t>Kusisto</a:t>
            </a:r>
            <a:r>
              <a:rPr lang="en-US" dirty="0"/>
              <a:t> </a:t>
            </a:r>
            <a:r>
              <a:rPr lang="en-US" sz="1200" b="1" i="0" kern="1200" dirty="0">
                <a:solidFill>
                  <a:schemeClr val="tx1"/>
                </a:solidFill>
                <a:effectLst/>
                <a:latin typeface="Arial" charset="0"/>
                <a:ea typeface="ＭＳ Ｐゴシック" charset="-128"/>
                <a:cs typeface="ＭＳ Ｐゴシック" charset="-128"/>
              </a:rPr>
              <a:t>Foreign Buyers Pump Up U.S. Home Prices</a:t>
            </a:r>
          </a:p>
          <a:p>
            <a:pPr fontAlgn="base"/>
            <a:r>
              <a:rPr lang="en-US" sz="1200" b="0" i="0" kern="1200" dirty="0">
                <a:solidFill>
                  <a:schemeClr val="tx1"/>
                </a:solidFill>
                <a:effectLst/>
                <a:latin typeface="Arial" charset="0"/>
                <a:ea typeface="ＭＳ Ｐゴシック" charset="-128"/>
                <a:cs typeface="ＭＳ Ｐゴシック" charset="-128"/>
              </a:rPr>
              <a:t>Canadian and Chinese buyers help fuel 50% jump to a new record.</a:t>
            </a:r>
          </a:p>
          <a:p>
            <a:pPr fontAlgn="base"/>
            <a:r>
              <a:rPr lang="en-US" sz="1200" b="0" i="0" kern="1200" dirty="0">
                <a:solidFill>
                  <a:schemeClr val="tx1"/>
                </a:solidFill>
                <a:effectLst/>
                <a:latin typeface="Arial" charset="0"/>
                <a:ea typeface="ＭＳ Ｐゴシック" charset="-128"/>
                <a:cs typeface="ＭＳ Ｐゴシック" charset="-128"/>
              </a:rPr>
              <a:t>https://www.wsj.com/articles/big-jump-in-foreign-buying-adds-to-home-price-pressures-1500397264</a:t>
            </a:r>
          </a:p>
          <a:p>
            <a:pPr defTabSz="922635">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67</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295543385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12-20-17. Monthly data. </a:t>
            </a:r>
          </a:p>
          <a:p>
            <a:r>
              <a:rPr lang="en-US" dirty="0"/>
              <a:t>Comment 12-20-17</a:t>
            </a:r>
          </a:p>
        </p:txBody>
      </p:sp>
      <p:sp>
        <p:nvSpPr>
          <p:cNvPr id="4" name="Slide Number Placeholder 3"/>
          <p:cNvSpPr>
            <a:spLocks noGrp="1"/>
          </p:cNvSpPr>
          <p:nvPr>
            <p:ph type="sldNum" sz="quarter" idx="10"/>
          </p:nvPr>
        </p:nvSpPr>
        <p:spPr/>
        <p:txBody>
          <a:bodyPr/>
          <a:lstStyle/>
          <a:p>
            <a:pPr marL="0" marR="0" lvl="0" indent="0" algn="r" defTabSz="904045"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04045" rtl="0" eaLnBrk="0" fontAlgn="base" latinLnBrk="0" hangingPunct="0">
                <a:lnSpc>
                  <a:spcPct val="100000"/>
                </a:lnSpc>
                <a:spcBef>
                  <a:spcPct val="0"/>
                </a:spcBef>
                <a:spcAft>
                  <a:spcPct val="0"/>
                </a:spcAft>
                <a:buClrTx/>
                <a:buSzTx/>
                <a:buFontTx/>
                <a:buNone/>
                <a:tabLst/>
                <a:defRPr/>
              </a:pPr>
              <a:t>68</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54477477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2416">
              <a:defRPr/>
            </a:pPr>
            <a:r>
              <a:rPr lang="en-US" dirty="0">
                <a:solidFill>
                  <a:srgbClr val="002060"/>
                </a:solidFill>
              </a:rPr>
              <a:t>Updated 12-26-17.  Monthly data.  </a:t>
            </a:r>
          </a:p>
          <a:p>
            <a:pPr defTabSz="912416">
              <a:defRPr/>
            </a:pPr>
            <a:r>
              <a:rPr lang="en-US" dirty="0">
                <a:solidFill>
                  <a:srgbClr val="002060"/>
                </a:solidFill>
              </a:rPr>
              <a:t>Comment 12-26-17.</a:t>
            </a:r>
            <a:endParaRPr lang="en-US" dirty="0"/>
          </a:p>
        </p:txBody>
      </p:sp>
      <p:sp>
        <p:nvSpPr>
          <p:cNvPr id="4" name="Slide Number Placeholder 3"/>
          <p:cNvSpPr>
            <a:spLocks noGrp="1"/>
          </p:cNvSpPr>
          <p:nvPr>
            <p:ph type="sldNum" sz="quarter" idx="10"/>
          </p:nvPr>
        </p:nvSpPr>
        <p:spPr/>
        <p:txBody>
          <a:bodyPr/>
          <a:lstStyle/>
          <a:p>
            <a:pPr marL="0" marR="0" lvl="0" indent="0" algn="r" defTabSz="904045"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a:ln>
                  <a:noFill/>
                </a:ln>
                <a:solidFill>
                  <a:srgbClr val="000000"/>
                </a:solidFill>
                <a:effectLst/>
                <a:uLnTx/>
                <a:uFillTx/>
                <a:latin typeface="Arial" charset="0"/>
                <a:ea typeface="ＭＳ Ｐゴシック" charset="-128"/>
              </a:rPr>
              <a:pPr marL="0" marR="0" lvl="0" indent="0" algn="r" defTabSz="904045" rtl="0" eaLnBrk="0" fontAlgn="base" latinLnBrk="0" hangingPunct="0">
                <a:lnSpc>
                  <a:spcPct val="100000"/>
                </a:lnSpc>
                <a:spcBef>
                  <a:spcPct val="0"/>
                </a:spcBef>
                <a:spcAft>
                  <a:spcPct val="0"/>
                </a:spcAft>
                <a:buClrTx/>
                <a:buSzTx/>
                <a:buFontTx/>
                <a:buNone/>
                <a:tabLst/>
                <a:defRPr/>
              </a:pPr>
              <a:t>69</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119637167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2635">
              <a:defRPr/>
            </a:pPr>
            <a:r>
              <a:rPr lang="en-US" dirty="0"/>
              <a:t>Updated 9-25-17 The WSJ’s Daily Shot</a:t>
            </a:r>
          </a:p>
          <a:p>
            <a:pPr defTabSz="922635">
              <a:defRPr/>
            </a:pPr>
            <a:r>
              <a:rPr lang="en-US" dirty="0"/>
              <a:t>NY Fed. </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70</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23956289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169">
              <a:defRPr/>
            </a:pPr>
            <a:r>
              <a:rPr lang="en-US" dirty="0"/>
              <a:t>Dated 8-3-17 MBA. https://www.mba.org/2016-press-releases/july/mortgage-credit-availability-decreases-in-june</a:t>
            </a:r>
          </a:p>
          <a:p>
            <a:pPr defTabSz="914169">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71</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62797779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72</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21506" name="Rectangle 2"/>
          <p:cNvSpPr>
            <a:spLocks noGrp="1" noRot="1" noChangeAspect="1" noChangeArrowheads="1" noTextEdit="1"/>
          </p:cNvSpPr>
          <p:nvPr>
            <p:ph type="sldImg"/>
          </p:nvPr>
        </p:nvSpPr>
        <p:spPr>
          <a:xfrm>
            <a:off x="1181100" y="698500"/>
            <a:ext cx="4648200" cy="3486150"/>
          </a:xfrm>
          <a:ln/>
        </p:spPr>
      </p:sp>
      <p:sp>
        <p:nvSpPr>
          <p:cNvPr id="21507" name="Rectangle 3"/>
          <p:cNvSpPr>
            <a:spLocks noGrp="1" noChangeArrowheads="1"/>
          </p:cNvSpPr>
          <p:nvPr>
            <p:ph type="body" idx="1"/>
          </p:nvPr>
        </p:nvSpPr>
        <p:spPr/>
        <p:txBody>
          <a:bodyPr/>
          <a:lstStyle/>
          <a:p>
            <a:r>
              <a:rPr lang="en-US" dirty="0"/>
              <a:t>Update 12-19-17. Monthly data. HOUST, HOUST1 (PERMANENT)  </a:t>
            </a:r>
          </a:p>
        </p:txBody>
      </p:sp>
    </p:spTree>
    <p:extLst>
      <p:ext uri="{BB962C8B-B14F-4D97-AF65-F5344CB8AC3E}">
        <p14:creationId xmlns:p14="http://schemas.microsoft.com/office/powerpoint/2010/main" val="128070864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73</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21506" name="Rectangle 2"/>
          <p:cNvSpPr>
            <a:spLocks noGrp="1" noRot="1" noChangeAspect="1" noChangeArrowheads="1" noTextEdit="1"/>
          </p:cNvSpPr>
          <p:nvPr>
            <p:ph type="sldImg"/>
          </p:nvPr>
        </p:nvSpPr>
        <p:spPr>
          <a:xfrm>
            <a:off x="1181100" y="698500"/>
            <a:ext cx="4648200" cy="3486150"/>
          </a:xfrm>
          <a:ln/>
        </p:spPr>
      </p:sp>
      <p:sp>
        <p:nvSpPr>
          <p:cNvPr id="21507" name="Rectangle 3"/>
          <p:cNvSpPr>
            <a:spLocks noGrp="1" noChangeArrowheads="1"/>
          </p:cNvSpPr>
          <p:nvPr>
            <p:ph type="body" idx="1"/>
          </p:nvPr>
        </p:nvSpPr>
        <p:spPr/>
        <p:txBody>
          <a:bodyPr/>
          <a:lstStyle/>
          <a:p>
            <a:r>
              <a:rPr lang="en-US" dirty="0"/>
              <a:t>Update 12-19-17. Monthly data.  HOUST, HOUST1F (PERMANENT)</a:t>
            </a:r>
          </a:p>
        </p:txBody>
      </p:sp>
    </p:spTree>
    <p:extLst>
      <p:ext uri="{BB962C8B-B14F-4D97-AF65-F5344CB8AC3E}">
        <p14:creationId xmlns:p14="http://schemas.microsoft.com/office/powerpoint/2010/main" val="201435841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04045"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04045" rtl="0" eaLnBrk="0" fontAlgn="base" latinLnBrk="0" hangingPunct="0">
                <a:lnSpc>
                  <a:spcPct val="100000"/>
                </a:lnSpc>
                <a:spcBef>
                  <a:spcPct val="0"/>
                </a:spcBef>
                <a:spcAft>
                  <a:spcPct val="0"/>
                </a:spcAft>
                <a:buClrTx/>
                <a:buSzTx/>
                <a:buFontTx/>
                <a:buNone/>
                <a:tabLst/>
                <a:defRPr/>
              </a:pPr>
              <a:t>74</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21506" name="Rectangle 2"/>
          <p:cNvSpPr>
            <a:spLocks noGrp="1" noRot="1" noChangeAspect="1" noChangeArrowheads="1" noTextEdit="1"/>
          </p:cNvSpPr>
          <p:nvPr>
            <p:ph type="sldImg"/>
          </p:nvPr>
        </p:nvSpPr>
        <p:spPr>
          <a:xfrm>
            <a:off x="1158875" y="692150"/>
            <a:ext cx="4600575" cy="3451225"/>
          </a:xfrm>
          <a:ln/>
        </p:spPr>
      </p:sp>
      <p:sp>
        <p:nvSpPr>
          <p:cNvPr id="21507" name="Rectangle 3"/>
          <p:cNvSpPr>
            <a:spLocks noGrp="1" noChangeArrowheads="1"/>
          </p:cNvSpPr>
          <p:nvPr>
            <p:ph type="body" idx="1"/>
          </p:nvPr>
        </p:nvSpPr>
        <p:spPr/>
        <p:txBody>
          <a:bodyPr/>
          <a:lstStyle/>
          <a:p>
            <a:pPr defTabSz="912416">
              <a:defRPr/>
            </a:pPr>
            <a:r>
              <a:rPr lang="en-US" dirty="0"/>
              <a:t>Updated 10-31-17. Quarterly data. HVS. </a:t>
            </a:r>
            <a:r>
              <a:rPr lang="en-US" sz="1100" dirty="0">
                <a:latin typeface="+mn-lt"/>
              </a:rPr>
              <a:t>RRVRUSQ156N (PERMANENT) </a:t>
            </a:r>
            <a:r>
              <a:rPr lang="en-US" dirty="0"/>
              <a:t>USRVAC, USHVAC USHOWN gets annual data from Fred2. </a:t>
            </a:r>
          </a:p>
          <a:p>
            <a:r>
              <a:rPr lang="en-US" dirty="0"/>
              <a:t>Comment 10-31-17. </a:t>
            </a:r>
          </a:p>
        </p:txBody>
      </p:sp>
    </p:spTree>
    <p:extLst>
      <p:ext uri="{BB962C8B-B14F-4D97-AF65-F5344CB8AC3E}">
        <p14:creationId xmlns:p14="http://schemas.microsoft.com/office/powerpoint/2010/main" val="7101182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75</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21506" name="Rectangle 2"/>
          <p:cNvSpPr>
            <a:spLocks noGrp="1" noRot="1" noChangeAspect="1" noChangeArrowheads="1" noTextEdit="1"/>
          </p:cNvSpPr>
          <p:nvPr>
            <p:ph type="sldImg"/>
          </p:nvPr>
        </p:nvSpPr>
        <p:spPr>
          <a:xfrm>
            <a:off x="1181100" y="698500"/>
            <a:ext cx="4648200" cy="3486150"/>
          </a:xfrm>
          <a:ln/>
        </p:spPr>
      </p:sp>
      <p:sp>
        <p:nvSpPr>
          <p:cNvPr id="21507" name="Rectangle 3"/>
          <p:cNvSpPr>
            <a:spLocks noGrp="1" noChangeArrowheads="1"/>
          </p:cNvSpPr>
          <p:nvPr>
            <p:ph type="body" idx="1"/>
          </p:nvPr>
        </p:nvSpPr>
        <p:spPr/>
        <p:txBody>
          <a:bodyPr/>
          <a:lstStyle/>
          <a:p>
            <a:r>
              <a:rPr lang="en-US" dirty="0"/>
              <a:t>Updated 12-15-17 The WSJ’s The Daily shot.  </a:t>
            </a:r>
          </a:p>
          <a:p>
            <a:r>
              <a:rPr lang="en-US" dirty="0"/>
              <a:t>http://www.visualcapitalist.com/u-s-states-million-dollar-homes/</a:t>
            </a:r>
          </a:p>
        </p:txBody>
      </p:sp>
    </p:spTree>
    <p:extLst>
      <p:ext uri="{BB962C8B-B14F-4D97-AF65-F5344CB8AC3E}">
        <p14:creationId xmlns:p14="http://schemas.microsoft.com/office/powerpoint/2010/main" val="2868077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5-8-17 The WSJ’s Daily Shot</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9</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83630942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76</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21506" name="Rectangle 2"/>
          <p:cNvSpPr>
            <a:spLocks noGrp="1" noRot="1" noChangeAspect="1" noChangeArrowheads="1" noTextEdit="1"/>
          </p:cNvSpPr>
          <p:nvPr>
            <p:ph type="sldImg"/>
          </p:nvPr>
        </p:nvSpPr>
        <p:spPr>
          <a:xfrm>
            <a:off x="1181100" y="698500"/>
            <a:ext cx="4648200" cy="3486150"/>
          </a:xfrm>
          <a:ln/>
        </p:spPr>
      </p:sp>
      <p:sp>
        <p:nvSpPr>
          <p:cNvPr id="21507" name="Rectangle 3"/>
          <p:cNvSpPr>
            <a:spLocks noGrp="1" noChangeArrowheads="1"/>
          </p:cNvSpPr>
          <p:nvPr>
            <p:ph type="body" idx="1"/>
          </p:nvPr>
        </p:nvSpPr>
        <p:spPr/>
        <p:txBody>
          <a:bodyPr/>
          <a:lstStyle/>
          <a:p>
            <a:r>
              <a:rPr lang="en-US" dirty="0"/>
              <a:t>Updated 8-13-15</a:t>
            </a:r>
          </a:p>
          <a:p>
            <a:r>
              <a:rPr lang="en-US" dirty="0"/>
              <a:t>https://taxfoundation.org/how-high-are-property-taxes-your-state/</a:t>
            </a:r>
          </a:p>
        </p:txBody>
      </p:sp>
    </p:spTree>
    <p:extLst>
      <p:ext uri="{BB962C8B-B14F-4D97-AF65-F5344CB8AC3E}">
        <p14:creationId xmlns:p14="http://schemas.microsoft.com/office/powerpoint/2010/main" val="112445541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8/17/17 The WSJ’s The Daily Shot </a:t>
            </a:r>
          </a:p>
          <a:p>
            <a:r>
              <a:rPr lang="en-US" dirty="0"/>
              <a:t>https://taxfoundation.org/home-mortgage-interest-deduction-state-2017/?utm_content=buffere2440&amp;utm_medium=social&amp;utm_source=twitter.com&amp;utm_campaign=buffer</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77</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270678935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78</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21506" name="Rectangle 2"/>
          <p:cNvSpPr>
            <a:spLocks noGrp="1" noRot="1" noChangeAspect="1" noChangeArrowheads="1" noTextEdit="1"/>
          </p:cNvSpPr>
          <p:nvPr>
            <p:ph type="sldImg"/>
          </p:nvPr>
        </p:nvSpPr>
        <p:spPr>
          <a:xfrm>
            <a:off x="1181100" y="698500"/>
            <a:ext cx="4648200" cy="3486150"/>
          </a:xfrm>
          <a:ln/>
        </p:spPr>
      </p:sp>
      <p:sp>
        <p:nvSpPr>
          <p:cNvPr id="21507" name="Rectangle 3"/>
          <p:cNvSpPr>
            <a:spLocks noGrp="1" noChangeArrowheads="1"/>
          </p:cNvSpPr>
          <p:nvPr>
            <p:ph type="body" idx="1"/>
          </p:nvPr>
        </p:nvSpPr>
        <p:spPr/>
        <p:txBody>
          <a:bodyPr/>
          <a:lstStyle/>
          <a:p>
            <a:r>
              <a:rPr lang="en-US" dirty="0"/>
              <a:t>Updated 3-14-17</a:t>
            </a:r>
          </a:p>
          <a:p>
            <a:r>
              <a:rPr lang="en-US" dirty="0"/>
              <a:t>https://www.fedsmith.com/2017/03/14/how-high-are-income-taxes-in-your-state/</a:t>
            </a:r>
          </a:p>
        </p:txBody>
      </p:sp>
    </p:spTree>
    <p:extLst>
      <p:ext uri="{BB962C8B-B14F-4D97-AF65-F5344CB8AC3E}">
        <p14:creationId xmlns:p14="http://schemas.microsoft.com/office/powerpoint/2010/main" val="213501925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79</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21506" name="Rectangle 2"/>
          <p:cNvSpPr>
            <a:spLocks noGrp="1" noRot="1" noChangeAspect="1" noChangeArrowheads="1" noTextEdit="1"/>
          </p:cNvSpPr>
          <p:nvPr>
            <p:ph type="sldImg"/>
          </p:nvPr>
        </p:nvSpPr>
        <p:spPr>
          <a:xfrm>
            <a:off x="1181100" y="698500"/>
            <a:ext cx="4648200" cy="3486150"/>
          </a:xfrm>
          <a:ln/>
        </p:spPr>
      </p:sp>
      <p:sp>
        <p:nvSpPr>
          <p:cNvPr id="21507" name="Rectangle 3"/>
          <p:cNvSpPr>
            <a:spLocks noGrp="1" noChangeArrowheads="1"/>
          </p:cNvSpPr>
          <p:nvPr>
            <p:ph type="body" idx="1"/>
          </p:nvPr>
        </p:nvSpPr>
        <p:spPr/>
        <p:txBody>
          <a:bodyPr/>
          <a:lstStyle/>
          <a:p>
            <a:r>
              <a:rPr lang="en-US" dirty="0"/>
              <a:t>Updated 11-22-17 The WSJ’s The Daily shot.  </a:t>
            </a:r>
          </a:p>
          <a:p>
            <a:r>
              <a:rPr lang="en-US" dirty="0"/>
              <a:t>11/21/17 By </a:t>
            </a:r>
            <a:r>
              <a:rPr lang="en-US" dirty="0" err="1"/>
              <a:t>Conor</a:t>
            </a:r>
            <a:r>
              <a:rPr lang="en-US" dirty="0"/>
              <a:t> Dougherty Ben </a:t>
            </a:r>
            <a:r>
              <a:rPr lang="en-US" dirty="0" err="1"/>
              <a:t>Cassleman</a:t>
            </a:r>
            <a:r>
              <a:rPr lang="en-US" dirty="0"/>
              <a:t> </a:t>
            </a:r>
          </a:p>
          <a:p>
            <a:r>
              <a:rPr lang="en-US" dirty="0"/>
              <a:t>https://www.nytimes.com/2017/11/21/business/economy/tax-real-estate.html?_r=0</a:t>
            </a:r>
          </a:p>
        </p:txBody>
      </p:sp>
    </p:spTree>
    <p:extLst>
      <p:ext uri="{BB962C8B-B14F-4D97-AF65-F5344CB8AC3E}">
        <p14:creationId xmlns:p14="http://schemas.microsoft.com/office/powerpoint/2010/main" val="9501617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04045" rtl="0" eaLnBrk="1" fontAlgn="auto" latinLnBrk="0" hangingPunct="1">
              <a:lnSpc>
                <a:spcPct val="100000"/>
              </a:lnSpc>
              <a:spcBef>
                <a:spcPts val="0"/>
              </a:spcBef>
              <a:spcAft>
                <a:spcPts val="0"/>
              </a:spcAft>
              <a:buClrTx/>
              <a:buSzTx/>
              <a:buFontTx/>
              <a:buNone/>
              <a:tabLst/>
              <a:defRPr/>
            </a:pPr>
            <a:fld id="{6EFBAB1A-E271-8246-AFC4-71023921E302}" type="slidenum">
              <a:rPr kumimoji="0" lang="en-US" sz="1800" b="0" i="0" u="none" strike="noStrike" kern="0" cap="none" spc="0" normalizeH="0" baseline="0" noProof="0">
                <a:ln>
                  <a:noFill/>
                </a:ln>
                <a:solidFill>
                  <a:prstClr val="black"/>
                </a:solidFill>
                <a:effectLst/>
                <a:uLnTx/>
                <a:uFillTx/>
                <a:latin typeface="Arial" charset="0"/>
                <a:ea typeface="ＭＳ Ｐゴシック" charset="-128"/>
                <a:cs typeface="+mn-cs"/>
              </a:rPr>
              <a:pPr marL="0" marR="0" lvl="0" indent="0" algn="r" defTabSz="904045" rtl="0" eaLnBrk="1" fontAlgn="auto" latinLnBrk="0" hangingPunct="1">
                <a:lnSpc>
                  <a:spcPct val="100000"/>
                </a:lnSpc>
                <a:spcBef>
                  <a:spcPts val="0"/>
                </a:spcBef>
                <a:spcAft>
                  <a:spcPts val="0"/>
                </a:spcAft>
                <a:buClrTx/>
                <a:buSzTx/>
                <a:buFontTx/>
                <a:buNone/>
                <a:tabLst/>
                <a:defRPr/>
              </a:pPr>
              <a:t>80</a:t>
            </a:fld>
            <a:endParaRPr kumimoji="0" lang="en-US" sz="1800" b="0" i="0" u="none" strike="noStrike" kern="0" cap="none" spc="0" normalizeH="0" baseline="0" noProof="0" dirty="0">
              <a:ln>
                <a:noFill/>
              </a:ln>
              <a:solidFill>
                <a:prstClr val="black"/>
              </a:solidFill>
              <a:effectLst/>
              <a:uLnTx/>
              <a:uFillTx/>
              <a:latin typeface="Arial" charset="0"/>
              <a:ea typeface="ＭＳ Ｐゴシック" charset="-128"/>
              <a:cs typeface="+mn-cs"/>
            </a:endParaRPr>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r>
              <a:rPr lang="en-US" dirty="0"/>
              <a:t>Updated 1-10-18. Weekly</a:t>
            </a:r>
          </a:p>
          <a:p>
            <a:r>
              <a:rPr lang="en-US" dirty="0"/>
              <a:t>Comment 12-20-17, Ellie Mae data.  https://www.elliemae.com/origination-insight-reports/Ellie_Mae_OIR_FEBRUARY2015.pdf</a:t>
            </a:r>
          </a:p>
        </p:txBody>
      </p:sp>
    </p:spTree>
    <p:extLst>
      <p:ext uri="{BB962C8B-B14F-4D97-AF65-F5344CB8AC3E}">
        <p14:creationId xmlns:p14="http://schemas.microsoft.com/office/powerpoint/2010/main" val="72783746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1-10-18.  MBA Data, updated weekly.   </a:t>
            </a:r>
          </a:p>
          <a:p>
            <a:r>
              <a:rPr lang="en-US" dirty="0"/>
              <a:t>Comment 12-20-17</a:t>
            </a:r>
          </a:p>
        </p:txBody>
      </p:sp>
      <p:sp>
        <p:nvSpPr>
          <p:cNvPr id="4" name="Slide Number Placeholder 3"/>
          <p:cNvSpPr>
            <a:spLocks noGrp="1"/>
          </p:cNvSpPr>
          <p:nvPr>
            <p:ph type="sldNum" sz="quarter" idx="10"/>
          </p:nvPr>
        </p:nvSpPr>
        <p:spPr/>
        <p:txBody>
          <a:bodyPr/>
          <a:lstStyle/>
          <a:p>
            <a:pPr marL="0" marR="0" lvl="0" indent="0" algn="r" defTabSz="904045" rtl="0" eaLnBrk="1" fontAlgn="auto" latinLnBrk="0" hangingPunct="1">
              <a:lnSpc>
                <a:spcPct val="100000"/>
              </a:lnSpc>
              <a:spcBef>
                <a:spcPts val="0"/>
              </a:spcBef>
              <a:spcAft>
                <a:spcPts val="0"/>
              </a:spcAft>
              <a:buClrTx/>
              <a:buSzTx/>
              <a:buFontTx/>
              <a:buNone/>
              <a:tabLst/>
              <a:defRPr/>
            </a:pPr>
            <a:fld id="{1CB2562B-1A43-0B4E-A5E9-D9205E6918AE}" type="slidenum">
              <a:rPr kumimoji="0" lang="en-US" sz="1800" b="0" i="0" u="none" strike="noStrike" kern="0" cap="none" spc="0" normalizeH="0" baseline="0" noProof="0">
                <a:ln>
                  <a:noFill/>
                </a:ln>
                <a:solidFill>
                  <a:srgbClr val="000000"/>
                </a:solidFill>
                <a:effectLst/>
                <a:uLnTx/>
                <a:uFillTx/>
                <a:latin typeface="Arial" charset="0"/>
                <a:ea typeface="ＭＳ Ｐゴシック" charset="-128"/>
              </a:rPr>
              <a:pPr marL="0" marR="0" lvl="0" indent="0" algn="r" defTabSz="904045" rtl="0" eaLnBrk="1" fontAlgn="auto" latinLnBrk="0" hangingPunct="1">
                <a:lnSpc>
                  <a:spcPct val="100000"/>
                </a:lnSpc>
                <a:spcBef>
                  <a:spcPts val="0"/>
                </a:spcBef>
                <a:spcAft>
                  <a:spcPts val="0"/>
                </a:spcAft>
                <a:buClrTx/>
                <a:buSzTx/>
                <a:buFontTx/>
                <a:buNone/>
                <a:tabLst/>
                <a:defRPr/>
              </a:pPr>
              <a:t>81</a:t>
            </a:fld>
            <a:endParaRPr kumimoji="0" lang="en-US" sz="1800" b="0" i="0" u="none" strike="noStrike" kern="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253714578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82</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21506" name="Rectangle 2"/>
          <p:cNvSpPr>
            <a:spLocks noGrp="1" noRot="1" noChangeAspect="1" noChangeArrowheads="1" noTextEdit="1"/>
          </p:cNvSpPr>
          <p:nvPr>
            <p:ph type="sldImg"/>
          </p:nvPr>
        </p:nvSpPr>
        <p:spPr>
          <a:xfrm>
            <a:off x="1181100" y="698500"/>
            <a:ext cx="4648200" cy="3486150"/>
          </a:xfrm>
          <a:ln/>
        </p:spPr>
      </p:sp>
      <p:sp>
        <p:nvSpPr>
          <p:cNvPr id="21507" name="Rectangle 3"/>
          <p:cNvSpPr>
            <a:spLocks noGrp="1" noChangeArrowheads="1"/>
          </p:cNvSpPr>
          <p:nvPr>
            <p:ph type="body" idx="1"/>
          </p:nvPr>
        </p:nvSpPr>
        <p:spPr/>
        <p:txBody>
          <a:bodyPr/>
          <a:lstStyle/>
          <a:p>
            <a:r>
              <a:rPr lang="en-US" dirty="0"/>
              <a:t>Updated 2/23/16. NAR monthly data. EXHOSLUSM495S (PERMANENT). To get single-family data look at EXSFHSUSM495S. </a:t>
            </a:r>
          </a:p>
          <a:p>
            <a:r>
              <a:rPr lang="en-US" dirty="0"/>
              <a:t>Comment 2-23-16</a:t>
            </a:r>
          </a:p>
        </p:txBody>
      </p:sp>
    </p:spTree>
    <p:extLst>
      <p:ext uri="{BB962C8B-B14F-4D97-AF65-F5344CB8AC3E}">
        <p14:creationId xmlns:p14="http://schemas.microsoft.com/office/powerpoint/2010/main" val="367580972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04045"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04045" rtl="0" eaLnBrk="0" fontAlgn="base" latinLnBrk="0" hangingPunct="0">
                <a:lnSpc>
                  <a:spcPct val="100000"/>
                </a:lnSpc>
                <a:spcBef>
                  <a:spcPct val="0"/>
                </a:spcBef>
                <a:spcAft>
                  <a:spcPct val="0"/>
                </a:spcAft>
                <a:buClrTx/>
                <a:buSzTx/>
                <a:buFontTx/>
                <a:buNone/>
                <a:tabLst/>
                <a:defRPr/>
              </a:pPr>
              <a:t>83</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21506" name="Rectangle 2"/>
          <p:cNvSpPr>
            <a:spLocks noGrp="1" noRot="1" noChangeAspect="1" noChangeArrowheads="1" noTextEdit="1"/>
          </p:cNvSpPr>
          <p:nvPr>
            <p:ph type="sldImg"/>
          </p:nvPr>
        </p:nvSpPr>
        <p:spPr>
          <a:xfrm>
            <a:off x="1158875" y="692150"/>
            <a:ext cx="4600575" cy="3451225"/>
          </a:xfrm>
          <a:ln/>
        </p:spPr>
      </p:sp>
      <p:sp>
        <p:nvSpPr>
          <p:cNvPr id="21507" name="Rectangle 3"/>
          <p:cNvSpPr>
            <a:spLocks noGrp="1" noChangeArrowheads="1"/>
          </p:cNvSpPr>
          <p:nvPr>
            <p:ph type="body" idx="1"/>
          </p:nvPr>
        </p:nvSpPr>
        <p:spPr/>
        <p:txBody>
          <a:bodyPr/>
          <a:lstStyle/>
          <a:p>
            <a:r>
              <a:rPr lang="en-US" dirty="0"/>
              <a:t>Updated 12/20/17. NAR monthly data. EXHOSLUSM495S (PERMANENT). To get single-family data look at EXSFHSUSM495S. </a:t>
            </a:r>
          </a:p>
          <a:p>
            <a:r>
              <a:rPr lang="en-US" dirty="0"/>
              <a:t>Comment 11-21-17</a:t>
            </a:r>
          </a:p>
        </p:txBody>
      </p:sp>
    </p:spTree>
    <p:extLst>
      <p:ext uri="{BB962C8B-B14F-4D97-AF65-F5344CB8AC3E}">
        <p14:creationId xmlns:p14="http://schemas.microsoft.com/office/powerpoint/2010/main" val="20856098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10-27-17. The WSJ’s The Daily Shot. </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84</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117540095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85</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21506" name="Rectangle 2"/>
          <p:cNvSpPr>
            <a:spLocks noGrp="1" noRot="1" noChangeAspect="1" noChangeArrowheads="1" noTextEdit="1"/>
          </p:cNvSpPr>
          <p:nvPr>
            <p:ph type="sldImg"/>
          </p:nvPr>
        </p:nvSpPr>
        <p:spPr>
          <a:xfrm>
            <a:off x="1203325" y="704850"/>
            <a:ext cx="4695825" cy="3521075"/>
          </a:xfrm>
          <a:ln/>
        </p:spPr>
      </p:sp>
      <p:sp>
        <p:nvSpPr>
          <p:cNvPr id="21507" name="Rectangle 3"/>
          <p:cNvSpPr>
            <a:spLocks noGrp="1" noChangeArrowheads="1"/>
          </p:cNvSpPr>
          <p:nvPr>
            <p:ph type="body" idx="1"/>
          </p:nvPr>
        </p:nvSpPr>
        <p:spPr/>
        <p:txBody>
          <a:bodyPr/>
          <a:lstStyle/>
          <a:p>
            <a:r>
              <a:rPr lang="en-US" dirty="0"/>
              <a:t>6-14-17.  WSJ’s The Daily Shot </a:t>
            </a:r>
          </a:p>
          <a:p>
            <a:endParaRPr lang="en-US" dirty="0"/>
          </a:p>
        </p:txBody>
      </p:sp>
    </p:spTree>
    <p:extLst>
      <p:ext uri="{BB962C8B-B14F-4D97-AF65-F5344CB8AC3E}">
        <p14:creationId xmlns:p14="http://schemas.microsoft.com/office/powerpoint/2010/main" val="5183577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12-24-17. Updated monthly. Smith Travel Research, Courtesy of </a:t>
            </a:r>
            <a:r>
              <a:rPr lang="en-US" dirty="0">
                <a:hlinkClick r:id="rId3"/>
              </a:rPr>
              <a:t>HotelNewsNow.com</a:t>
            </a:r>
            <a:endParaRPr lang="en-US" dirty="0"/>
          </a:p>
          <a:p>
            <a:r>
              <a:rPr lang="en-US" dirty="0"/>
              <a:t>See also </a:t>
            </a:r>
          </a:p>
          <a:p>
            <a:r>
              <a:rPr lang="en-US" dirty="0"/>
              <a:t>http://www.hotelnewsnow.com</a:t>
            </a:r>
          </a:p>
        </p:txBody>
      </p:sp>
      <p:sp>
        <p:nvSpPr>
          <p:cNvPr id="4" name="Slide Number Placeholder 3"/>
          <p:cNvSpPr>
            <a:spLocks noGrp="1"/>
          </p:cNvSpPr>
          <p:nvPr>
            <p:ph type="sldNum" sz="quarter" idx="10"/>
          </p:nvPr>
        </p:nvSpPr>
        <p:spPr/>
        <p:txBody>
          <a:bodyPr/>
          <a:lstStyle/>
          <a:p>
            <a:pPr marL="0" marR="0" lvl="0" indent="0" algn="r" defTabSz="904045"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a:ln>
                  <a:noFill/>
                </a:ln>
                <a:solidFill>
                  <a:srgbClr val="000000"/>
                </a:solidFill>
                <a:effectLst/>
                <a:uLnTx/>
                <a:uFillTx/>
                <a:latin typeface="Arial" charset="0"/>
                <a:ea typeface="ＭＳ Ｐゴシック" charset="-128"/>
              </a:rPr>
              <a:pPr marL="0" marR="0" lvl="0" indent="0" algn="r" defTabSz="904045" rtl="0" eaLnBrk="0" fontAlgn="base" latinLnBrk="0" hangingPunct="0">
                <a:lnSpc>
                  <a:spcPct val="100000"/>
                </a:lnSpc>
                <a:spcBef>
                  <a:spcPct val="0"/>
                </a:spcBef>
                <a:spcAft>
                  <a:spcPct val="0"/>
                </a:spcAft>
                <a:buClrTx/>
                <a:buSzTx/>
                <a:buFontTx/>
                <a:buNone/>
                <a:tabLst/>
                <a:defRPr/>
              </a:pPr>
              <a:t>10</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18737033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86</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endParaRPr>
          </a:p>
        </p:txBody>
      </p:sp>
      <p:sp>
        <p:nvSpPr>
          <p:cNvPr id="21506" name="Rectangle 2"/>
          <p:cNvSpPr>
            <a:spLocks noGrp="1" noRot="1" noChangeAspect="1" noChangeArrowheads="1" noTextEdit="1"/>
          </p:cNvSpPr>
          <p:nvPr>
            <p:ph type="sldImg"/>
          </p:nvPr>
        </p:nvSpPr>
        <p:spPr>
          <a:xfrm>
            <a:off x="1181100" y="698500"/>
            <a:ext cx="4648200" cy="3486150"/>
          </a:xfrm>
          <a:ln/>
        </p:spPr>
      </p:sp>
      <p:sp>
        <p:nvSpPr>
          <p:cNvPr id="21507" name="Rectangle 3"/>
          <p:cNvSpPr>
            <a:spLocks noGrp="1" noChangeArrowheads="1"/>
          </p:cNvSpPr>
          <p:nvPr>
            <p:ph type="body" idx="1"/>
          </p:nvPr>
        </p:nvSpPr>
        <p:spPr/>
        <p:txBody>
          <a:bodyPr/>
          <a:lstStyle/>
          <a:p>
            <a:r>
              <a:rPr lang="en-US" dirty="0"/>
              <a:t>5-11-17.  CoreLogic</a:t>
            </a:r>
          </a:p>
          <a:p>
            <a:r>
              <a:rPr lang="en-US" dirty="0"/>
              <a:t>http://www.corelogic.com/blog/authors/molly-boesel/2017/05/new-reports-explore-homeownership-rate-population-and-young-adults.aspx#.WTgHnWjys2w</a:t>
            </a:r>
          </a:p>
          <a:p>
            <a:endParaRPr lang="en-US" dirty="0"/>
          </a:p>
        </p:txBody>
      </p:sp>
    </p:spTree>
    <p:extLst>
      <p:ext uri="{BB962C8B-B14F-4D97-AF65-F5344CB8AC3E}">
        <p14:creationId xmlns:p14="http://schemas.microsoft.com/office/powerpoint/2010/main" val="336797523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EFBAB1A-E271-8246-AFC4-71023921E302}"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87</a:t>
            </a:fld>
            <a:endParaRPr kumimoji="0" lang="en-US" sz="1200" b="0" i="0" u="none" strike="noStrike" kern="1200" cap="none" spc="0" normalizeH="0" baseline="0" noProof="0" dirty="0">
              <a:ln>
                <a:noFill/>
              </a:ln>
              <a:solidFill>
                <a:prstClr val="black"/>
              </a:solidFill>
              <a:effectLst/>
              <a:uLnTx/>
              <a:uFillTx/>
              <a:latin typeface="Arial" charset="0"/>
              <a:ea typeface="ＭＳ Ｐゴシック" charset="-128"/>
              <a:cs typeface="+mn-cs"/>
            </a:endParaRPr>
          </a:p>
        </p:txBody>
      </p:sp>
      <p:sp>
        <p:nvSpPr>
          <p:cNvPr id="21506" name="Rectangle 2"/>
          <p:cNvSpPr>
            <a:spLocks noGrp="1" noRot="1" noChangeAspect="1" noChangeArrowheads="1" noTextEdit="1"/>
          </p:cNvSpPr>
          <p:nvPr>
            <p:ph type="sldImg"/>
          </p:nvPr>
        </p:nvSpPr>
        <p:spPr>
          <a:xfrm>
            <a:off x="1181100" y="698500"/>
            <a:ext cx="4648200" cy="3486150"/>
          </a:xfrm>
          <a:ln/>
        </p:spPr>
      </p:sp>
      <p:sp>
        <p:nvSpPr>
          <p:cNvPr id="21507" name="Rectangle 3"/>
          <p:cNvSpPr>
            <a:spLocks noGrp="1" noChangeArrowheads="1"/>
          </p:cNvSpPr>
          <p:nvPr>
            <p:ph type="body" idx="1"/>
          </p:nvPr>
        </p:nvSpPr>
        <p:spPr/>
        <p:txBody>
          <a:bodyPr/>
          <a:lstStyle/>
          <a:p>
            <a:r>
              <a:rPr lang="en-US" dirty="0"/>
              <a:t>6-14-17.  WSJ’s The Daily Shot </a:t>
            </a:r>
          </a:p>
          <a:p>
            <a:endParaRPr lang="en-US" dirty="0"/>
          </a:p>
        </p:txBody>
      </p:sp>
    </p:spTree>
    <p:extLst>
      <p:ext uri="{BB962C8B-B14F-4D97-AF65-F5344CB8AC3E}">
        <p14:creationId xmlns:p14="http://schemas.microsoft.com/office/powerpoint/2010/main" val="279245656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2416">
              <a:defRPr/>
            </a:pPr>
            <a:r>
              <a:rPr lang="en-US" dirty="0"/>
              <a:t>Updated 10-31-17.  Quarterly data from HVS from census. </a:t>
            </a:r>
            <a:r>
              <a:rPr lang="en-US" sz="1100" dirty="0">
                <a:latin typeface="+mn-lt"/>
              </a:rPr>
              <a:t>RSAHORUSQ156S (PERMANENT)</a:t>
            </a:r>
          </a:p>
          <a:p>
            <a:pPr defTabSz="912416">
              <a:defRPr/>
            </a:pPr>
            <a:r>
              <a:rPr lang="en-US" sz="1100" dirty="0">
                <a:latin typeface="+mn-lt"/>
              </a:rPr>
              <a:t>Comment 10-31-17.</a:t>
            </a:r>
          </a:p>
          <a:p>
            <a:r>
              <a:rPr lang="en-US" dirty="0"/>
              <a:t>  </a:t>
            </a:r>
          </a:p>
        </p:txBody>
      </p:sp>
      <p:sp>
        <p:nvSpPr>
          <p:cNvPr id="4" name="Slide Number Placeholder 3"/>
          <p:cNvSpPr>
            <a:spLocks noGrp="1"/>
          </p:cNvSpPr>
          <p:nvPr>
            <p:ph type="sldNum" sz="quarter" idx="10"/>
          </p:nvPr>
        </p:nvSpPr>
        <p:spPr/>
        <p:txBody>
          <a:bodyPr/>
          <a:lstStyle/>
          <a:p>
            <a:pPr defTabSz="904045">
              <a:defRPr/>
            </a:pPr>
            <a:fld id="{1CB2562B-1A43-0B4E-A5E9-D9205E6918AE}" type="slidenum">
              <a:rPr lang="en-US">
                <a:solidFill>
                  <a:srgbClr val="000000"/>
                </a:solidFill>
              </a:rPr>
              <a:pPr defTabSz="904045">
                <a:defRPr/>
              </a:pPr>
              <a:t>88</a:t>
            </a:fld>
            <a:endParaRPr lang="en-US" dirty="0">
              <a:solidFill>
                <a:srgbClr val="000000"/>
              </a:solidFill>
            </a:endParaRPr>
          </a:p>
        </p:txBody>
      </p:sp>
    </p:spTree>
    <p:extLst>
      <p:ext uri="{BB962C8B-B14F-4D97-AF65-F5344CB8AC3E}">
        <p14:creationId xmlns:p14="http://schemas.microsoft.com/office/powerpoint/2010/main" val="30419009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12-28-17. Daily data. DCOILWTICO (PERMANENT)  </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90</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177981366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12-28-17 WHHNGSP</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91</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358392610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12/27/17. Philadelphia Fed.  Monthly updated. </a:t>
            </a:r>
          </a:p>
          <a:p>
            <a:r>
              <a:rPr lang="en-US" dirty="0"/>
              <a:t>https://www.philadelphiafed.org/research-and-data/regional-economy/indexes/coincident </a:t>
            </a:r>
          </a:p>
          <a:p>
            <a:pPr defTabSz="904045">
              <a:defRPr/>
            </a:pPr>
            <a:r>
              <a:rPr lang="en-US" dirty="0"/>
              <a:t>Also see: https://www.businesscycle.com/ecri-reports-indexes/all-indexes (ECRI)</a:t>
            </a:r>
          </a:p>
          <a:p>
            <a:pPr defTabSz="904045">
              <a:defRPr/>
            </a:pPr>
            <a:r>
              <a:rPr lang="en-US" dirty="0"/>
              <a:t>Nonfarm payroll employment, </a:t>
            </a:r>
            <a:r>
              <a:rPr lang="en-US" dirty="0" err="1"/>
              <a:t>avg</a:t>
            </a:r>
            <a:r>
              <a:rPr lang="en-US" dirty="0"/>
              <a:t> hours worked in </a:t>
            </a:r>
            <a:r>
              <a:rPr lang="en-US" dirty="0" err="1"/>
              <a:t>manu</a:t>
            </a:r>
            <a:r>
              <a:rPr lang="en-US" dirty="0"/>
              <a:t>, unemployment rate, real wage and salary disbursements.</a:t>
            </a:r>
          </a:p>
          <a:p>
            <a:pPr defTabSz="904045">
              <a:defRPr/>
            </a:pP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92</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356468656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t>Updated 1-3-18. Updated monthly. (FRED = Leading Index for Texas</a:t>
            </a:r>
            <a:r>
              <a:rPr lang="en-US" b="1" dirty="0"/>
              <a:t> </a:t>
            </a:r>
            <a:r>
              <a:rPr lang="en-US" dirty="0"/>
              <a:t>(</a:t>
            </a:r>
            <a:r>
              <a:rPr lang="en-US" b="1" dirty="0"/>
              <a:t>TX</a:t>
            </a:r>
            <a:r>
              <a:rPr lang="en-US" dirty="0"/>
              <a:t>SLIND)</a:t>
            </a:r>
            <a:r>
              <a:rPr lang="en-US" b="0" dirty="0"/>
              <a:t> </a:t>
            </a:r>
            <a:r>
              <a:rPr lang="en-US" dirty="0"/>
              <a:t>  </a:t>
            </a:r>
          </a:p>
          <a:p>
            <a:pPr algn="l"/>
            <a:r>
              <a:rPr lang="en-US" dirty="0"/>
              <a:t>https://www.philadelphiafed.org/research-and-data/regional-economy/indexes/leading</a:t>
            </a:r>
          </a:p>
          <a:p>
            <a:pPr defTabSz="904045">
              <a:defRPr/>
            </a:pPr>
            <a:r>
              <a:rPr lang="en-US" dirty="0"/>
              <a:t>Also see: https://www.businesscycle.com/ecri-reports-indexes/all-indexes (ECRI)</a:t>
            </a:r>
          </a:p>
          <a:p>
            <a:pPr algn="l"/>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93</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75841267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12-22-17. Monthly Data</a:t>
            </a:r>
          </a:p>
        </p:txBody>
      </p:sp>
      <p:sp>
        <p:nvSpPr>
          <p:cNvPr id="4" name="Slide Number Placeholder 3"/>
          <p:cNvSpPr>
            <a:spLocks noGrp="1"/>
          </p:cNvSpPr>
          <p:nvPr>
            <p:ph type="sldNum" sz="quarter" idx="10"/>
          </p:nvPr>
        </p:nvSpPr>
        <p:spPr/>
        <p:txBody>
          <a:bodyPr/>
          <a:lstStyle/>
          <a:p>
            <a:pPr marL="0" marR="0" lvl="0" indent="0" algn="r" defTabSz="904045"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04045" rtl="0" eaLnBrk="0" fontAlgn="base" latinLnBrk="0" hangingPunct="0">
                <a:lnSpc>
                  <a:spcPct val="100000"/>
                </a:lnSpc>
                <a:spcBef>
                  <a:spcPct val="0"/>
                </a:spcBef>
                <a:spcAft>
                  <a:spcPct val="0"/>
                </a:spcAft>
                <a:buClrTx/>
                <a:buSzTx/>
                <a:buFontTx/>
                <a:buNone/>
                <a:tabLst/>
                <a:defRPr/>
              </a:pPr>
              <a:t>94</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6204053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12-20-17 Idaho</a:t>
            </a:r>
            <a:r>
              <a:rPr lang="en-US" b="1" dirty="0"/>
              <a:t> is Nation's Fastest-Growing State</a:t>
            </a:r>
          </a:p>
          <a:p>
            <a:r>
              <a:rPr lang="en-US" b="1" dirty="0"/>
              <a:t>https://census.gov/newsroom/press-releases/2017/estimates-idaho.html</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95</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13379052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Updated 9-11-17 Las Vegas Visitors and Convention Authority. http://www.lvcva.com/stats-and-facts/visitor-statistics/</a:t>
            </a:r>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CB2562B-1A43-0B4E-A5E9-D9205E6918AE}"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11</a:t>
            </a:fld>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1579479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2ED91BA-9A79-48E4-9EB2-826B57C8DA51}" type="datetimeFigureOut">
              <a:rPr lang="en-US" smtClean="0"/>
              <a:t>1/11/2018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F6257D-E263-4E57-B870-C5379008C4F7}" type="slidenum">
              <a:rPr lang="en-US" smtClean="0"/>
              <a:t>‹#›</a:t>
            </a:fld>
            <a:endParaRPr lang="en-US"/>
          </a:p>
        </p:txBody>
      </p:sp>
    </p:spTree>
    <p:extLst>
      <p:ext uri="{BB962C8B-B14F-4D97-AF65-F5344CB8AC3E}">
        <p14:creationId xmlns:p14="http://schemas.microsoft.com/office/powerpoint/2010/main" val="788940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2ED91BA-9A79-48E4-9EB2-826B57C8DA51}" type="datetimeFigureOut">
              <a:rPr lang="en-US" smtClean="0"/>
              <a:t>1/11/2018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F6257D-E263-4E57-B870-C5379008C4F7}" type="slidenum">
              <a:rPr lang="en-US" smtClean="0"/>
              <a:t>‹#›</a:t>
            </a:fld>
            <a:endParaRPr lang="en-US"/>
          </a:p>
        </p:txBody>
      </p:sp>
    </p:spTree>
    <p:extLst>
      <p:ext uri="{BB962C8B-B14F-4D97-AF65-F5344CB8AC3E}">
        <p14:creationId xmlns:p14="http://schemas.microsoft.com/office/powerpoint/2010/main" val="12672739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2ED91BA-9A79-48E4-9EB2-826B57C8DA51}" type="datetimeFigureOut">
              <a:rPr lang="en-US" smtClean="0"/>
              <a:t>1/11/2018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F6257D-E263-4E57-B870-C5379008C4F7}" type="slidenum">
              <a:rPr lang="en-US" smtClean="0"/>
              <a:t>‹#›</a:t>
            </a:fld>
            <a:endParaRPr lang="en-US"/>
          </a:p>
        </p:txBody>
      </p:sp>
    </p:spTree>
    <p:extLst>
      <p:ext uri="{BB962C8B-B14F-4D97-AF65-F5344CB8AC3E}">
        <p14:creationId xmlns:p14="http://schemas.microsoft.com/office/powerpoint/2010/main" val="25456993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083" name="Picture 11" descr="nahb_blue_splash"/>
          <p:cNvPicPr>
            <a:picLocks noChangeAspect="1" noChangeArrowheads="1"/>
          </p:cNvPicPr>
          <p:nvPr userDrawn="1"/>
        </p:nvPicPr>
        <p:blipFill>
          <a:blip r:embed="rId2"/>
          <a:srcRect/>
          <a:stretch>
            <a:fillRect/>
          </a:stretch>
        </p:blipFill>
        <p:spPr bwMode="auto">
          <a:xfrm>
            <a:off x="0" y="0"/>
            <a:ext cx="9145588" cy="6859588"/>
          </a:xfrm>
          <a:prstGeom prst="rect">
            <a:avLst/>
          </a:prstGeom>
          <a:noFill/>
        </p:spPr>
      </p:pic>
      <p:sp>
        <p:nvSpPr>
          <p:cNvPr id="3074" name="Rectangle 2"/>
          <p:cNvSpPr>
            <a:spLocks noGrp="1" noChangeArrowheads="1"/>
          </p:cNvSpPr>
          <p:nvPr>
            <p:ph type="ctrTitle"/>
          </p:nvPr>
        </p:nvSpPr>
        <p:spPr>
          <a:xfrm>
            <a:off x="1808163" y="2762250"/>
            <a:ext cx="6858000" cy="685800"/>
          </a:xfrm>
        </p:spPr>
        <p:txBody>
          <a:bodyPr/>
          <a:lstStyle>
            <a:lvl1pPr>
              <a:defRPr sz="4100">
                <a:solidFill>
                  <a:schemeClr val="tx1"/>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1808163" y="3495675"/>
            <a:ext cx="6853237" cy="409575"/>
          </a:xfrm>
        </p:spPr>
        <p:txBody>
          <a:bodyPr/>
          <a:lstStyle>
            <a:lvl1pPr>
              <a:defRPr sz="2100" cap="all">
                <a:solidFill>
                  <a:schemeClr val="tx1"/>
                </a:solidFill>
              </a:defRPr>
            </a:lvl1pPr>
          </a:lstStyle>
          <a:p>
            <a:r>
              <a:rPr lang="en-US"/>
              <a:t>Click to edit Master subtitle style</a:t>
            </a:r>
            <a:endParaRPr lang="en-US" dirty="0"/>
          </a:p>
        </p:txBody>
      </p:sp>
    </p:spTree>
    <p:extLst>
      <p:ext uri="{BB962C8B-B14F-4D97-AF65-F5344CB8AC3E}">
        <p14:creationId xmlns:p14="http://schemas.microsoft.com/office/powerpoint/2010/main" val="37145101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p:txBody>
      </p:sp>
      <p:sp>
        <p:nvSpPr>
          <p:cNvPr id="4" name="Footer Placeholder 3"/>
          <p:cNvSpPr>
            <a:spLocks noGrp="1"/>
          </p:cNvSpPr>
          <p:nvPr>
            <p:ph type="ftr" sz="quarter" idx="10"/>
          </p:nvPr>
        </p:nvSpPr>
        <p:spPr/>
        <p:txBody>
          <a:bodyPr/>
          <a:lstStyle>
            <a:lvl1pPr>
              <a:defRPr/>
            </a:lvl1pPr>
          </a:lstStyle>
          <a:p>
            <a:r>
              <a:rPr lang="en-US" dirty="0">
                <a:solidFill>
                  <a:srgbClr val="002663"/>
                </a:solidFill>
              </a:rPr>
              <a:t>Presentation Title</a:t>
            </a:r>
          </a:p>
        </p:txBody>
      </p:sp>
      <p:sp>
        <p:nvSpPr>
          <p:cNvPr id="5" name="Slide Number Placeholder 4"/>
          <p:cNvSpPr>
            <a:spLocks noGrp="1"/>
          </p:cNvSpPr>
          <p:nvPr>
            <p:ph type="sldNum" sz="quarter" idx="11"/>
          </p:nvPr>
        </p:nvSpPr>
        <p:spPr/>
        <p:txBody>
          <a:bodyPr/>
          <a:lstStyle>
            <a:lvl1pPr>
              <a:defRPr smtClean="0"/>
            </a:lvl1pPr>
          </a:lstStyle>
          <a:p>
            <a:fld id="{D31BD4CB-38A1-E74B-AEF9-31D555CA4665}" type="slidenum">
              <a:rPr lang="en-US">
                <a:solidFill>
                  <a:srgbClr val="002663"/>
                </a:solidFill>
              </a:rPr>
              <a:pPr/>
              <a:t>‹#›</a:t>
            </a:fld>
            <a:endParaRPr lang="en-US" dirty="0">
              <a:solidFill>
                <a:srgbClr val="002663"/>
              </a:solidFill>
            </a:endParaRPr>
          </a:p>
        </p:txBody>
      </p:sp>
    </p:spTree>
    <p:extLst>
      <p:ext uri="{BB962C8B-B14F-4D97-AF65-F5344CB8AC3E}">
        <p14:creationId xmlns:p14="http://schemas.microsoft.com/office/powerpoint/2010/main" val="19095585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79425" y="411163"/>
            <a:ext cx="5684838" cy="881062"/>
          </a:xfrm>
        </p:spPr>
        <p:txBody>
          <a:bodyPr/>
          <a:lstStyle/>
          <a:p>
            <a:r>
              <a:rPr lang="en-US"/>
              <a:t>Click to edit Master title style</a:t>
            </a:r>
          </a:p>
        </p:txBody>
      </p:sp>
      <p:sp>
        <p:nvSpPr>
          <p:cNvPr id="3" name="ClipArt Placeholder 2"/>
          <p:cNvSpPr>
            <a:spLocks noGrp="1"/>
          </p:cNvSpPr>
          <p:nvPr>
            <p:ph type="clipArt" sz="half" idx="1"/>
          </p:nvPr>
        </p:nvSpPr>
        <p:spPr>
          <a:xfrm>
            <a:off x="479425" y="2012950"/>
            <a:ext cx="4016375" cy="3749675"/>
          </a:xfrm>
        </p:spPr>
        <p:txBody>
          <a:bodyPr/>
          <a:lstStyle/>
          <a:p>
            <a:r>
              <a:rPr lang="en-US" dirty="0"/>
              <a:t>Click icon to add clip art</a:t>
            </a:r>
          </a:p>
        </p:txBody>
      </p:sp>
      <p:sp>
        <p:nvSpPr>
          <p:cNvPr id="4" name="Text Placeholder 3"/>
          <p:cNvSpPr>
            <a:spLocks noGrp="1"/>
          </p:cNvSpPr>
          <p:nvPr>
            <p:ph type="body" sz="half" idx="2"/>
          </p:nvPr>
        </p:nvSpPr>
        <p:spPr>
          <a:xfrm>
            <a:off x="4648200" y="2012950"/>
            <a:ext cx="4016375" cy="3749675"/>
          </a:xfrm>
        </p:spPr>
        <p:txBody>
          <a:bodyPr/>
          <a:lstStyle>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p:txBody>
      </p:sp>
      <p:sp>
        <p:nvSpPr>
          <p:cNvPr id="5" name="Footer Placeholder 4"/>
          <p:cNvSpPr>
            <a:spLocks noGrp="1"/>
          </p:cNvSpPr>
          <p:nvPr>
            <p:ph type="ftr" sz="quarter" idx="10"/>
          </p:nvPr>
        </p:nvSpPr>
        <p:spPr>
          <a:xfrm>
            <a:off x="6394450" y="422275"/>
            <a:ext cx="2006600" cy="228600"/>
          </a:xfrm>
        </p:spPr>
        <p:txBody>
          <a:bodyPr/>
          <a:lstStyle>
            <a:lvl1pPr>
              <a:defRPr/>
            </a:lvl1pPr>
          </a:lstStyle>
          <a:p>
            <a:r>
              <a:rPr lang="en-US" dirty="0">
                <a:solidFill>
                  <a:srgbClr val="002663"/>
                </a:solidFill>
              </a:rPr>
              <a:t>Presentation Title</a:t>
            </a:r>
          </a:p>
        </p:txBody>
      </p:sp>
      <p:sp>
        <p:nvSpPr>
          <p:cNvPr id="6" name="Slide Number Placeholder 5"/>
          <p:cNvSpPr>
            <a:spLocks noGrp="1"/>
          </p:cNvSpPr>
          <p:nvPr>
            <p:ph type="sldNum" sz="quarter" idx="11"/>
          </p:nvPr>
        </p:nvSpPr>
        <p:spPr>
          <a:xfrm>
            <a:off x="8458200" y="422275"/>
            <a:ext cx="198438" cy="228600"/>
          </a:xfrm>
        </p:spPr>
        <p:txBody>
          <a:bodyPr/>
          <a:lstStyle>
            <a:lvl1pPr>
              <a:defRPr smtClean="0"/>
            </a:lvl1pPr>
          </a:lstStyle>
          <a:p>
            <a:fld id="{22CF365C-2278-D14F-884B-4D4842482A5D}" type="slidenum">
              <a:rPr lang="en-US">
                <a:solidFill>
                  <a:srgbClr val="002663"/>
                </a:solidFill>
              </a:rPr>
              <a:pPr/>
              <a:t>‹#›</a:t>
            </a:fld>
            <a:endParaRPr lang="en-US" dirty="0">
              <a:solidFill>
                <a:srgbClr val="002663"/>
              </a:solidFill>
            </a:endParaRPr>
          </a:p>
        </p:txBody>
      </p:sp>
    </p:spTree>
    <p:extLst>
      <p:ext uri="{BB962C8B-B14F-4D97-AF65-F5344CB8AC3E}">
        <p14:creationId xmlns:p14="http://schemas.microsoft.com/office/powerpoint/2010/main" val="6116224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79425" y="411163"/>
            <a:ext cx="5684838" cy="881062"/>
          </a:xfrm>
        </p:spPr>
        <p:txBody>
          <a:bodyPr/>
          <a:lstStyle/>
          <a:p>
            <a:r>
              <a:rPr lang="en-US"/>
              <a:t>Click to edit Master title style</a:t>
            </a:r>
          </a:p>
        </p:txBody>
      </p:sp>
      <p:sp>
        <p:nvSpPr>
          <p:cNvPr id="3" name="Text Placeholder 2"/>
          <p:cNvSpPr>
            <a:spLocks noGrp="1"/>
          </p:cNvSpPr>
          <p:nvPr>
            <p:ph type="body" sz="half" idx="1"/>
          </p:nvPr>
        </p:nvSpPr>
        <p:spPr>
          <a:xfrm>
            <a:off x="479425" y="2012950"/>
            <a:ext cx="4016375" cy="3749675"/>
          </a:xfrm>
        </p:spPr>
        <p:txBody>
          <a:bodyPr/>
          <a:lstStyle/>
          <a:p>
            <a:pPr lvl="0"/>
            <a:r>
              <a:rPr lang="en-US"/>
              <a:t>Click to edit Master text styles</a:t>
            </a:r>
          </a:p>
          <a:p>
            <a:pPr lvl="1"/>
            <a:r>
              <a:rPr lang="en-US"/>
              <a:t>Second level</a:t>
            </a:r>
          </a:p>
          <a:p>
            <a:pPr lvl="2"/>
            <a:r>
              <a:rPr lang="en-US"/>
              <a:t>Third level</a:t>
            </a:r>
          </a:p>
        </p:txBody>
      </p:sp>
      <p:sp>
        <p:nvSpPr>
          <p:cNvPr id="4" name="Chart Placeholder 3"/>
          <p:cNvSpPr>
            <a:spLocks noGrp="1"/>
          </p:cNvSpPr>
          <p:nvPr>
            <p:ph type="chart" sz="half" idx="2"/>
          </p:nvPr>
        </p:nvSpPr>
        <p:spPr>
          <a:xfrm>
            <a:off x="4648200" y="2012950"/>
            <a:ext cx="4016375" cy="3749675"/>
          </a:xfrm>
        </p:spPr>
        <p:txBody>
          <a:bodyPr/>
          <a:lstStyle/>
          <a:p>
            <a:r>
              <a:rPr lang="en-US" dirty="0"/>
              <a:t>Click icon to add chart</a:t>
            </a:r>
          </a:p>
        </p:txBody>
      </p:sp>
      <p:sp>
        <p:nvSpPr>
          <p:cNvPr id="5" name="Footer Placeholder 4"/>
          <p:cNvSpPr>
            <a:spLocks noGrp="1"/>
          </p:cNvSpPr>
          <p:nvPr>
            <p:ph type="ftr" sz="quarter" idx="10"/>
          </p:nvPr>
        </p:nvSpPr>
        <p:spPr>
          <a:xfrm>
            <a:off x="6394450" y="422275"/>
            <a:ext cx="2006600" cy="228600"/>
          </a:xfrm>
        </p:spPr>
        <p:txBody>
          <a:bodyPr/>
          <a:lstStyle>
            <a:lvl1pPr>
              <a:defRPr/>
            </a:lvl1pPr>
          </a:lstStyle>
          <a:p>
            <a:r>
              <a:rPr lang="en-US" dirty="0">
                <a:solidFill>
                  <a:srgbClr val="002663"/>
                </a:solidFill>
              </a:rPr>
              <a:t>Presentation Title</a:t>
            </a:r>
          </a:p>
        </p:txBody>
      </p:sp>
      <p:sp>
        <p:nvSpPr>
          <p:cNvPr id="6" name="Slide Number Placeholder 5"/>
          <p:cNvSpPr>
            <a:spLocks noGrp="1"/>
          </p:cNvSpPr>
          <p:nvPr>
            <p:ph type="sldNum" sz="quarter" idx="11"/>
          </p:nvPr>
        </p:nvSpPr>
        <p:spPr>
          <a:xfrm>
            <a:off x="8458200" y="422275"/>
            <a:ext cx="198438" cy="228600"/>
          </a:xfrm>
        </p:spPr>
        <p:txBody>
          <a:bodyPr/>
          <a:lstStyle>
            <a:lvl1pPr>
              <a:defRPr smtClean="0"/>
            </a:lvl1pPr>
          </a:lstStyle>
          <a:p>
            <a:fld id="{E0F0CC84-B755-0B41-BF72-39F26596BC4C}" type="slidenum">
              <a:rPr lang="en-US">
                <a:solidFill>
                  <a:srgbClr val="002663"/>
                </a:solidFill>
              </a:rPr>
              <a:pPr/>
              <a:t>‹#›</a:t>
            </a:fld>
            <a:endParaRPr lang="en-US" dirty="0">
              <a:solidFill>
                <a:srgbClr val="002663"/>
              </a:solidFill>
            </a:endParaRPr>
          </a:p>
        </p:txBody>
      </p:sp>
    </p:spTree>
    <p:extLst>
      <p:ext uri="{BB962C8B-B14F-4D97-AF65-F5344CB8AC3E}">
        <p14:creationId xmlns:p14="http://schemas.microsoft.com/office/powerpoint/2010/main" val="36166810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5" name="Picture 4" descr="nahb_white_first_end"/>
          <p:cNvPicPr>
            <a:picLocks noChangeAspect="1" noChangeArrowheads="1"/>
          </p:cNvPicPr>
          <p:nvPr userDrawn="1"/>
        </p:nvPicPr>
        <p:blipFill>
          <a:blip r:embed="rId2"/>
          <a:srcRect/>
          <a:stretch>
            <a:fillRect/>
          </a:stretch>
        </p:blipFill>
        <p:spPr bwMode="auto">
          <a:xfrm>
            <a:off x="0" y="0"/>
            <a:ext cx="9145588" cy="6859588"/>
          </a:xfrm>
          <a:prstGeom prst="rect">
            <a:avLst/>
          </a:prstGeom>
          <a:noFill/>
        </p:spPr>
      </p:pic>
      <p:sp>
        <p:nvSpPr>
          <p:cNvPr id="3074" name="Rectangle 2"/>
          <p:cNvSpPr>
            <a:spLocks noGrp="1" noChangeArrowheads="1"/>
          </p:cNvSpPr>
          <p:nvPr>
            <p:ph type="ctrTitle"/>
          </p:nvPr>
        </p:nvSpPr>
        <p:spPr>
          <a:xfrm>
            <a:off x="1808163" y="2762250"/>
            <a:ext cx="6858000" cy="685800"/>
          </a:xfrm>
        </p:spPr>
        <p:txBody>
          <a:bodyPr/>
          <a:lstStyle>
            <a:lvl1pPr>
              <a:defRPr sz="4100">
                <a:solidFill>
                  <a:schemeClr val="bg2"/>
                </a:solidFill>
              </a:defRPr>
            </a:lvl1pPr>
          </a:lstStyle>
          <a:p>
            <a:r>
              <a:rPr lang="en-US"/>
              <a:t>Click to edit Master title style</a:t>
            </a:r>
            <a:endParaRPr lang="en-US" dirty="0"/>
          </a:p>
        </p:txBody>
      </p:sp>
    </p:spTree>
    <p:extLst>
      <p:ext uri="{BB962C8B-B14F-4D97-AF65-F5344CB8AC3E}">
        <p14:creationId xmlns:p14="http://schemas.microsoft.com/office/powerpoint/2010/main" val="35960379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dirty="0"/>
          </a:p>
        </p:txBody>
      </p:sp>
      <p:sp>
        <p:nvSpPr>
          <p:cNvPr id="4" name="Rectangle 4"/>
          <p:cNvSpPr>
            <a:spLocks noGrp="1" noChangeArrowheads="1"/>
          </p:cNvSpPr>
          <p:nvPr>
            <p:ph type="dt" sz="half" idx="10"/>
          </p:nvPr>
        </p:nvSpPr>
        <p:spPr>
          <a:xfrm>
            <a:off x="457200" y="6356350"/>
            <a:ext cx="2133600" cy="365125"/>
          </a:xfrm>
          <a:prstGeom prst="rect">
            <a:avLst/>
          </a:prstGeom>
        </p:spPr>
        <p:txBody>
          <a:bodyPr/>
          <a:lstStyle>
            <a:lvl1pPr>
              <a:defRPr>
                <a:latin typeface="Arial" charset="0"/>
                <a:ea typeface="+mn-ea"/>
                <a:cs typeface="+mn-cs"/>
              </a:defRPr>
            </a:lvl1pPr>
          </a:lstStyle>
          <a:p>
            <a:pPr eaLnBrk="0" fontAlgn="base" hangingPunct="0">
              <a:spcBef>
                <a:spcPct val="0"/>
              </a:spcBef>
              <a:spcAft>
                <a:spcPct val="0"/>
              </a:spcAft>
              <a:defRPr/>
            </a:pPr>
            <a:endParaRPr lang="en-US" sz="2400" dirty="0">
              <a:solidFill>
                <a:srgbClr val="FFFF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dirty="0">
              <a:solidFill>
                <a:srgbClr val="002663"/>
              </a:solidFill>
            </a:endParaRPr>
          </a:p>
        </p:txBody>
      </p:sp>
      <p:sp>
        <p:nvSpPr>
          <p:cNvPr id="6" name="Rectangle 6"/>
          <p:cNvSpPr>
            <a:spLocks noGrp="1" noChangeArrowheads="1"/>
          </p:cNvSpPr>
          <p:nvPr>
            <p:ph type="sldNum" sz="quarter" idx="12"/>
          </p:nvPr>
        </p:nvSpPr>
        <p:spPr/>
        <p:txBody>
          <a:bodyPr/>
          <a:lstStyle>
            <a:lvl1pPr>
              <a:defRPr/>
            </a:lvl1pPr>
          </a:lstStyle>
          <a:p>
            <a:pPr>
              <a:defRPr/>
            </a:pPr>
            <a:fld id="{72127FB6-CF43-4FDD-9D4A-94F9656BF345}" type="slidenum">
              <a:rPr lang="en-US">
                <a:solidFill>
                  <a:srgbClr val="002663"/>
                </a:solidFill>
              </a:rPr>
              <a:pPr>
                <a:defRPr/>
              </a:pPr>
              <a:t>‹#›</a:t>
            </a:fld>
            <a:endParaRPr lang="en-US" dirty="0">
              <a:solidFill>
                <a:srgbClr val="002663"/>
              </a:solidFill>
            </a:endParaRPr>
          </a:p>
        </p:txBody>
      </p:sp>
    </p:spTree>
    <p:extLst>
      <p:ext uri="{BB962C8B-B14F-4D97-AF65-F5344CB8AC3E}">
        <p14:creationId xmlns:p14="http://schemas.microsoft.com/office/powerpoint/2010/main" val="38451887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85800" y="6248400"/>
            <a:ext cx="1905000" cy="457200"/>
          </a:xfrm>
          <a:prstGeom prst="rect">
            <a:avLst/>
          </a:prstGeom>
        </p:spPr>
        <p:txBody>
          <a:bodyPr/>
          <a:lstStyle>
            <a:lvl1pPr eaLnBrk="0" hangingPunct="0">
              <a:defRPr>
                <a:latin typeface="Arial" charset="0"/>
                <a:ea typeface="ＭＳ Ｐゴシック" charset="-128"/>
                <a:cs typeface="ＭＳ Ｐゴシック" charset="-128"/>
              </a:defRPr>
            </a:lvl1pPr>
          </a:lstStyle>
          <a:p>
            <a:pPr fontAlgn="base">
              <a:spcBef>
                <a:spcPct val="0"/>
              </a:spcBef>
              <a:spcAft>
                <a:spcPct val="0"/>
              </a:spcAft>
              <a:defRPr/>
            </a:pPr>
            <a:endParaRPr lang="en-US" sz="2400">
              <a:solidFill>
                <a:srgbClr val="FFFFFF"/>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solidFill>
                <a:srgbClr val="002663"/>
              </a:solidFill>
            </a:endParaRPr>
          </a:p>
        </p:txBody>
      </p:sp>
      <p:sp>
        <p:nvSpPr>
          <p:cNvPr id="4" name="Rectangle 6"/>
          <p:cNvSpPr>
            <a:spLocks noGrp="1" noChangeArrowheads="1"/>
          </p:cNvSpPr>
          <p:nvPr>
            <p:ph type="sldNum" sz="quarter" idx="12"/>
          </p:nvPr>
        </p:nvSpPr>
        <p:spPr/>
        <p:txBody>
          <a:bodyPr/>
          <a:lstStyle>
            <a:lvl1pPr>
              <a:defRPr/>
            </a:lvl1pPr>
          </a:lstStyle>
          <a:p>
            <a:pPr>
              <a:defRPr/>
            </a:pPr>
            <a:fld id="{6E928EAD-3134-44BD-A34D-7342D5302EEA}" type="slidenum">
              <a:rPr lang="en-US">
                <a:solidFill>
                  <a:srgbClr val="002663"/>
                </a:solidFill>
              </a:rPr>
              <a:pPr>
                <a:defRPr/>
              </a:pPr>
              <a:t>‹#›</a:t>
            </a:fld>
            <a:endParaRPr lang="en-US">
              <a:solidFill>
                <a:srgbClr val="002663"/>
              </a:solidFill>
            </a:endParaRPr>
          </a:p>
        </p:txBody>
      </p:sp>
    </p:spTree>
    <p:extLst>
      <p:ext uri="{BB962C8B-B14F-4D97-AF65-F5344CB8AC3E}">
        <p14:creationId xmlns:p14="http://schemas.microsoft.com/office/powerpoint/2010/main" val="39006408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eaLnBrk="0" fontAlgn="base" hangingPunct="0">
              <a:spcBef>
                <a:spcPct val="0"/>
              </a:spcBef>
              <a:spcAft>
                <a:spcPct val="0"/>
              </a:spcAft>
            </a:pPr>
            <a:fld id="{F63C5327-BC22-4971-A3EB-690D6B5D5BCE}" type="datetimeFigureOut">
              <a:rPr lang="en-US" sz="2400" smtClean="0">
                <a:solidFill>
                  <a:srgbClr val="FFFFFF"/>
                </a:solidFill>
              </a:rPr>
              <a:pPr eaLnBrk="0" fontAlgn="base" hangingPunct="0">
                <a:spcBef>
                  <a:spcPct val="0"/>
                </a:spcBef>
                <a:spcAft>
                  <a:spcPct val="0"/>
                </a:spcAft>
              </a:pPr>
              <a:t>1/11/2018</a:t>
            </a:fld>
            <a:endParaRPr lang="en-US" sz="2400">
              <a:solidFill>
                <a:srgbClr val="FFFFFF"/>
              </a:solidFill>
            </a:endParaRPr>
          </a:p>
        </p:txBody>
      </p:sp>
      <p:sp>
        <p:nvSpPr>
          <p:cNvPr id="6" name="Footer Placeholder 5"/>
          <p:cNvSpPr>
            <a:spLocks noGrp="1"/>
          </p:cNvSpPr>
          <p:nvPr>
            <p:ph type="ftr" sz="quarter" idx="11"/>
          </p:nvPr>
        </p:nvSpPr>
        <p:spPr/>
        <p:txBody>
          <a:bodyPr/>
          <a:lstStyle/>
          <a:p>
            <a:endParaRPr lang="en-US">
              <a:solidFill>
                <a:srgbClr val="002663"/>
              </a:solidFill>
            </a:endParaRPr>
          </a:p>
        </p:txBody>
      </p:sp>
      <p:sp>
        <p:nvSpPr>
          <p:cNvPr id="7" name="Slide Number Placeholder 6"/>
          <p:cNvSpPr>
            <a:spLocks noGrp="1"/>
          </p:cNvSpPr>
          <p:nvPr>
            <p:ph type="sldNum" sz="quarter" idx="12"/>
          </p:nvPr>
        </p:nvSpPr>
        <p:spPr/>
        <p:txBody>
          <a:bodyPr/>
          <a:lstStyle/>
          <a:p>
            <a:fld id="{CC6E6A5A-BB5B-47E5-8921-D4B30C11DE35}" type="slidenum">
              <a:rPr lang="en-US" smtClean="0">
                <a:solidFill>
                  <a:srgbClr val="002663"/>
                </a:solidFill>
              </a:rPr>
              <a:pPr/>
              <a:t>‹#›</a:t>
            </a:fld>
            <a:endParaRPr lang="en-US">
              <a:solidFill>
                <a:srgbClr val="002663"/>
              </a:solidFill>
            </a:endParaRPr>
          </a:p>
        </p:txBody>
      </p:sp>
    </p:spTree>
    <p:extLst>
      <p:ext uri="{BB962C8B-B14F-4D97-AF65-F5344CB8AC3E}">
        <p14:creationId xmlns:p14="http://schemas.microsoft.com/office/powerpoint/2010/main" val="2906802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2ED91BA-9A79-48E4-9EB2-826B57C8DA51}" type="datetimeFigureOut">
              <a:rPr lang="en-US" smtClean="0"/>
              <a:t>1/11/2018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F6257D-E263-4E57-B870-C5379008C4F7}" type="slidenum">
              <a:rPr lang="en-US" smtClean="0"/>
              <a:t>‹#›</a:t>
            </a:fld>
            <a:endParaRPr lang="en-US"/>
          </a:p>
        </p:txBody>
      </p:sp>
    </p:spTree>
    <p:extLst>
      <p:ext uri="{BB962C8B-B14F-4D97-AF65-F5344CB8AC3E}">
        <p14:creationId xmlns:p14="http://schemas.microsoft.com/office/powerpoint/2010/main" val="32053697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083" name="Picture 11" descr="nahb_blue_splash"/>
          <p:cNvPicPr>
            <a:picLocks noChangeAspect="1" noChangeArrowheads="1"/>
          </p:cNvPicPr>
          <p:nvPr userDrawn="1"/>
        </p:nvPicPr>
        <p:blipFill>
          <a:blip r:embed="rId2"/>
          <a:srcRect/>
          <a:stretch>
            <a:fillRect/>
          </a:stretch>
        </p:blipFill>
        <p:spPr bwMode="auto">
          <a:xfrm>
            <a:off x="0" y="0"/>
            <a:ext cx="9145588" cy="6859588"/>
          </a:xfrm>
          <a:prstGeom prst="rect">
            <a:avLst/>
          </a:prstGeom>
          <a:noFill/>
        </p:spPr>
      </p:pic>
      <p:sp>
        <p:nvSpPr>
          <p:cNvPr id="3074" name="Rectangle 2"/>
          <p:cNvSpPr>
            <a:spLocks noGrp="1" noChangeArrowheads="1"/>
          </p:cNvSpPr>
          <p:nvPr>
            <p:ph type="ctrTitle"/>
          </p:nvPr>
        </p:nvSpPr>
        <p:spPr>
          <a:xfrm>
            <a:off x="1808163" y="2762250"/>
            <a:ext cx="6858000" cy="685800"/>
          </a:xfrm>
        </p:spPr>
        <p:txBody>
          <a:bodyPr/>
          <a:lstStyle>
            <a:lvl1pPr>
              <a:defRPr sz="4100">
                <a:solidFill>
                  <a:schemeClr val="tx1"/>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1808163" y="3495675"/>
            <a:ext cx="6853237" cy="409575"/>
          </a:xfrm>
        </p:spPr>
        <p:txBody>
          <a:bodyPr/>
          <a:lstStyle>
            <a:lvl1pPr>
              <a:defRPr sz="2100" cap="all">
                <a:solidFill>
                  <a:schemeClr val="tx1"/>
                </a:solidFill>
              </a:defRPr>
            </a:lvl1pPr>
          </a:lstStyle>
          <a:p>
            <a:r>
              <a:rPr lang="en-US"/>
              <a:t>Click to edit Master subtitle style</a:t>
            </a:r>
            <a:endParaRPr lang="en-US" dirty="0"/>
          </a:p>
        </p:txBody>
      </p:sp>
    </p:spTree>
    <p:extLst>
      <p:ext uri="{BB962C8B-B14F-4D97-AF65-F5344CB8AC3E}">
        <p14:creationId xmlns:p14="http://schemas.microsoft.com/office/powerpoint/2010/main" val="22848794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p:txBody>
      </p:sp>
      <p:sp>
        <p:nvSpPr>
          <p:cNvPr id="4" name="Footer Placeholder 3"/>
          <p:cNvSpPr>
            <a:spLocks noGrp="1"/>
          </p:cNvSpPr>
          <p:nvPr>
            <p:ph type="ftr" sz="quarter" idx="10"/>
          </p:nvPr>
        </p:nvSpPr>
        <p:spPr/>
        <p:txBody>
          <a:bodyPr/>
          <a:lstStyle>
            <a:lvl1pPr>
              <a:defRPr/>
            </a:lvl1pPr>
          </a:lstStyle>
          <a:p>
            <a:r>
              <a:rPr lang="en-US" dirty="0">
                <a:solidFill>
                  <a:srgbClr val="002663"/>
                </a:solidFill>
              </a:rPr>
              <a:t>Presentation Title</a:t>
            </a:r>
          </a:p>
        </p:txBody>
      </p:sp>
      <p:sp>
        <p:nvSpPr>
          <p:cNvPr id="5" name="Slide Number Placeholder 4"/>
          <p:cNvSpPr>
            <a:spLocks noGrp="1"/>
          </p:cNvSpPr>
          <p:nvPr>
            <p:ph type="sldNum" sz="quarter" idx="11"/>
          </p:nvPr>
        </p:nvSpPr>
        <p:spPr/>
        <p:txBody>
          <a:bodyPr/>
          <a:lstStyle>
            <a:lvl1pPr>
              <a:defRPr smtClean="0"/>
            </a:lvl1pPr>
          </a:lstStyle>
          <a:p>
            <a:fld id="{D31BD4CB-38A1-E74B-AEF9-31D555CA4665}" type="slidenum">
              <a:rPr lang="en-US">
                <a:solidFill>
                  <a:srgbClr val="002663"/>
                </a:solidFill>
              </a:rPr>
              <a:pPr/>
              <a:t>‹#›</a:t>
            </a:fld>
            <a:endParaRPr lang="en-US" dirty="0">
              <a:solidFill>
                <a:srgbClr val="002663"/>
              </a:solidFill>
            </a:endParaRPr>
          </a:p>
        </p:txBody>
      </p:sp>
    </p:spTree>
    <p:extLst>
      <p:ext uri="{BB962C8B-B14F-4D97-AF65-F5344CB8AC3E}">
        <p14:creationId xmlns:p14="http://schemas.microsoft.com/office/powerpoint/2010/main" val="13851200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79425" y="411163"/>
            <a:ext cx="5684838" cy="881062"/>
          </a:xfrm>
        </p:spPr>
        <p:txBody>
          <a:bodyPr/>
          <a:lstStyle/>
          <a:p>
            <a:r>
              <a:rPr lang="en-US"/>
              <a:t>Click to edit Master title style</a:t>
            </a:r>
          </a:p>
        </p:txBody>
      </p:sp>
      <p:sp>
        <p:nvSpPr>
          <p:cNvPr id="3" name="ClipArt Placeholder 2"/>
          <p:cNvSpPr>
            <a:spLocks noGrp="1"/>
          </p:cNvSpPr>
          <p:nvPr>
            <p:ph type="clipArt" sz="half" idx="1"/>
          </p:nvPr>
        </p:nvSpPr>
        <p:spPr>
          <a:xfrm>
            <a:off x="479425" y="2012950"/>
            <a:ext cx="4016375" cy="3749675"/>
          </a:xfrm>
        </p:spPr>
        <p:txBody>
          <a:bodyPr/>
          <a:lstStyle/>
          <a:p>
            <a:r>
              <a:rPr lang="en-US" dirty="0"/>
              <a:t>Click icon to add clip art</a:t>
            </a:r>
          </a:p>
        </p:txBody>
      </p:sp>
      <p:sp>
        <p:nvSpPr>
          <p:cNvPr id="4" name="Text Placeholder 3"/>
          <p:cNvSpPr>
            <a:spLocks noGrp="1"/>
          </p:cNvSpPr>
          <p:nvPr>
            <p:ph type="body" sz="half" idx="2"/>
          </p:nvPr>
        </p:nvSpPr>
        <p:spPr>
          <a:xfrm>
            <a:off x="4648200" y="2012950"/>
            <a:ext cx="4016375" cy="3749675"/>
          </a:xfrm>
        </p:spPr>
        <p:txBody>
          <a:bodyPr/>
          <a:lstStyle>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p:txBody>
      </p:sp>
      <p:sp>
        <p:nvSpPr>
          <p:cNvPr id="5" name="Footer Placeholder 4"/>
          <p:cNvSpPr>
            <a:spLocks noGrp="1"/>
          </p:cNvSpPr>
          <p:nvPr>
            <p:ph type="ftr" sz="quarter" idx="10"/>
          </p:nvPr>
        </p:nvSpPr>
        <p:spPr>
          <a:xfrm>
            <a:off x="6394450" y="422275"/>
            <a:ext cx="2006600" cy="228600"/>
          </a:xfrm>
        </p:spPr>
        <p:txBody>
          <a:bodyPr/>
          <a:lstStyle>
            <a:lvl1pPr>
              <a:defRPr/>
            </a:lvl1pPr>
          </a:lstStyle>
          <a:p>
            <a:r>
              <a:rPr lang="en-US" dirty="0">
                <a:solidFill>
                  <a:srgbClr val="002663"/>
                </a:solidFill>
              </a:rPr>
              <a:t>Presentation Title</a:t>
            </a:r>
          </a:p>
        </p:txBody>
      </p:sp>
      <p:sp>
        <p:nvSpPr>
          <p:cNvPr id="6" name="Slide Number Placeholder 5"/>
          <p:cNvSpPr>
            <a:spLocks noGrp="1"/>
          </p:cNvSpPr>
          <p:nvPr>
            <p:ph type="sldNum" sz="quarter" idx="11"/>
          </p:nvPr>
        </p:nvSpPr>
        <p:spPr>
          <a:xfrm>
            <a:off x="8458200" y="422275"/>
            <a:ext cx="198438" cy="228600"/>
          </a:xfrm>
        </p:spPr>
        <p:txBody>
          <a:bodyPr/>
          <a:lstStyle>
            <a:lvl1pPr>
              <a:defRPr smtClean="0"/>
            </a:lvl1pPr>
          </a:lstStyle>
          <a:p>
            <a:fld id="{22CF365C-2278-D14F-884B-4D4842482A5D}" type="slidenum">
              <a:rPr lang="en-US">
                <a:solidFill>
                  <a:srgbClr val="002663"/>
                </a:solidFill>
              </a:rPr>
              <a:pPr/>
              <a:t>‹#›</a:t>
            </a:fld>
            <a:endParaRPr lang="en-US" dirty="0">
              <a:solidFill>
                <a:srgbClr val="002663"/>
              </a:solidFill>
            </a:endParaRPr>
          </a:p>
        </p:txBody>
      </p:sp>
    </p:spTree>
    <p:extLst>
      <p:ext uri="{BB962C8B-B14F-4D97-AF65-F5344CB8AC3E}">
        <p14:creationId xmlns:p14="http://schemas.microsoft.com/office/powerpoint/2010/main" val="32899748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79425" y="411163"/>
            <a:ext cx="5684838" cy="881062"/>
          </a:xfrm>
        </p:spPr>
        <p:txBody>
          <a:bodyPr/>
          <a:lstStyle/>
          <a:p>
            <a:r>
              <a:rPr lang="en-US"/>
              <a:t>Click to edit Master title style</a:t>
            </a:r>
          </a:p>
        </p:txBody>
      </p:sp>
      <p:sp>
        <p:nvSpPr>
          <p:cNvPr id="3" name="Text Placeholder 2"/>
          <p:cNvSpPr>
            <a:spLocks noGrp="1"/>
          </p:cNvSpPr>
          <p:nvPr>
            <p:ph type="body" sz="half" idx="1"/>
          </p:nvPr>
        </p:nvSpPr>
        <p:spPr>
          <a:xfrm>
            <a:off x="479425" y="2012950"/>
            <a:ext cx="4016375" cy="3749675"/>
          </a:xfrm>
        </p:spPr>
        <p:txBody>
          <a:bodyPr/>
          <a:lstStyle/>
          <a:p>
            <a:pPr lvl="0"/>
            <a:r>
              <a:rPr lang="en-US"/>
              <a:t>Click to edit Master text styles</a:t>
            </a:r>
          </a:p>
          <a:p>
            <a:pPr lvl="1"/>
            <a:r>
              <a:rPr lang="en-US"/>
              <a:t>Second level</a:t>
            </a:r>
          </a:p>
          <a:p>
            <a:pPr lvl="2"/>
            <a:r>
              <a:rPr lang="en-US"/>
              <a:t>Third level</a:t>
            </a:r>
          </a:p>
        </p:txBody>
      </p:sp>
      <p:sp>
        <p:nvSpPr>
          <p:cNvPr id="4" name="Chart Placeholder 3"/>
          <p:cNvSpPr>
            <a:spLocks noGrp="1"/>
          </p:cNvSpPr>
          <p:nvPr>
            <p:ph type="chart" sz="half" idx="2"/>
          </p:nvPr>
        </p:nvSpPr>
        <p:spPr>
          <a:xfrm>
            <a:off x="4648200" y="2012950"/>
            <a:ext cx="4016375" cy="3749675"/>
          </a:xfrm>
        </p:spPr>
        <p:txBody>
          <a:bodyPr/>
          <a:lstStyle/>
          <a:p>
            <a:r>
              <a:rPr lang="en-US" dirty="0"/>
              <a:t>Click icon to add chart</a:t>
            </a:r>
          </a:p>
        </p:txBody>
      </p:sp>
      <p:sp>
        <p:nvSpPr>
          <p:cNvPr id="5" name="Footer Placeholder 4"/>
          <p:cNvSpPr>
            <a:spLocks noGrp="1"/>
          </p:cNvSpPr>
          <p:nvPr>
            <p:ph type="ftr" sz="quarter" idx="10"/>
          </p:nvPr>
        </p:nvSpPr>
        <p:spPr>
          <a:xfrm>
            <a:off x="6394450" y="422275"/>
            <a:ext cx="2006600" cy="228600"/>
          </a:xfrm>
        </p:spPr>
        <p:txBody>
          <a:bodyPr/>
          <a:lstStyle>
            <a:lvl1pPr>
              <a:defRPr/>
            </a:lvl1pPr>
          </a:lstStyle>
          <a:p>
            <a:r>
              <a:rPr lang="en-US" dirty="0">
                <a:solidFill>
                  <a:srgbClr val="002663"/>
                </a:solidFill>
              </a:rPr>
              <a:t>Presentation Title</a:t>
            </a:r>
          </a:p>
        </p:txBody>
      </p:sp>
      <p:sp>
        <p:nvSpPr>
          <p:cNvPr id="6" name="Slide Number Placeholder 5"/>
          <p:cNvSpPr>
            <a:spLocks noGrp="1"/>
          </p:cNvSpPr>
          <p:nvPr>
            <p:ph type="sldNum" sz="quarter" idx="11"/>
          </p:nvPr>
        </p:nvSpPr>
        <p:spPr>
          <a:xfrm>
            <a:off x="8458200" y="422275"/>
            <a:ext cx="198438" cy="228600"/>
          </a:xfrm>
        </p:spPr>
        <p:txBody>
          <a:bodyPr/>
          <a:lstStyle>
            <a:lvl1pPr>
              <a:defRPr smtClean="0"/>
            </a:lvl1pPr>
          </a:lstStyle>
          <a:p>
            <a:fld id="{E0F0CC84-B755-0B41-BF72-39F26596BC4C}" type="slidenum">
              <a:rPr lang="en-US">
                <a:solidFill>
                  <a:srgbClr val="002663"/>
                </a:solidFill>
              </a:rPr>
              <a:pPr/>
              <a:t>‹#›</a:t>
            </a:fld>
            <a:endParaRPr lang="en-US" dirty="0">
              <a:solidFill>
                <a:srgbClr val="002663"/>
              </a:solidFill>
            </a:endParaRPr>
          </a:p>
        </p:txBody>
      </p:sp>
    </p:spTree>
    <p:extLst>
      <p:ext uri="{BB962C8B-B14F-4D97-AF65-F5344CB8AC3E}">
        <p14:creationId xmlns:p14="http://schemas.microsoft.com/office/powerpoint/2010/main" val="22284554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5" name="Picture 4" descr="nahb_white_first_end"/>
          <p:cNvPicPr>
            <a:picLocks noChangeAspect="1" noChangeArrowheads="1"/>
          </p:cNvPicPr>
          <p:nvPr userDrawn="1"/>
        </p:nvPicPr>
        <p:blipFill>
          <a:blip r:embed="rId2"/>
          <a:srcRect/>
          <a:stretch>
            <a:fillRect/>
          </a:stretch>
        </p:blipFill>
        <p:spPr bwMode="auto">
          <a:xfrm>
            <a:off x="0" y="0"/>
            <a:ext cx="9145588" cy="6859588"/>
          </a:xfrm>
          <a:prstGeom prst="rect">
            <a:avLst/>
          </a:prstGeom>
          <a:noFill/>
        </p:spPr>
      </p:pic>
      <p:sp>
        <p:nvSpPr>
          <p:cNvPr id="3074" name="Rectangle 2"/>
          <p:cNvSpPr>
            <a:spLocks noGrp="1" noChangeArrowheads="1"/>
          </p:cNvSpPr>
          <p:nvPr>
            <p:ph type="ctrTitle"/>
          </p:nvPr>
        </p:nvSpPr>
        <p:spPr>
          <a:xfrm>
            <a:off x="1808163" y="2762250"/>
            <a:ext cx="6858000" cy="685800"/>
          </a:xfrm>
        </p:spPr>
        <p:txBody>
          <a:bodyPr/>
          <a:lstStyle>
            <a:lvl1pPr>
              <a:defRPr sz="4100">
                <a:solidFill>
                  <a:schemeClr val="bg2"/>
                </a:solidFill>
              </a:defRPr>
            </a:lvl1pPr>
          </a:lstStyle>
          <a:p>
            <a:r>
              <a:rPr lang="en-US"/>
              <a:t>Click to edit Master title style</a:t>
            </a:r>
            <a:endParaRPr lang="en-US" dirty="0"/>
          </a:p>
        </p:txBody>
      </p:sp>
    </p:spTree>
    <p:extLst>
      <p:ext uri="{BB962C8B-B14F-4D97-AF65-F5344CB8AC3E}">
        <p14:creationId xmlns:p14="http://schemas.microsoft.com/office/powerpoint/2010/main" val="20500515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dirty="0"/>
          </a:p>
        </p:txBody>
      </p:sp>
      <p:sp>
        <p:nvSpPr>
          <p:cNvPr id="4" name="Rectangle 4"/>
          <p:cNvSpPr>
            <a:spLocks noGrp="1" noChangeArrowheads="1"/>
          </p:cNvSpPr>
          <p:nvPr>
            <p:ph type="dt" sz="half" idx="10"/>
          </p:nvPr>
        </p:nvSpPr>
        <p:spPr>
          <a:xfrm>
            <a:off x="457200" y="6356350"/>
            <a:ext cx="2133600" cy="365125"/>
          </a:xfrm>
          <a:prstGeom prst="rect">
            <a:avLst/>
          </a:prstGeom>
        </p:spPr>
        <p:txBody>
          <a:bodyPr/>
          <a:lstStyle>
            <a:lvl1pPr>
              <a:defRPr>
                <a:latin typeface="Arial" charset="0"/>
                <a:ea typeface="+mn-ea"/>
                <a:cs typeface="+mn-cs"/>
              </a:defRPr>
            </a:lvl1pPr>
          </a:lstStyle>
          <a:p>
            <a:pPr eaLnBrk="0" fontAlgn="base" hangingPunct="0">
              <a:spcBef>
                <a:spcPct val="0"/>
              </a:spcBef>
              <a:spcAft>
                <a:spcPct val="0"/>
              </a:spcAft>
              <a:defRPr/>
            </a:pPr>
            <a:endParaRPr lang="en-US" sz="2400" dirty="0">
              <a:solidFill>
                <a:srgbClr val="FFFF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dirty="0">
              <a:solidFill>
                <a:srgbClr val="002663"/>
              </a:solidFill>
            </a:endParaRPr>
          </a:p>
        </p:txBody>
      </p:sp>
      <p:sp>
        <p:nvSpPr>
          <p:cNvPr id="6" name="Rectangle 6"/>
          <p:cNvSpPr>
            <a:spLocks noGrp="1" noChangeArrowheads="1"/>
          </p:cNvSpPr>
          <p:nvPr>
            <p:ph type="sldNum" sz="quarter" idx="12"/>
          </p:nvPr>
        </p:nvSpPr>
        <p:spPr/>
        <p:txBody>
          <a:bodyPr/>
          <a:lstStyle>
            <a:lvl1pPr>
              <a:defRPr/>
            </a:lvl1pPr>
          </a:lstStyle>
          <a:p>
            <a:pPr>
              <a:defRPr/>
            </a:pPr>
            <a:fld id="{72127FB6-CF43-4FDD-9D4A-94F9656BF345}" type="slidenum">
              <a:rPr lang="en-US">
                <a:solidFill>
                  <a:srgbClr val="002663"/>
                </a:solidFill>
              </a:rPr>
              <a:pPr>
                <a:defRPr/>
              </a:pPr>
              <a:t>‹#›</a:t>
            </a:fld>
            <a:endParaRPr lang="en-US" dirty="0">
              <a:solidFill>
                <a:srgbClr val="002663"/>
              </a:solidFill>
            </a:endParaRPr>
          </a:p>
        </p:txBody>
      </p:sp>
    </p:spTree>
    <p:extLst>
      <p:ext uri="{BB962C8B-B14F-4D97-AF65-F5344CB8AC3E}">
        <p14:creationId xmlns:p14="http://schemas.microsoft.com/office/powerpoint/2010/main" val="14896142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85800" y="6248400"/>
            <a:ext cx="1905000" cy="457200"/>
          </a:xfrm>
          <a:prstGeom prst="rect">
            <a:avLst/>
          </a:prstGeom>
        </p:spPr>
        <p:txBody>
          <a:bodyPr/>
          <a:lstStyle>
            <a:lvl1pPr eaLnBrk="0" hangingPunct="0">
              <a:defRPr>
                <a:latin typeface="Arial" charset="0"/>
                <a:ea typeface="ＭＳ Ｐゴシック" charset="-128"/>
                <a:cs typeface="ＭＳ Ｐゴシック" charset="-128"/>
              </a:defRPr>
            </a:lvl1pPr>
          </a:lstStyle>
          <a:p>
            <a:pPr fontAlgn="base">
              <a:spcBef>
                <a:spcPct val="0"/>
              </a:spcBef>
              <a:spcAft>
                <a:spcPct val="0"/>
              </a:spcAft>
              <a:defRPr/>
            </a:pPr>
            <a:endParaRPr lang="en-US" sz="2400">
              <a:solidFill>
                <a:srgbClr val="FFFFFF"/>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solidFill>
                <a:srgbClr val="002663"/>
              </a:solidFill>
            </a:endParaRPr>
          </a:p>
        </p:txBody>
      </p:sp>
      <p:sp>
        <p:nvSpPr>
          <p:cNvPr id="4" name="Rectangle 6"/>
          <p:cNvSpPr>
            <a:spLocks noGrp="1" noChangeArrowheads="1"/>
          </p:cNvSpPr>
          <p:nvPr>
            <p:ph type="sldNum" sz="quarter" idx="12"/>
          </p:nvPr>
        </p:nvSpPr>
        <p:spPr/>
        <p:txBody>
          <a:bodyPr/>
          <a:lstStyle>
            <a:lvl1pPr>
              <a:defRPr/>
            </a:lvl1pPr>
          </a:lstStyle>
          <a:p>
            <a:pPr>
              <a:defRPr/>
            </a:pPr>
            <a:fld id="{6E928EAD-3134-44BD-A34D-7342D5302EEA}" type="slidenum">
              <a:rPr lang="en-US">
                <a:solidFill>
                  <a:srgbClr val="002663"/>
                </a:solidFill>
              </a:rPr>
              <a:pPr>
                <a:defRPr/>
              </a:pPr>
              <a:t>‹#›</a:t>
            </a:fld>
            <a:endParaRPr lang="en-US">
              <a:solidFill>
                <a:srgbClr val="002663"/>
              </a:solidFill>
            </a:endParaRPr>
          </a:p>
        </p:txBody>
      </p:sp>
    </p:spTree>
    <p:extLst>
      <p:ext uri="{BB962C8B-B14F-4D97-AF65-F5344CB8AC3E}">
        <p14:creationId xmlns:p14="http://schemas.microsoft.com/office/powerpoint/2010/main" val="22774188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eaLnBrk="0" fontAlgn="base" hangingPunct="0">
              <a:spcBef>
                <a:spcPct val="0"/>
              </a:spcBef>
              <a:spcAft>
                <a:spcPct val="0"/>
              </a:spcAft>
            </a:pPr>
            <a:fld id="{F63C5327-BC22-4971-A3EB-690D6B5D5BCE}" type="datetimeFigureOut">
              <a:rPr lang="en-US" sz="2400" smtClean="0">
                <a:solidFill>
                  <a:srgbClr val="FFFFFF"/>
                </a:solidFill>
              </a:rPr>
              <a:pPr eaLnBrk="0" fontAlgn="base" hangingPunct="0">
                <a:spcBef>
                  <a:spcPct val="0"/>
                </a:spcBef>
                <a:spcAft>
                  <a:spcPct val="0"/>
                </a:spcAft>
              </a:pPr>
              <a:t>1/11/2018</a:t>
            </a:fld>
            <a:endParaRPr lang="en-US" sz="2400">
              <a:solidFill>
                <a:srgbClr val="FFFFFF"/>
              </a:solidFill>
            </a:endParaRPr>
          </a:p>
        </p:txBody>
      </p:sp>
      <p:sp>
        <p:nvSpPr>
          <p:cNvPr id="6" name="Footer Placeholder 5"/>
          <p:cNvSpPr>
            <a:spLocks noGrp="1"/>
          </p:cNvSpPr>
          <p:nvPr>
            <p:ph type="ftr" sz="quarter" idx="11"/>
          </p:nvPr>
        </p:nvSpPr>
        <p:spPr/>
        <p:txBody>
          <a:bodyPr/>
          <a:lstStyle/>
          <a:p>
            <a:endParaRPr lang="en-US">
              <a:solidFill>
                <a:srgbClr val="002663"/>
              </a:solidFill>
            </a:endParaRPr>
          </a:p>
        </p:txBody>
      </p:sp>
      <p:sp>
        <p:nvSpPr>
          <p:cNvPr id="7" name="Slide Number Placeholder 6"/>
          <p:cNvSpPr>
            <a:spLocks noGrp="1"/>
          </p:cNvSpPr>
          <p:nvPr>
            <p:ph type="sldNum" sz="quarter" idx="12"/>
          </p:nvPr>
        </p:nvSpPr>
        <p:spPr/>
        <p:txBody>
          <a:bodyPr/>
          <a:lstStyle/>
          <a:p>
            <a:fld id="{CC6E6A5A-BB5B-47E5-8921-D4B30C11DE35}" type="slidenum">
              <a:rPr lang="en-US" smtClean="0">
                <a:solidFill>
                  <a:srgbClr val="002663"/>
                </a:solidFill>
              </a:rPr>
              <a:pPr/>
              <a:t>‹#›</a:t>
            </a:fld>
            <a:endParaRPr lang="en-US">
              <a:solidFill>
                <a:srgbClr val="002663"/>
              </a:solidFill>
            </a:endParaRPr>
          </a:p>
        </p:txBody>
      </p:sp>
    </p:spTree>
    <p:extLst>
      <p:ext uri="{BB962C8B-B14F-4D97-AF65-F5344CB8AC3E}">
        <p14:creationId xmlns:p14="http://schemas.microsoft.com/office/powerpoint/2010/main" val="34027421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083" name="Picture 11" descr="nahb_blue_splash"/>
          <p:cNvPicPr>
            <a:picLocks noChangeAspect="1" noChangeArrowheads="1"/>
          </p:cNvPicPr>
          <p:nvPr userDrawn="1"/>
        </p:nvPicPr>
        <p:blipFill>
          <a:blip r:embed="rId2"/>
          <a:srcRect/>
          <a:stretch>
            <a:fillRect/>
          </a:stretch>
        </p:blipFill>
        <p:spPr bwMode="auto">
          <a:xfrm>
            <a:off x="0" y="0"/>
            <a:ext cx="9145588" cy="6859588"/>
          </a:xfrm>
          <a:prstGeom prst="rect">
            <a:avLst/>
          </a:prstGeom>
          <a:noFill/>
        </p:spPr>
      </p:pic>
      <p:sp>
        <p:nvSpPr>
          <p:cNvPr id="3074" name="Rectangle 2"/>
          <p:cNvSpPr>
            <a:spLocks noGrp="1" noChangeArrowheads="1"/>
          </p:cNvSpPr>
          <p:nvPr>
            <p:ph type="ctrTitle"/>
          </p:nvPr>
        </p:nvSpPr>
        <p:spPr>
          <a:xfrm>
            <a:off x="1808163" y="2762250"/>
            <a:ext cx="6858000" cy="685800"/>
          </a:xfrm>
        </p:spPr>
        <p:txBody>
          <a:bodyPr/>
          <a:lstStyle>
            <a:lvl1pPr>
              <a:defRPr sz="4100">
                <a:solidFill>
                  <a:schemeClr val="tx1"/>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1808163" y="3495675"/>
            <a:ext cx="6853237" cy="409575"/>
          </a:xfrm>
        </p:spPr>
        <p:txBody>
          <a:bodyPr/>
          <a:lstStyle>
            <a:lvl1pPr>
              <a:defRPr sz="2100" cap="all">
                <a:solidFill>
                  <a:schemeClr val="tx1"/>
                </a:solidFill>
              </a:defRPr>
            </a:lvl1pPr>
          </a:lstStyle>
          <a:p>
            <a:r>
              <a:rPr lang="en-US"/>
              <a:t>Click to edit Master subtitle style</a:t>
            </a:r>
            <a:endParaRPr lang="en-US" dirty="0"/>
          </a:p>
        </p:txBody>
      </p:sp>
    </p:spTree>
    <p:extLst>
      <p:ext uri="{BB962C8B-B14F-4D97-AF65-F5344CB8AC3E}">
        <p14:creationId xmlns:p14="http://schemas.microsoft.com/office/powerpoint/2010/main" val="38121519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p:txBody>
      </p:sp>
      <p:sp>
        <p:nvSpPr>
          <p:cNvPr id="4" name="Footer Placeholder 3"/>
          <p:cNvSpPr>
            <a:spLocks noGrp="1"/>
          </p:cNvSpPr>
          <p:nvPr>
            <p:ph type="ftr" sz="quarter" idx="10"/>
          </p:nvPr>
        </p:nvSpPr>
        <p:spPr/>
        <p:txBody>
          <a:bodyPr/>
          <a:lstStyle>
            <a:lvl1pPr>
              <a:defRPr/>
            </a:lvl1pPr>
          </a:lstStyle>
          <a:p>
            <a:r>
              <a:rPr lang="en-US" dirty="0">
                <a:solidFill>
                  <a:srgbClr val="002663"/>
                </a:solidFill>
              </a:rPr>
              <a:t>Presentation Title</a:t>
            </a:r>
          </a:p>
        </p:txBody>
      </p:sp>
      <p:sp>
        <p:nvSpPr>
          <p:cNvPr id="5" name="Slide Number Placeholder 4"/>
          <p:cNvSpPr>
            <a:spLocks noGrp="1"/>
          </p:cNvSpPr>
          <p:nvPr>
            <p:ph type="sldNum" sz="quarter" idx="11"/>
          </p:nvPr>
        </p:nvSpPr>
        <p:spPr/>
        <p:txBody>
          <a:bodyPr/>
          <a:lstStyle>
            <a:lvl1pPr>
              <a:defRPr smtClean="0"/>
            </a:lvl1pPr>
          </a:lstStyle>
          <a:p>
            <a:fld id="{D31BD4CB-38A1-E74B-AEF9-31D555CA4665}" type="slidenum">
              <a:rPr lang="en-US">
                <a:solidFill>
                  <a:srgbClr val="002663"/>
                </a:solidFill>
              </a:rPr>
              <a:pPr/>
              <a:t>‹#›</a:t>
            </a:fld>
            <a:endParaRPr lang="en-US" dirty="0">
              <a:solidFill>
                <a:srgbClr val="002663"/>
              </a:solidFill>
            </a:endParaRPr>
          </a:p>
        </p:txBody>
      </p:sp>
    </p:spTree>
    <p:extLst>
      <p:ext uri="{BB962C8B-B14F-4D97-AF65-F5344CB8AC3E}">
        <p14:creationId xmlns:p14="http://schemas.microsoft.com/office/powerpoint/2010/main" val="24869405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2ED91BA-9A79-48E4-9EB2-826B57C8DA51}" type="datetimeFigureOut">
              <a:rPr lang="en-US" smtClean="0"/>
              <a:t>1/11/2018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CF6257D-E263-4E57-B870-C5379008C4F7}" type="slidenum">
              <a:rPr lang="en-US" smtClean="0"/>
              <a:t>‹#›</a:t>
            </a:fld>
            <a:endParaRPr lang="en-US"/>
          </a:p>
        </p:txBody>
      </p:sp>
    </p:spTree>
    <p:extLst>
      <p:ext uri="{BB962C8B-B14F-4D97-AF65-F5344CB8AC3E}">
        <p14:creationId xmlns:p14="http://schemas.microsoft.com/office/powerpoint/2010/main" val="2061918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79425" y="411163"/>
            <a:ext cx="5684838" cy="881062"/>
          </a:xfrm>
        </p:spPr>
        <p:txBody>
          <a:bodyPr/>
          <a:lstStyle/>
          <a:p>
            <a:r>
              <a:rPr lang="en-US"/>
              <a:t>Click to edit Master title style</a:t>
            </a:r>
          </a:p>
        </p:txBody>
      </p:sp>
      <p:sp>
        <p:nvSpPr>
          <p:cNvPr id="3" name="ClipArt Placeholder 2"/>
          <p:cNvSpPr>
            <a:spLocks noGrp="1"/>
          </p:cNvSpPr>
          <p:nvPr>
            <p:ph type="clipArt" sz="half" idx="1"/>
          </p:nvPr>
        </p:nvSpPr>
        <p:spPr>
          <a:xfrm>
            <a:off x="479425" y="2012950"/>
            <a:ext cx="4016375" cy="3749675"/>
          </a:xfrm>
        </p:spPr>
        <p:txBody>
          <a:bodyPr/>
          <a:lstStyle/>
          <a:p>
            <a:r>
              <a:rPr lang="en-US" dirty="0"/>
              <a:t>Click icon to add clip art</a:t>
            </a:r>
          </a:p>
        </p:txBody>
      </p:sp>
      <p:sp>
        <p:nvSpPr>
          <p:cNvPr id="4" name="Text Placeholder 3"/>
          <p:cNvSpPr>
            <a:spLocks noGrp="1"/>
          </p:cNvSpPr>
          <p:nvPr>
            <p:ph type="body" sz="half" idx="2"/>
          </p:nvPr>
        </p:nvSpPr>
        <p:spPr>
          <a:xfrm>
            <a:off x="4648200" y="2012950"/>
            <a:ext cx="4016375" cy="3749675"/>
          </a:xfrm>
        </p:spPr>
        <p:txBody>
          <a:bodyPr/>
          <a:lstStyle>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p:txBody>
      </p:sp>
      <p:sp>
        <p:nvSpPr>
          <p:cNvPr id="5" name="Footer Placeholder 4"/>
          <p:cNvSpPr>
            <a:spLocks noGrp="1"/>
          </p:cNvSpPr>
          <p:nvPr>
            <p:ph type="ftr" sz="quarter" idx="10"/>
          </p:nvPr>
        </p:nvSpPr>
        <p:spPr>
          <a:xfrm>
            <a:off x="6394450" y="422275"/>
            <a:ext cx="2006600" cy="228600"/>
          </a:xfrm>
        </p:spPr>
        <p:txBody>
          <a:bodyPr/>
          <a:lstStyle>
            <a:lvl1pPr>
              <a:defRPr/>
            </a:lvl1pPr>
          </a:lstStyle>
          <a:p>
            <a:r>
              <a:rPr lang="en-US" dirty="0">
                <a:solidFill>
                  <a:srgbClr val="002663"/>
                </a:solidFill>
              </a:rPr>
              <a:t>Presentation Title</a:t>
            </a:r>
          </a:p>
        </p:txBody>
      </p:sp>
      <p:sp>
        <p:nvSpPr>
          <p:cNvPr id="6" name="Slide Number Placeholder 5"/>
          <p:cNvSpPr>
            <a:spLocks noGrp="1"/>
          </p:cNvSpPr>
          <p:nvPr>
            <p:ph type="sldNum" sz="quarter" idx="11"/>
          </p:nvPr>
        </p:nvSpPr>
        <p:spPr>
          <a:xfrm>
            <a:off x="8458200" y="422275"/>
            <a:ext cx="198438" cy="228600"/>
          </a:xfrm>
        </p:spPr>
        <p:txBody>
          <a:bodyPr/>
          <a:lstStyle>
            <a:lvl1pPr>
              <a:defRPr smtClean="0"/>
            </a:lvl1pPr>
          </a:lstStyle>
          <a:p>
            <a:fld id="{22CF365C-2278-D14F-884B-4D4842482A5D}" type="slidenum">
              <a:rPr lang="en-US">
                <a:solidFill>
                  <a:srgbClr val="002663"/>
                </a:solidFill>
              </a:rPr>
              <a:pPr/>
              <a:t>‹#›</a:t>
            </a:fld>
            <a:endParaRPr lang="en-US" dirty="0">
              <a:solidFill>
                <a:srgbClr val="002663"/>
              </a:solidFill>
            </a:endParaRPr>
          </a:p>
        </p:txBody>
      </p:sp>
    </p:spTree>
    <p:extLst>
      <p:ext uri="{BB962C8B-B14F-4D97-AF65-F5344CB8AC3E}">
        <p14:creationId xmlns:p14="http://schemas.microsoft.com/office/powerpoint/2010/main" val="36738176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79425" y="411163"/>
            <a:ext cx="5684838" cy="881062"/>
          </a:xfrm>
        </p:spPr>
        <p:txBody>
          <a:bodyPr/>
          <a:lstStyle/>
          <a:p>
            <a:r>
              <a:rPr lang="en-US"/>
              <a:t>Click to edit Master title style</a:t>
            </a:r>
          </a:p>
        </p:txBody>
      </p:sp>
      <p:sp>
        <p:nvSpPr>
          <p:cNvPr id="3" name="Text Placeholder 2"/>
          <p:cNvSpPr>
            <a:spLocks noGrp="1"/>
          </p:cNvSpPr>
          <p:nvPr>
            <p:ph type="body" sz="half" idx="1"/>
          </p:nvPr>
        </p:nvSpPr>
        <p:spPr>
          <a:xfrm>
            <a:off x="479425" y="2012950"/>
            <a:ext cx="4016375" cy="3749675"/>
          </a:xfrm>
        </p:spPr>
        <p:txBody>
          <a:bodyPr/>
          <a:lstStyle/>
          <a:p>
            <a:pPr lvl="0"/>
            <a:r>
              <a:rPr lang="en-US"/>
              <a:t>Click to edit Master text styles</a:t>
            </a:r>
          </a:p>
          <a:p>
            <a:pPr lvl="1"/>
            <a:r>
              <a:rPr lang="en-US"/>
              <a:t>Second level</a:t>
            </a:r>
          </a:p>
          <a:p>
            <a:pPr lvl="2"/>
            <a:r>
              <a:rPr lang="en-US"/>
              <a:t>Third level</a:t>
            </a:r>
          </a:p>
        </p:txBody>
      </p:sp>
      <p:sp>
        <p:nvSpPr>
          <p:cNvPr id="4" name="Chart Placeholder 3"/>
          <p:cNvSpPr>
            <a:spLocks noGrp="1"/>
          </p:cNvSpPr>
          <p:nvPr>
            <p:ph type="chart" sz="half" idx="2"/>
          </p:nvPr>
        </p:nvSpPr>
        <p:spPr>
          <a:xfrm>
            <a:off x="4648200" y="2012950"/>
            <a:ext cx="4016375" cy="3749675"/>
          </a:xfrm>
        </p:spPr>
        <p:txBody>
          <a:bodyPr/>
          <a:lstStyle/>
          <a:p>
            <a:r>
              <a:rPr lang="en-US" dirty="0"/>
              <a:t>Click icon to add chart</a:t>
            </a:r>
          </a:p>
        </p:txBody>
      </p:sp>
      <p:sp>
        <p:nvSpPr>
          <p:cNvPr id="5" name="Footer Placeholder 4"/>
          <p:cNvSpPr>
            <a:spLocks noGrp="1"/>
          </p:cNvSpPr>
          <p:nvPr>
            <p:ph type="ftr" sz="quarter" idx="10"/>
          </p:nvPr>
        </p:nvSpPr>
        <p:spPr>
          <a:xfrm>
            <a:off x="6394450" y="422275"/>
            <a:ext cx="2006600" cy="228600"/>
          </a:xfrm>
        </p:spPr>
        <p:txBody>
          <a:bodyPr/>
          <a:lstStyle>
            <a:lvl1pPr>
              <a:defRPr/>
            </a:lvl1pPr>
          </a:lstStyle>
          <a:p>
            <a:r>
              <a:rPr lang="en-US" dirty="0">
                <a:solidFill>
                  <a:srgbClr val="002663"/>
                </a:solidFill>
              </a:rPr>
              <a:t>Presentation Title</a:t>
            </a:r>
          </a:p>
        </p:txBody>
      </p:sp>
      <p:sp>
        <p:nvSpPr>
          <p:cNvPr id="6" name="Slide Number Placeholder 5"/>
          <p:cNvSpPr>
            <a:spLocks noGrp="1"/>
          </p:cNvSpPr>
          <p:nvPr>
            <p:ph type="sldNum" sz="quarter" idx="11"/>
          </p:nvPr>
        </p:nvSpPr>
        <p:spPr>
          <a:xfrm>
            <a:off x="8458200" y="422275"/>
            <a:ext cx="198438" cy="228600"/>
          </a:xfrm>
        </p:spPr>
        <p:txBody>
          <a:bodyPr/>
          <a:lstStyle>
            <a:lvl1pPr>
              <a:defRPr smtClean="0"/>
            </a:lvl1pPr>
          </a:lstStyle>
          <a:p>
            <a:fld id="{E0F0CC84-B755-0B41-BF72-39F26596BC4C}" type="slidenum">
              <a:rPr lang="en-US">
                <a:solidFill>
                  <a:srgbClr val="002663"/>
                </a:solidFill>
              </a:rPr>
              <a:pPr/>
              <a:t>‹#›</a:t>
            </a:fld>
            <a:endParaRPr lang="en-US" dirty="0">
              <a:solidFill>
                <a:srgbClr val="002663"/>
              </a:solidFill>
            </a:endParaRPr>
          </a:p>
        </p:txBody>
      </p:sp>
    </p:spTree>
    <p:extLst>
      <p:ext uri="{BB962C8B-B14F-4D97-AF65-F5344CB8AC3E}">
        <p14:creationId xmlns:p14="http://schemas.microsoft.com/office/powerpoint/2010/main" val="24050357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5" name="Picture 4" descr="nahb_white_first_end"/>
          <p:cNvPicPr>
            <a:picLocks noChangeAspect="1" noChangeArrowheads="1"/>
          </p:cNvPicPr>
          <p:nvPr userDrawn="1"/>
        </p:nvPicPr>
        <p:blipFill>
          <a:blip r:embed="rId2"/>
          <a:srcRect/>
          <a:stretch>
            <a:fillRect/>
          </a:stretch>
        </p:blipFill>
        <p:spPr bwMode="auto">
          <a:xfrm>
            <a:off x="0" y="0"/>
            <a:ext cx="9145588" cy="6859588"/>
          </a:xfrm>
          <a:prstGeom prst="rect">
            <a:avLst/>
          </a:prstGeom>
          <a:noFill/>
        </p:spPr>
      </p:pic>
      <p:sp>
        <p:nvSpPr>
          <p:cNvPr id="3074" name="Rectangle 2"/>
          <p:cNvSpPr>
            <a:spLocks noGrp="1" noChangeArrowheads="1"/>
          </p:cNvSpPr>
          <p:nvPr>
            <p:ph type="ctrTitle"/>
          </p:nvPr>
        </p:nvSpPr>
        <p:spPr>
          <a:xfrm>
            <a:off x="1808163" y="2762250"/>
            <a:ext cx="6858000" cy="685800"/>
          </a:xfrm>
        </p:spPr>
        <p:txBody>
          <a:bodyPr/>
          <a:lstStyle>
            <a:lvl1pPr>
              <a:defRPr sz="4100">
                <a:solidFill>
                  <a:schemeClr val="bg2"/>
                </a:solidFill>
              </a:defRPr>
            </a:lvl1pPr>
          </a:lstStyle>
          <a:p>
            <a:r>
              <a:rPr lang="en-US"/>
              <a:t>Click to edit Master title style</a:t>
            </a:r>
            <a:endParaRPr lang="en-US" dirty="0"/>
          </a:p>
        </p:txBody>
      </p:sp>
    </p:spTree>
    <p:extLst>
      <p:ext uri="{BB962C8B-B14F-4D97-AF65-F5344CB8AC3E}">
        <p14:creationId xmlns:p14="http://schemas.microsoft.com/office/powerpoint/2010/main" val="12306803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dirty="0"/>
          </a:p>
        </p:txBody>
      </p:sp>
      <p:sp>
        <p:nvSpPr>
          <p:cNvPr id="4" name="Rectangle 4"/>
          <p:cNvSpPr>
            <a:spLocks noGrp="1" noChangeArrowheads="1"/>
          </p:cNvSpPr>
          <p:nvPr>
            <p:ph type="dt" sz="half" idx="10"/>
          </p:nvPr>
        </p:nvSpPr>
        <p:spPr>
          <a:xfrm>
            <a:off x="457200" y="6356350"/>
            <a:ext cx="2133600" cy="365125"/>
          </a:xfrm>
          <a:prstGeom prst="rect">
            <a:avLst/>
          </a:prstGeom>
        </p:spPr>
        <p:txBody>
          <a:bodyPr/>
          <a:lstStyle>
            <a:lvl1pPr>
              <a:defRPr>
                <a:latin typeface="Arial" charset="0"/>
                <a:ea typeface="+mn-ea"/>
                <a:cs typeface="+mn-cs"/>
              </a:defRPr>
            </a:lvl1pPr>
          </a:lstStyle>
          <a:p>
            <a:pPr eaLnBrk="0" fontAlgn="base" hangingPunct="0">
              <a:spcBef>
                <a:spcPct val="0"/>
              </a:spcBef>
              <a:spcAft>
                <a:spcPct val="0"/>
              </a:spcAft>
              <a:defRPr/>
            </a:pPr>
            <a:endParaRPr lang="en-US" sz="2400" dirty="0">
              <a:solidFill>
                <a:srgbClr val="FFFF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dirty="0">
              <a:solidFill>
                <a:srgbClr val="002663"/>
              </a:solidFill>
            </a:endParaRPr>
          </a:p>
        </p:txBody>
      </p:sp>
      <p:sp>
        <p:nvSpPr>
          <p:cNvPr id="6" name="Rectangle 6"/>
          <p:cNvSpPr>
            <a:spLocks noGrp="1" noChangeArrowheads="1"/>
          </p:cNvSpPr>
          <p:nvPr>
            <p:ph type="sldNum" sz="quarter" idx="12"/>
          </p:nvPr>
        </p:nvSpPr>
        <p:spPr/>
        <p:txBody>
          <a:bodyPr/>
          <a:lstStyle>
            <a:lvl1pPr>
              <a:defRPr/>
            </a:lvl1pPr>
          </a:lstStyle>
          <a:p>
            <a:pPr>
              <a:defRPr/>
            </a:pPr>
            <a:fld id="{72127FB6-CF43-4FDD-9D4A-94F9656BF345}" type="slidenum">
              <a:rPr lang="en-US">
                <a:solidFill>
                  <a:srgbClr val="002663"/>
                </a:solidFill>
              </a:rPr>
              <a:pPr>
                <a:defRPr/>
              </a:pPr>
              <a:t>‹#›</a:t>
            </a:fld>
            <a:endParaRPr lang="en-US" dirty="0">
              <a:solidFill>
                <a:srgbClr val="002663"/>
              </a:solidFill>
            </a:endParaRPr>
          </a:p>
        </p:txBody>
      </p:sp>
    </p:spTree>
    <p:extLst>
      <p:ext uri="{BB962C8B-B14F-4D97-AF65-F5344CB8AC3E}">
        <p14:creationId xmlns:p14="http://schemas.microsoft.com/office/powerpoint/2010/main" val="2715438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85800" y="6248400"/>
            <a:ext cx="1905000" cy="457200"/>
          </a:xfrm>
          <a:prstGeom prst="rect">
            <a:avLst/>
          </a:prstGeom>
        </p:spPr>
        <p:txBody>
          <a:bodyPr/>
          <a:lstStyle>
            <a:lvl1pPr eaLnBrk="0" hangingPunct="0">
              <a:defRPr>
                <a:latin typeface="Arial" charset="0"/>
                <a:ea typeface="ＭＳ Ｐゴシック" charset="-128"/>
                <a:cs typeface="ＭＳ Ｐゴシック" charset="-128"/>
              </a:defRPr>
            </a:lvl1pPr>
          </a:lstStyle>
          <a:p>
            <a:pPr fontAlgn="base">
              <a:spcBef>
                <a:spcPct val="0"/>
              </a:spcBef>
              <a:spcAft>
                <a:spcPct val="0"/>
              </a:spcAft>
              <a:defRPr/>
            </a:pPr>
            <a:endParaRPr lang="en-US" sz="2400">
              <a:solidFill>
                <a:srgbClr val="FFFFFF"/>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solidFill>
                <a:srgbClr val="002663"/>
              </a:solidFill>
            </a:endParaRPr>
          </a:p>
        </p:txBody>
      </p:sp>
      <p:sp>
        <p:nvSpPr>
          <p:cNvPr id="4" name="Rectangle 6"/>
          <p:cNvSpPr>
            <a:spLocks noGrp="1" noChangeArrowheads="1"/>
          </p:cNvSpPr>
          <p:nvPr>
            <p:ph type="sldNum" sz="quarter" idx="12"/>
          </p:nvPr>
        </p:nvSpPr>
        <p:spPr/>
        <p:txBody>
          <a:bodyPr/>
          <a:lstStyle>
            <a:lvl1pPr>
              <a:defRPr/>
            </a:lvl1pPr>
          </a:lstStyle>
          <a:p>
            <a:pPr>
              <a:defRPr/>
            </a:pPr>
            <a:fld id="{6E928EAD-3134-44BD-A34D-7342D5302EEA}" type="slidenum">
              <a:rPr lang="en-US">
                <a:solidFill>
                  <a:srgbClr val="002663"/>
                </a:solidFill>
              </a:rPr>
              <a:pPr>
                <a:defRPr/>
              </a:pPr>
              <a:t>‹#›</a:t>
            </a:fld>
            <a:endParaRPr lang="en-US">
              <a:solidFill>
                <a:srgbClr val="002663"/>
              </a:solidFill>
            </a:endParaRPr>
          </a:p>
        </p:txBody>
      </p:sp>
    </p:spTree>
    <p:extLst>
      <p:ext uri="{BB962C8B-B14F-4D97-AF65-F5344CB8AC3E}">
        <p14:creationId xmlns:p14="http://schemas.microsoft.com/office/powerpoint/2010/main" val="34483127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pPr eaLnBrk="0" fontAlgn="base" hangingPunct="0">
              <a:spcBef>
                <a:spcPct val="0"/>
              </a:spcBef>
              <a:spcAft>
                <a:spcPct val="0"/>
              </a:spcAft>
            </a:pPr>
            <a:fld id="{F63C5327-BC22-4971-A3EB-690D6B5D5BCE}" type="datetimeFigureOut">
              <a:rPr lang="en-US" sz="2400" smtClean="0">
                <a:solidFill>
                  <a:srgbClr val="FFFFFF"/>
                </a:solidFill>
              </a:rPr>
              <a:pPr eaLnBrk="0" fontAlgn="base" hangingPunct="0">
                <a:spcBef>
                  <a:spcPct val="0"/>
                </a:spcBef>
                <a:spcAft>
                  <a:spcPct val="0"/>
                </a:spcAft>
              </a:pPr>
              <a:t>1/11/2018</a:t>
            </a:fld>
            <a:endParaRPr lang="en-US" sz="2400">
              <a:solidFill>
                <a:srgbClr val="FFFFFF"/>
              </a:solidFill>
            </a:endParaRPr>
          </a:p>
        </p:txBody>
      </p:sp>
      <p:sp>
        <p:nvSpPr>
          <p:cNvPr id="6" name="Footer Placeholder 5"/>
          <p:cNvSpPr>
            <a:spLocks noGrp="1"/>
          </p:cNvSpPr>
          <p:nvPr>
            <p:ph type="ftr" sz="quarter" idx="11"/>
          </p:nvPr>
        </p:nvSpPr>
        <p:spPr/>
        <p:txBody>
          <a:bodyPr/>
          <a:lstStyle/>
          <a:p>
            <a:endParaRPr lang="en-US">
              <a:solidFill>
                <a:srgbClr val="002663"/>
              </a:solidFill>
            </a:endParaRPr>
          </a:p>
        </p:txBody>
      </p:sp>
      <p:sp>
        <p:nvSpPr>
          <p:cNvPr id="7" name="Slide Number Placeholder 6"/>
          <p:cNvSpPr>
            <a:spLocks noGrp="1"/>
          </p:cNvSpPr>
          <p:nvPr>
            <p:ph type="sldNum" sz="quarter" idx="12"/>
          </p:nvPr>
        </p:nvSpPr>
        <p:spPr/>
        <p:txBody>
          <a:bodyPr/>
          <a:lstStyle/>
          <a:p>
            <a:fld id="{CC6E6A5A-BB5B-47E5-8921-D4B30C11DE35}" type="slidenum">
              <a:rPr lang="en-US" smtClean="0">
                <a:solidFill>
                  <a:srgbClr val="002663"/>
                </a:solidFill>
              </a:rPr>
              <a:pPr/>
              <a:t>‹#›</a:t>
            </a:fld>
            <a:endParaRPr lang="en-US">
              <a:solidFill>
                <a:srgbClr val="002663"/>
              </a:solidFill>
            </a:endParaRPr>
          </a:p>
        </p:txBody>
      </p:sp>
    </p:spTree>
    <p:extLst>
      <p:ext uri="{BB962C8B-B14F-4D97-AF65-F5344CB8AC3E}">
        <p14:creationId xmlns:p14="http://schemas.microsoft.com/office/powerpoint/2010/main" val="82204413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083" name="Picture 11" descr="nahb_blue_splash"/>
          <p:cNvPicPr>
            <a:picLocks noChangeAspect="1" noChangeArrowheads="1"/>
          </p:cNvPicPr>
          <p:nvPr userDrawn="1"/>
        </p:nvPicPr>
        <p:blipFill>
          <a:blip r:embed="rId2"/>
          <a:srcRect/>
          <a:stretch>
            <a:fillRect/>
          </a:stretch>
        </p:blipFill>
        <p:spPr bwMode="auto">
          <a:xfrm>
            <a:off x="0" y="0"/>
            <a:ext cx="9145588" cy="6859588"/>
          </a:xfrm>
          <a:prstGeom prst="rect">
            <a:avLst/>
          </a:prstGeom>
          <a:noFill/>
        </p:spPr>
      </p:pic>
      <p:sp>
        <p:nvSpPr>
          <p:cNvPr id="3074" name="Rectangle 2"/>
          <p:cNvSpPr>
            <a:spLocks noGrp="1" noChangeArrowheads="1"/>
          </p:cNvSpPr>
          <p:nvPr>
            <p:ph type="ctrTitle"/>
          </p:nvPr>
        </p:nvSpPr>
        <p:spPr>
          <a:xfrm>
            <a:off x="1808163" y="2762250"/>
            <a:ext cx="6858000" cy="685800"/>
          </a:xfrm>
        </p:spPr>
        <p:txBody>
          <a:bodyPr/>
          <a:lstStyle>
            <a:lvl1pPr>
              <a:defRPr sz="4100">
                <a:solidFill>
                  <a:schemeClr val="tx1"/>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1808163" y="3495675"/>
            <a:ext cx="6853237" cy="409575"/>
          </a:xfrm>
        </p:spPr>
        <p:txBody>
          <a:bodyPr/>
          <a:lstStyle>
            <a:lvl1pPr>
              <a:defRPr sz="2100" cap="all">
                <a:solidFill>
                  <a:schemeClr val="tx1"/>
                </a:solidFill>
              </a:defRPr>
            </a:lvl1pPr>
          </a:lstStyle>
          <a:p>
            <a:r>
              <a:rPr lang="en-US"/>
              <a:t>Click to edit Master subtitle style</a:t>
            </a:r>
            <a:endParaRPr lang="en-US" dirty="0"/>
          </a:p>
        </p:txBody>
      </p:sp>
    </p:spTree>
    <p:extLst>
      <p:ext uri="{BB962C8B-B14F-4D97-AF65-F5344CB8AC3E}">
        <p14:creationId xmlns:p14="http://schemas.microsoft.com/office/powerpoint/2010/main" val="344458445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p:txBody>
      </p:sp>
      <p:sp>
        <p:nvSpPr>
          <p:cNvPr id="4" name="Footer Placeholder 3"/>
          <p:cNvSpPr>
            <a:spLocks noGrp="1"/>
          </p:cNvSpPr>
          <p:nvPr>
            <p:ph type="ftr" sz="quarter" idx="10"/>
          </p:nvPr>
        </p:nvSpPr>
        <p:spPr/>
        <p:txBody>
          <a:bodyPr/>
          <a:lstStyle>
            <a:lvl1pPr>
              <a:defRPr/>
            </a:lvl1pPr>
          </a:lstStyle>
          <a:p>
            <a:r>
              <a:rPr lang="en-US" dirty="0"/>
              <a:t>Presentation Title</a:t>
            </a:r>
          </a:p>
        </p:txBody>
      </p:sp>
      <p:sp>
        <p:nvSpPr>
          <p:cNvPr id="5" name="Slide Number Placeholder 4"/>
          <p:cNvSpPr>
            <a:spLocks noGrp="1"/>
          </p:cNvSpPr>
          <p:nvPr>
            <p:ph type="sldNum" sz="quarter" idx="11"/>
          </p:nvPr>
        </p:nvSpPr>
        <p:spPr/>
        <p:txBody>
          <a:bodyPr/>
          <a:lstStyle>
            <a:lvl1pPr>
              <a:defRPr smtClean="0"/>
            </a:lvl1pPr>
          </a:lstStyle>
          <a:p>
            <a:fld id="{D31BD4CB-38A1-E74B-AEF9-31D555CA4665}" type="slidenum">
              <a:rPr lang="en-US"/>
              <a:pPr/>
              <a:t>‹#›</a:t>
            </a:fld>
            <a:endParaRPr lang="en-US" dirty="0"/>
          </a:p>
        </p:txBody>
      </p:sp>
    </p:spTree>
    <p:extLst>
      <p:ext uri="{BB962C8B-B14F-4D97-AF65-F5344CB8AC3E}">
        <p14:creationId xmlns:p14="http://schemas.microsoft.com/office/powerpoint/2010/main" val="197567414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79425" y="411163"/>
            <a:ext cx="5684838" cy="881062"/>
          </a:xfrm>
        </p:spPr>
        <p:txBody>
          <a:bodyPr/>
          <a:lstStyle/>
          <a:p>
            <a:r>
              <a:rPr lang="en-US"/>
              <a:t>Click to edit Master title style</a:t>
            </a:r>
          </a:p>
        </p:txBody>
      </p:sp>
      <p:sp>
        <p:nvSpPr>
          <p:cNvPr id="3" name="ClipArt Placeholder 2"/>
          <p:cNvSpPr>
            <a:spLocks noGrp="1"/>
          </p:cNvSpPr>
          <p:nvPr>
            <p:ph type="clipArt" sz="half" idx="1"/>
          </p:nvPr>
        </p:nvSpPr>
        <p:spPr>
          <a:xfrm>
            <a:off x="479425" y="2012950"/>
            <a:ext cx="4016375" cy="3749675"/>
          </a:xfrm>
        </p:spPr>
        <p:txBody>
          <a:bodyPr/>
          <a:lstStyle/>
          <a:p>
            <a:r>
              <a:rPr lang="en-US" dirty="0"/>
              <a:t>Click icon to add clip art</a:t>
            </a:r>
          </a:p>
        </p:txBody>
      </p:sp>
      <p:sp>
        <p:nvSpPr>
          <p:cNvPr id="4" name="Text Placeholder 3"/>
          <p:cNvSpPr>
            <a:spLocks noGrp="1"/>
          </p:cNvSpPr>
          <p:nvPr>
            <p:ph type="body" sz="half" idx="2"/>
          </p:nvPr>
        </p:nvSpPr>
        <p:spPr>
          <a:xfrm>
            <a:off x="4648200" y="2012950"/>
            <a:ext cx="4016375" cy="3749675"/>
          </a:xfrm>
        </p:spPr>
        <p:txBody>
          <a:bodyPr/>
          <a:lstStyle>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p:txBody>
      </p:sp>
      <p:sp>
        <p:nvSpPr>
          <p:cNvPr id="5" name="Footer Placeholder 4"/>
          <p:cNvSpPr>
            <a:spLocks noGrp="1"/>
          </p:cNvSpPr>
          <p:nvPr>
            <p:ph type="ftr" sz="quarter" idx="10"/>
          </p:nvPr>
        </p:nvSpPr>
        <p:spPr>
          <a:xfrm>
            <a:off x="6394450" y="422275"/>
            <a:ext cx="2006600" cy="228600"/>
          </a:xfrm>
        </p:spPr>
        <p:txBody>
          <a:bodyPr/>
          <a:lstStyle>
            <a:lvl1pPr>
              <a:defRPr/>
            </a:lvl1pPr>
          </a:lstStyle>
          <a:p>
            <a:r>
              <a:rPr lang="en-US" dirty="0"/>
              <a:t>Presentation Title</a:t>
            </a:r>
          </a:p>
        </p:txBody>
      </p:sp>
      <p:sp>
        <p:nvSpPr>
          <p:cNvPr id="6" name="Slide Number Placeholder 5"/>
          <p:cNvSpPr>
            <a:spLocks noGrp="1"/>
          </p:cNvSpPr>
          <p:nvPr>
            <p:ph type="sldNum" sz="quarter" idx="11"/>
          </p:nvPr>
        </p:nvSpPr>
        <p:spPr>
          <a:xfrm>
            <a:off x="8458200" y="422275"/>
            <a:ext cx="198438" cy="228600"/>
          </a:xfrm>
        </p:spPr>
        <p:txBody>
          <a:bodyPr/>
          <a:lstStyle>
            <a:lvl1pPr>
              <a:defRPr smtClean="0"/>
            </a:lvl1pPr>
          </a:lstStyle>
          <a:p>
            <a:fld id="{22CF365C-2278-D14F-884B-4D4842482A5D}" type="slidenum">
              <a:rPr lang="en-US"/>
              <a:pPr/>
              <a:t>‹#›</a:t>
            </a:fld>
            <a:endParaRPr lang="en-US" dirty="0"/>
          </a:p>
        </p:txBody>
      </p:sp>
    </p:spTree>
    <p:extLst>
      <p:ext uri="{BB962C8B-B14F-4D97-AF65-F5344CB8AC3E}">
        <p14:creationId xmlns:p14="http://schemas.microsoft.com/office/powerpoint/2010/main" val="31133155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79425" y="411163"/>
            <a:ext cx="5684838" cy="881062"/>
          </a:xfrm>
        </p:spPr>
        <p:txBody>
          <a:bodyPr/>
          <a:lstStyle/>
          <a:p>
            <a:r>
              <a:rPr lang="en-US"/>
              <a:t>Click to edit Master title style</a:t>
            </a:r>
          </a:p>
        </p:txBody>
      </p:sp>
      <p:sp>
        <p:nvSpPr>
          <p:cNvPr id="3" name="Text Placeholder 2"/>
          <p:cNvSpPr>
            <a:spLocks noGrp="1"/>
          </p:cNvSpPr>
          <p:nvPr>
            <p:ph type="body" sz="half" idx="1"/>
          </p:nvPr>
        </p:nvSpPr>
        <p:spPr>
          <a:xfrm>
            <a:off x="479425" y="2012950"/>
            <a:ext cx="4016375" cy="3749675"/>
          </a:xfrm>
        </p:spPr>
        <p:txBody>
          <a:bodyPr/>
          <a:lstStyle/>
          <a:p>
            <a:pPr lvl="0"/>
            <a:r>
              <a:rPr lang="en-US"/>
              <a:t>Click to edit Master text styles</a:t>
            </a:r>
          </a:p>
          <a:p>
            <a:pPr lvl="1"/>
            <a:r>
              <a:rPr lang="en-US"/>
              <a:t>Second level</a:t>
            </a:r>
          </a:p>
          <a:p>
            <a:pPr lvl="2"/>
            <a:r>
              <a:rPr lang="en-US"/>
              <a:t>Third level</a:t>
            </a:r>
          </a:p>
        </p:txBody>
      </p:sp>
      <p:sp>
        <p:nvSpPr>
          <p:cNvPr id="4" name="Chart Placeholder 3"/>
          <p:cNvSpPr>
            <a:spLocks noGrp="1"/>
          </p:cNvSpPr>
          <p:nvPr>
            <p:ph type="chart" sz="half" idx="2"/>
          </p:nvPr>
        </p:nvSpPr>
        <p:spPr>
          <a:xfrm>
            <a:off x="4648200" y="2012950"/>
            <a:ext cx="4016375" cy="3749675"/>
          </a:xfrm>
        </p:spPr>
        <p:txBody>
          <a:bodyPr/>
          <a:lstStyle/>
          <a:p>
            <a:r>
              <a:rPr lang="en-US" dirty="0"/>
              <a:t>Click icon to add chart</a:t>
            </a:r>
          </a:p>
        </p:txBody>
      </p:sp>
      <p:sp>
        <p:nvSpPr>
          <p:cNvPr id="5" name="Footer Placeholder 4"/>
          <p:cNvSpPr>
            <a:spLocks noGrp="1"/>
          </p:cNvSpPr>
          <p:nvPr>
            <p:ph type="ftr" sz="quarter" idx="10"/>
          </p:nvPr>
        </p:nvSpPr>
        <p:spPr>
          <a:xfrm>
            <a:off x="6394450" y="422275"/>
            <a:ext cx="2006600" cy="228600"/>
          </a:xfrm>
        </p:spPr>
        <p:txBody>
          <a:bodyPr/>
          <a:lstStyle>
            <a:lvl1pPr>
              <a:defRPr/>
            </a:lvl1pPr>
          </a:lstStyle>
          <a:p>
            <a:r>
              <a:rPr lang="en-US" dirty="0"/>
              <a:t>Presentation Title</a:t>
            </a:r>
          </a:p>
        </p:txBody>
      </p:sp>
      <p:sp>
        <p:nvSpPr>
          <p:cNvPr id="6" name="Slide Number Placeholder 5"/>
          <p:cNvSpPr>
            <a:spLocks noGrp="1"/>
          </p:cNvSpPr>
          <p:nvPr>
            <p:ph type="sldNum" sz="quarter" idx="11"/>
          </p:nvPr>
        </p:nvSpPr>
        <p:spPr>
          <a:xfrm>
            <a:off x="8458200" y="422275"/>
            <a:ext cx="198438" cy="228600"/>
          </a:xfrm>
        </p:spPr>
        <p:txBody>
          <a:bodyPr/>
          <a:lstStyle>
            <a:lvl1pPr>
              <a:defRPr smtClean="0"/>
            </a:lvl1pPr>
          </a:lstStyle>
          <a:p>
            <a:fld id="{E0F0CC84-B755-0B41-BF72-39F26596BC4C}" type="slidenum">
              <a:rPr lang="en-US"/>
              <a:pPr/>
              <a:t>‹#›</a:t>
            </a:fld>
            <a:endParaRPr lang="en-US" dirty="0"/>
          </a:p>
        </p:txBody>
      </p:sp>
    </p:spTree>
    <p:extLst>
      <p:ext uri="{BB962C8B-B14F-4D97-AF65-F5344CB8AC3E}">
        <p14:creationId xmlns:p14="http://schemas.microsoft.com/office/powerpoint/2010/main" val="3713452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2ED91BA-9A79-48E4-9EB2-826B57C8DA51}" type="datetimeFigureOut">
              <a:rPr lang="en-US" smtClean="0"/>
              <a:t>1/11/2018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F6257D-E263-4E57-B870-C5379008C4F7}" type="slidenum">
              <a:rPr lang="en-US" smtClean="0"/>
              <a:t>‹#›</a:t>
            </a:fld>
            <a:endParaRPr lang="en-US"/>
          </a:p>
        </p:txBody>
      </p:sp>
    </p:spTree>
    <p:extLst>
      <p:ext uri="{BB962C8B-B14F-4D97-AF65-F5344CB8AC3E}">
        <p14:creationId xmlns:p14="http://schemas.microsoft.com/office/powerpoint/2010/main" val="153606745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5" name="Picture 4" descr="nahb_white_first_end"/>
          <p:cNvPicPr>
            <a:picLocks noChangeAspect="1" noChangeArrowheads="1"/>
          </p:cNvPicPr>
          <p:nvPr userDrawn="1"/>
        </p:nvPicPr>
        <p:blipFill>
          <a:blip r:embed="rId2"/>
          <a:srcRect/>
          <a:stretch>
            <a:fillRect/>
          </a:stretch>
        </p:blipFill>
        <p:spPr bwMode="auto">
          <a:xfrm>
            <a:off x="0" y="0"/>
            <a:ext cx="9145588" cy="6859588"/>
          </a:xfrm>
          <a:prstGeom prst="rect">
            <a:avLst/>
          </a:prstGeom>
          <a:noFill/>
        </p:spPr>
      </p:pic>
      <p:sp>
        <p:nvSpPr>
          <p:cNvPr id="3074" name="Rectangle 2"/>
          <p:cNvSpPr>
            <a:spLocks noGrp="1" noChangeArrowheads="1"/>
          </p:cNvSpPr>
          <p:nvPr>
            <p:ph type="ctrTitle"/>
          </p:nvPr>
        </p:nvSpPr>
        <p:spPr>
          <a:xfrm>
            <a:off x="1808163" y="2762250"/>
            <a:ext cx="6858000" cy="685800"/>
          </a:xfrm>
        </p:spPr>
        <p:txBody>
          <a:bodyPr/>
          <a:lstStyle>
            <a:lvl1pPr>
              <a:defRPr sz="4100">
                <a:solidFill>
                  <a:schemeClr val="bg2"/>
                </a:solidFill>
              </a:defRPr>
            </a:lvl1pPr>
          </a:lstStyle>
          <a:p>
            <a:r>
              <a:rPr lang="en-US"/>
              <a:t>Click to edit Master title style</a:t>
            </a:r>
            <a:endParaRPr lang="en-US" dirty="0"/>
          </a:p>
        </p:txBody>
      </p:sp>
    </p:spTree>
    <p:extLst>
      <p:ext uri="{BB962C8B-B14F-4D97-AF65-F5344CB8AC3E}">
        <p14:creationId xmlns:p14="http://schemas.microsoft.com/office/powerpoint/2010/main" val="259849186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85800" y="6248400"/>
            <a:ext cx="1905000" cy="457200"/>
          </a:xfrm>
          <a:prstGeom prst="rect">
            <a:avLst/>
          </a:prstGeom>
        </p:spPr>
        <p:txBody>
          <a:bodyPr/>
          <a:lstStyle>
            <a:lvl1pPr eaLnBrk="0" hangingPunct="0">
              <a:defRPr>
                <a:latin typeface="Arial" charset="0"/>
                <a:ea typeface="ＭＳ Ｐゴシック" charset="-128"/>
                <a:cs typeface="ＭＳ Ｐゴシック" charset="-128"/>
              </a:defRPr>
            </a:lvl1pPr>
          </a:lstStyle>
          <a:p>
            <a:pPr>
              <a:defRPr/>
            </a:pPr>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pPr>
              <a:defRPr/>
            </a:pPr>
            <a:fld id="{6E928EAD-3134-44BD-A34D-7342D5302EEA}" type="slidenum">
              <a:rPr lang="en-US"/>
              <a:pPr>
                <a:defRPr/>
              </a:pPr>
              <a:t>‹#›</a:t>
            </a:fld>
            <a:endParaRPr lang="en-US"/>
          </a:p>
        </p:txBody>
      </p:sp>
    </p:spTree>
    <p:extLst>
      <p:ext uri="{BB962C8B-B14F-4D97-AF65-F5344CB8AC3E}">
        <p14:creationId xmlns:p14="http://schemas.microsoft.com/office/powerpoint/2010/main" val="401960046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63C5327-BC22-4971-A3EB-690D6B5D5BCE}" type="datetimeFigureOut">
              <a:rPr lang="en-US" smtClean="0"/>
              <a:pPr/>
              <a:t>1/11/2018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6E6A5A-BB5B-47E5-8921-D4B30C11DE35}" type="slidenum">
              <a:rPr lang="en-US" smtClean="0"/>
              <a:pPr/>
              <a:t>‹#›</a:t>
            </a:fld>
            <a:endParaRPr lang="en-US"/>
          </a:p>
        </p:txBody>
      </p:sp>
    </p:spTree>
    <p:extLst>
      <p:ext uri="{BB962C8B-B14F-4D97-AF65-F5344CB8AC3E}">
        <p14:creationId xmlns:p14="http://schemas.microsoft.com/office/powerpoint/2010/main" val="151921708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083" name="Picture 11" descr="nahb_blue_splash"/>
          <p:cNvPicPr>
            <a:picLocks noChangeAspect="1" noChangeArrowheads="1"/>
          </p:cNvPicPr>
          <p:nvPr userDrawn="1"/>
        </p:nvPicPr>
        <p:blipFill>
          <a:blip r:embed="rId2"/>
          <a:srcRect/>
          <a:stretch>
            <a:fillRect/>
          </a:stretch>
        </p:blipFill>
        <p:spPr bwMode="auto">
          <a:xfrm>
            <a:off x="0" y="0"/>
            <a:ext cx="9145588" cy="6859588"/>
          </a:xfrm>
          <a:prstGeom prst="rect">
            <a:avLst/>
          </a:prstGeom>
          <a:noFill/>
        </p:spPr>
      </p:pic>
      <p:sp>
        <p:nvSpPr>
          <p:cNvPr id="3074" name="Rectangle 2"/>
          <p:cNvSpPr>
            <a:spLocks noGrp="1" noChangeArrowheads="1"/>
          </p:cNvSpPr>
          <p:nvPr>
            <p:ph type="ctrTitle"/>
          </p:nvPr>
        </p:nvSpPr>
        <p:spPr>
          <a:xfrm>
            <a:off x="1808163" y="2762250"/>
            <a:ext cx="6858000" cy="685800"/>
          </a:xfrm>
        </p:spPr>
        <p:txBody>
          <a:bodyPr/>
          <a:lstStyle>
            <a:lvl1pPr>
              <a:defRPr sz="4100">
                <a:solidFill>
                  <a:schemeClr val="tx1"/>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1808163" y="3495675"/>
            <a:ext cx="6853237" cy="409575"/>
          </a:xfrm>
        </p:spPr>
        <p:txBody>
          <a:bodyPr/>
          <a:lstStyle>
            <a:lvl1pPr>
              <a:defRPr sz="2100" cap="all">
                <a:solidFill>
                  <a:schemeClr val="tx1"/>
                </a:solidFill>
              </a:defRPr>
            </a:lvl1pPr>
          </a:lstStyle>
          <a:p>
            <a:r>
              <a:rPr lang="en-US"/>
              <a:t>Click to edit Master subtitle style</a:t>
            </a:r>
            <a:endParaRPr lang="en-US" dirty="0"/>
          </a:p>
        </p:txBody>
      </p:sp>
    </p:spTree>
    <p:extLst>
      <p:ext uri="{BB962C8B-B14F-4D97-AF65-F5344CB8AC3E}">
        <p14:creationId xmlns:p14="http://schemas.microsoft.com/office/powerpoint/2010/main" val="10260733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p:txBody>
      </p:sp>
      <p:sp>
        <p:nvSpPr>
          <p:cNvPr id="4" name="Footer Placeholder 3"/>
          <p:cNvSpPr>
            <a:spLocks noGrp="1"/>
          </p:cNvSpPr>
          <p:nvPr>
            <p:ph type="ftr" sz="quarter" idx="10"/>
          </p:nvPr>
        </p:nvSpPr>
        <p:spPr/>
        <p:txBody>
          <a:bodyPr/>
          <a:lstStyle>
            <a:lvl1pPr>
              <a:defRPr/>
            </a:lvl1pPr>
          </a:lstStyle>
          <a:p>
            <a:r>
              <a:rPr lang="en-US" dirty="0">
                <a:solidFill>
                  <a:srgbClr val="002663"/>
                </a:solidFill>
              </a:rPr>
              <a:t>Presentation Title</a:t>
            </a:r>
          </a:p>
        </p:txBody>
      </p:sp>
      <p:sp>
        <p:nvSpPr>
          <p:cNvPr id="5" name="Slide Number Placeholder 4"/>
          <p:cNvSpPr>
            <a:spLocks noGrp="1"/>
          </p:cNvSpPr>
          <p:nvPr>
            <p:ph type="sldNum" sz="quarter" idx="11"/>
          </p:nvPr>
        </p:nvSpPr>
        <p:spPr/>
        <p:txBody>
          <a:bodyPr/>
          <a:lstStyle>
            <a:lvl1pPr>
              <a:defRPr smtClean="0"/>
            </a:lvl1pPr>
          </a:lstStyle>
          <a:p>
            <a:fld id="{D31BD4CB-38A1-E74B-AEF9-31D555CA4665}" type="slidenum">
              <a:rPr lang="en-US">
                <a:solidFill>
                  <a:srgbClr val="002663"/>
                </a:solidFill>
              </a:rPr>
              <a:pPr/>
              <a:t>‹#›</a:t>
            </a:fld>
            <a:endParaRPr lang="en-US" dirty="0">
              <a:solidFill>
                <a:srgbClr val="002663"/>
              </a:solidFill>
            </a:endParaRPr>
          </a:p>
        </p:txBody>
      </p:sp>
    </p:spTree>
    <p:extLst>
      <p:ext uri="{BB962C8B-B14F-4D97-AF65-F5344CB8AC3E}">
        <p14:creationId xmlns:p14="http://schemas.microsoft.com/office/powerpoint/2010/main" val="4156953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79425" y="411163"/>
            <a:ext cx="5684838" cy="881062"/>
          </a:xfrm>
        </p:spPr>
        <p:txBody>
          <a:bodyPr/>
          <a:lstStyle/>
          <a:p>
            <a:r>
              <a:rPr lang="en-US"/>
              <a:t>Click to edit Master title style</a:t>
            </a:r>
          </a:p>
        </p:txBody>
      </p:sp>
      <p:sp>
        <p:nvSpPr>
          <p:cNvPr id="3" name="ClipArt Placeholder 2"/>
          <p:cNvSpPr>
            <a:spLocks noGrp="1"/>
          </p:cNvSpPr>
          <p:nvPr>
            <p:ph type="clipArt" sz="half" idx="1"/>
          </p:nvPr>
        </p:nvSpPr>
        <p:spPr>
          <a:xfrm>
            <a:off x="479425" y="2012950"/>
            <a:ext cx="4016375" cy="3749675"/>
          </a:xfrm>
        </p:spPr>
        <p:txBody>
          <a:bodyPr/>
          <a:lstStyle/>
          <a:p>
            <a:r>
              <a:rPr lang="en-US" dirty="0"/>
              <a:t>Click icon to add clip art</a:t>
            </a:r>
          </a:p>
        </p:txBody>
      </p:sp>
      <p:sp>
        <p:nvSpPr>
          <p:cNvPr id="4" name="Text Placeholder 3"/>
          <p:cNvSpPr>
            <a:spLocks noGrp="1"/>
          </p:cNvSpPr>
          <p:nvPr>
            <p:ph type="body" sz="half" idx="2"/>
          </p:nvPr>
        </p:nvSpPr>
        <p:spPr>
          <a:xfrm>
            <a:off x="4648200" y="2012950"/>
            <a:ext cx="4016375" cy="3749675"/>
          </a:xfrm>
        </p:spPr>
        <p:txBody>
          <a:bodyPr/>
          <a:lstStyle>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p:txBody>
      </p:sp>
      <p:sp>
        <p:nvSpPr>
          <p:cNvPr id="5" name="Footer Placeholder 4"/>
          <p:cNvSpPr>
            <a:spLocks noGrp="1"/>
          </p:cNvSpPr>
          <p:nvPr>
            <p:ph type="ftr" sz="quarter" idx="10"/>
          </p:nvPr>
        </p:nvSpPr>
        <p:spPr>
          <a:xfrm>
            <a:off x="6394450" y="422275"/>
            <a:ext cx="2006600" cy="228600"/>
          </a:xfrm>
        </p:spPr>
        <p:txBody>
          <a:bodyPr/>
          <a:lstStyle>
            <a:lvl1pPr>
              <a:defRPr/>
            </a:lvl1pPr>
          </a:lstStyle>
          <a:p>
            <a:r>
              <a:rPr lang="en-US" dirty="0">
                <a:solidFill>
                  <a:srgbClr val="002663"/>
                </a:solidFill>
              </a:rPr>
              <a:t>Presentation Title</a:t>
            </a:r>
          </a:p>
        </p:txBody>
      </p:sp>
      <p:sp>
        <p:nvSpPr>
          <p:cNvPr id="6" name="Slide Number Placeholder 5"/>
          <p:cNvSpPr>
            <a:spLocks noGrp="1"/>
          </p:cNvSpPr>
          <p:nvPr>
            <p:ph type="sldNum" sz="quarter" idx="11"/>
          </p:nvPr>
        </p:nvSpPr>
        <p:spPr>
          <a:xfrm>
            <a:off x="8458200" y="422275"/>
            <a:ext cx="198438" cy="228600"/>
          </a:xfrm>
        </p:spPr>
        <p:txBody>
          <a:bodyPr/>
          <a:lstStyle>
            <a:lvl1pPr>
              <a:defRPr smtClean="0"/>
            </a:lvl1pPr>
          </a:lstStyle>
          <a:p>
            <a:fld id="{22CF365C-2278-D14F-884B-4D4842482A5D}" type="slidenum">
              <a:rPr lang="en-US">
                <a:solidFill>
                  <a:srgbClr val="002663"/>
                </a:solidFill>
              </a:rPr>
              <a:pPr/>
              <a:t>‹#›</a:t>
            </a:fld>
            <a:endParaRPr lang="en-US" dirty="0">
              <a:solidFill>
                <a:srgbClr val="002663"/>
              </a:solidFill>
            </a:endParaRPr>
          </a:p>
        </p:txBody>
      </p:sp>
    </p:spTree>
    <p:extLst>
      <p:ext uri="{BB962C8B-B14F-4D97-AF65-F5344CB8AC3E}">
        <p14:creationId xmlns:p14="http://schemas.microsoft.com/office/powerpoint/2010/main" val="217323339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79425" y="411163"/>
            <a:ext cx="5684838" cy="881062"/>
          </a:xfrm>
        </p:spPr>
        <p:txBody>
          <a:bodyPr/>
          <a:lstStyle/>
          <a:p>
            <a:r>
              <a:rPr lang="en-US"/>
              <a:t>Click to edit Master title style</a:t>
            </a:r>
          </a:p>
        </p:txBody>
      </p:sp>
      <p:sp>
        <p:nvSpPr>
          <p:cNvPr id="3" name="Text Placeholder 2"/>
          <p:cNvSpPr>
            <a:spLocks noGrp="1"/>
          </p:cNvSpPr>
          <p:nvPr>
            <p:ph type="body" sz="half" idx="1"/>
          </p:nvPr>
        </p:nvSpPr>
        <p:spPr>
          <a:xfrm>
            <a:off x="479425" y="2012950"/>
            <a:ext cx="4016375" cy="3749675"/>
          </a:xfrm>
        </p:spPr>
        <p:txBody>
          <a:bodyPr/>
          <a:lstStyle/>
          <a:p>
            <a:pPr lvl="0"/>
            <a:r>
              <a:rPr lang="en-US"/>
              <a:t>Click to edit Master text styles</a:t>
            </a:r>
          </a:p>
          <a:p>
            <a:pPr lvl="1"/>
            <a:r>
              <a:rPr lang="en-US"/>
              <a:t>Second level</a:t>
            </a:r>
          </a:p>
          <a:p>
            <a:pPr lvl="2"/>
            <a:r>
              <a:rPr lang="en-US"/>
              <a:t>Third level</a:t>
            </a:r>
          </a:p>
        </p:txBody>
      </p:sp>
      <p:sp>
        <p:nvSpPr>
          <p:cNvPr id="4" name="Chart Placeholder 3"/>
          <p:cNvSpPr>
            <a:spLocks noGrp="1"/>
          </p:cNvSpPr>
          <p:nvPr>
            <p:ph type="chart" sz="half" idx="2"/>
          </p:nvPr>
        </p:nvSpPr>
        <p:spPr>
          <a:xfrm>
            <a:off x="4648200" y="2012950"/>
            <a:ext cx="4016375" cy="3749675"/>
          </a:xfrm>
        </p:spPr>
        <p:txBody>
          <a:bodyPr/>
          <a:lstStyle/>
          <a:p>
            <a:r>
              <a:rPr lang="en-US" dirty="0"/>
              <a:t>Click icon to add chart</a:t>
            </a:r>
          </a:p>
        </p:txBody>
      </p:sp>
      <p:sp>
        <p:nvSpPr>
          <p:cNvPr id="5" name="Footer Placeholder 4"/>
          <p:cNvSpPr>
            <a:spLocks noGrp="1"/>
          </p:cNvSpPr>
          <p:nvPr>
            <p:ph type="ftr" sz="quarter" idx="10"/>
          </p:nvPr>
        </p:nvSpPr>
        <p:spPr>
          <a:xfrm>
            <a:off x="6394450" y="422275"/>
            <a:ext cx="2006600" cy="228600"/>
          </a:xfrm>
        </p:spPr>
        <p:txBody>
          <a:bodyPr/>
          <a:lstStyle>
            <a:lvl1pPr>
              <a:defRPr/>
            </a:lvl1pPr>
          </a:lstStyle>
          <a:p>
            <a:r>
              <a:rPr lang="en-US" dirty="0">
                <a:solidFill>
                  <a:srgbClr val="002663"/>
                </a:solidFill>
              </a:rPr>
              <a:t>Presentation Title</a:t>
            </a:r>
          </a:p>
        </p:txBody>
      </p:sp>
      <p:sp>
        <p:nvSpPr>
          <p:cNvPr id="6" name="Slide Number Placeholder 5"/>
          <p:cNvSpPr>
            <a:spLocks noGrp="1"/>
          </p:cNvSpPr>
          <p:nvPr>
            <p:ph type="sldNum" sz="quarter" idx="11"/>
          </p:nvPr>
        </p:nvSpPr>
        <p:spPr>
          <a:xfrm>
            <a:off x="8458200" y="422275"/>
            <a:ext cx="198438" cy="228600"/>
          </a:xfrm>
        </p:spPr>
        <p:txBody>
          <a:bodyPr/>
          <a:lstStyle>
            <a:lvl1pPr>
              <a:defRPr smtClean="0"/>
            </a:lvl1pPr>
          </a:lstStyle>
          <a:p>
            <a:fld id="{E0F0CC84-B755-0B41-BF72-39F26596BC4C}" type="slidenum">
              <a:rPr lang="en-US">
                <a:solidFill>
                  <a:srgbClr val="002663"/>
                </a:solidFill>
              </a:rPr>
              <a:pPr/>
              <a:t>‹#›</a:t>
            </a:fld>
            <a:endParaRPr lang="en-US" dirty="0">
              <a:solidFill>
                <a:srgbClr val="002663"/>
              </a:solidFill>
            </a:endParaRPr>
          </a:p>
        </p:txBody>
      </p:sp>
    </p:spTree>
    <p:extLst>
      <p:ext uri="{BB962C8B-B14F-4D97-AF65-F5344CB8AC3E}">
        <p14:creationId xmlns:p14="http://schemas.microsoft.com/office/powerpoint/2010/main" val="47292726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5" name="Picture 4" descr="nahb_white_first_end"/>
          <p:cNvPicPr>
            <a:picLocks noChangeAspect="1" noChangeArrowheads="1"/>
          </p:cNvPicPr>
          <p:nvPr userDrawn="1"/>
        </p:nvPicPr>
        <p:blipFill>
          <a:blip r:embed="rId2"/>
          <a:srcRect/>
          <a:stretch>
            <a:fillRect/>
          </a:stretch>
        </p:blipFill>
        <p:spPr bwMode="auto">
          <a:xfrm>
            <a:off x="0" y="0"/>
            <a:ext cx="9145588" cy="6859588"/>
          </a:xfrm>
          <a:prstGeom prst="rect">
            <a:avLst/>
          </a:prstGeom>
          <a:noFill/>
        </p:spPr>
      </p:pic>
      <p:sp>
        <p:nvSpPr>
          <p:cNvPr id="3074" name="Rectangle 2"/>
          <p:cNvSpPr>
            <a:spLocks noGrp="1" noChangeArrowheads="1"/>
          </p:cNvSpPr>
          <p:nvPr>
            <p:ph type="ctrTitle"/>
          </p:nvPr>
        </p:nvSpPr>
        <p:spPr>
          <a:xfrm>
            <a:off x="1808163" y="2762250"/>
            <a:ext cx="6858000" cy="685800"/>
          </a:xfrm>
        </p:spPr>
        <p:txBody>
          <a:bodyPr/>
          <a:lstStyle>
            <a:lvl1pPr>
              <a:defRPr sz="4100">
                <a:solidFill>
                  <a:schemeClr val="bg2"/>
                </a:solidFill>
              </a:defRPr>
            </a:lvl1pPr>
          </a:lstStyle>
          <a:p>
            <a:r>
              <a:rPr lang="en-US"/>
              <a:t>Click to edit Master title style</a:t>
            </a:r>
            <a:endParaRPr lang="en-US" dirty="0"/>
          </a:p>
        </p:txBody>
      </p:sp>
    </p:spTree>
    <p:extLst>
      <p:ext uri="{BB962C8B-B14F-4D97-AF65-F5344CB8AC3E}">
        <p14:creationId xmlns:p14="http://schemas.microsoft.com/office/powerpoint/2010/main" val="34326718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dirty="0"/>
          </a:p>
        </p:txBody>
      </p:sp>
      <p:sp>
        <p:nvSpPr>
          <p:cNvPr id="4" name="Rectangle 4"/>
          <p:cNvSpPr>
            <a:spLocks noGrp="1" noChangeArrowheads="1"/>
          </p:cNvSpPr>
          <p:nvPr>
            <p:ph type="dt" sz="half" idx="10"/>
          </p:nvPr>
        </p:nvSpPr>
        <p:spPr>
          <a:xfrm>
            <a:off x="457200" y="6356350"/>
            <a:ext cx="2133600" cy="365125"/>
          </a:xfrm>
          <a:prstGeom prst="rect">
            <a:avLst/>
          </a:prstGeom>
        </p:spPr>
        <p:txBody>
          <a:bodyPr/>
          <a:lstStyle>
            <a:lvl1pPr>
              <a:defRPr>
                <a:latin typeface="Arial" charset="0"/>
                <a:ea typeface="+mn-ea"/>
                <a:cs typeface="+mn-cs"/>
              </a:defRPr>
            </a:lvl1pPr>
          </a:lstStyle>
          <a:p>
            <a:pPr>
              <a:defRPr/>
            </a:pPr>
            <a:endParaRPr lang="en-US" dirty="0">
              <a:solidFill>
                <a:srgbClr val="FFFF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dirty="0">
              <a:solidFill>
                <a:srgbClr val="002663"/>
              </a:solidFill>
            </a:endParaRPr>
          </a:p>
        </p:txBody>
      </p:sp>
      <p:sp>
        <p:nvSpPr>
          <p:cNvPr id="6" name="Rectangle 6"/>
          <p:cNvSpPr>
            <a:spLocks noGrp="1" noChangeArrowheads="1"/>
          </p:cNvSpPr>
          <p:nvPr>
            <p:ph type="sldNum" sz="quarter" idx="12"/>
          </p:nvPr>
        </p:nvSpPr>
        <p:spPr/>
        <p:txBody>
          <a:bodyPr/>
          <a:lstStyle>
            <a:lvl1pPr>
              <a:defRPr/>
            </a:lvl1pPr>
          </a:lstStyle>
          <a:p>
            <a:pPr>
              <a:defRPr/>
            </a:pPr>
            <a:fld id="{72127FB6-CF43-4FDD-9D4A-94F9656BF345}" type="slidenum">
              <a:rPr lang="en-US">
                <a:solidFill>
                  <a:srgbClr val="002663"/>
                </a:solidFill>
              </a:rPr>
              <a:pPr>
                <a:defRPr/>
              </a:pPr>
              <a:t>‹#›</a:t>
            </a:fld>
            <a:endParaRPr lang="en-US" dirty="0">
              <a:solidFill>
                <a:srgbClr val="002663"/>
              </a:solidFill>
            </a:endParaRPr>
          </a:p>
        </p:txBody>
      </p:sp>
    </p:spTree>
    <p:extLst>
      <p:ext uri="{BB962C8B-B14F-4D97-AF65-F5344CB8AC3E}">
        <p14:creationId xmlns:p14="http://schemas.microsoft.com/office/powerpoint/2010/main" val="241561325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85800" y="6248400"/>
            <a:ext cx="1905000" cy="457200"/>
          </a:xfrm>
          <a:prstGeom prst="rect">
            <a:avLst/>
          </a:prstGeom>
        </p:spPr>
        <p:txBody>
          <a:bodyPr/>
          <a:lstStyle>
            <a:lvl1pPr eaLnBrk="0" hangingPunct="0">
              <a:defRPr>
                <a:latin typeface="Arial" charset="0"/>
                <a:ea typeface="ＭＳ Ｐゴシック" charset="-128"/>
                <a:cs typeface="ＭＳ Ｐゴシック" charset="-128"/>
              </a:defRPr>
            </a:lvl1pPr>
          </a:lstStyle>
          <a:p>
            <a:pPr>
              <a:defRPr/>
            </a:pPr>
            <a:endParaRPr lang="en-US">
              <a:solidFill>
                <a:srgbClr val="FFFFFF"/>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solidFill>
                <a:srgbClr val="002663"/>
              </a:solidFill>
            </a:endParaRPr>
          </a:p>
        </p:txBody>
      </p:sp>
      <p:sp>
        <p:nvSpPr>
          <p:cNvPr id="4" name="Rectangle 6"/>
          <p:cNvSpPr>
            <a:spLocks noGrp="1" noChangeArrowheads="1"/>
          </p:cNvSpPr>
          <p:nvPr>
            <p:ph type="sldNum" sz="quarter" idx="12"/>
          </p:nvPr>
        </p:nvSpPr>
        <p:spPr/>
        <p:txBody>
          <a:bodyPr/>
          <a:lstStyle>
            <a:lvl1pPr>
              <a:defRPr/>
            </a:lvl1pPr>
          </a:lstStyle>
          <a:p>
            <a:pPr>
              <a:defRPr/>
            </a:pPr>
            <a:fld id="{6E928EAD-3134-44BD-A34D-7342D5302EEA}" type="slidenum">
              <a:rPr lang="en-US">
                <a:solidFill>
                  <a:srgbClr val="002663"/>
                </a:solidFill>
              </a:rPr>
              <a:pPr>
                <a:defRPr/>
              </a:pPr>
              <a:t>‹#›</a:t>
            </a:fld>
            <a:endParaRPr lang="en-US">
              <a:solidFill>
                <a:srgbClr val="002663"/>
              </a:solidFill>
            </a:endParaRPr>
          </a:p>
        </p:txBody>
      </p:sp>
    </p:spTree>
    <p:extLst>
      <p:ext uri="{BB962C8B-B14F-4D97-AF65-F5344CB8AC3E}">
        <p14:creationId xmlns:p14="http://schemas.microsoft.com/office/powerpoint/2010/main" val="36094165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2ED91BA-9A79-48E4-9EB2-826B57C8DA51}" type="datetimeFigureOut">
              <a:rPr lang="en-US" smtClean="0"/>
              <a:t>1/11/2018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CF6257D-E263-4E57-B870-C5379008C4F7}" type="slidenum">
              <a:rPr lang="en-US" smtClean="0"/>
              <a:t>‹#›</a:t>
            </a:fld>
            <a:endParaRPr lang="en-US"/>
          </a:p>
        </p:txBody>
      </p:sp>
    </p:spTree>
    <p:extLst>
      <p:ext uri="{BB962C8B-B14F-4D97-AF65-F5344CB8AC3E}">
        <p14:creationId xmlns:p14="http://schemas.microsoft.com/office/powerpoint/2010/main" val="270251971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63C5327-BC22-4971-A3EB-690D6B5D5BCE}" type="datetimeFigureOut">
              <a:rPr lang="en-US" smtClean="0">
                <a:solidFill>
                  <a:srgbClr val="FFFFFF"/>
                </a:solidFill>
                <a:latin typeface="Arial"/>
                <a:ea typeface="ＭＳ Ｐゴシック"/>
              </a:rPr>
              <a:pPr/>
              <a:t>1/11/2018</a:t>
            </a:fld>
            <a:endParaRPr lang="en-US">
              <a:solidFill>
                <a:srgbClr val="FFFFFF"/>
              </a:solidFill>
              <a:latin typeface="Arial"/>
              <a:ea typeface="ＭＳ Ｐゴシック"/>
            </a:endParaRPr>
          </a:p>
        </p:txBody>
      </p:sp>
      <p:sp>
        <p:nvSpPr>
          <p:cNvPr id="6" name="Footer Placeholder 5"/>
          <p:cNvSpPr>
            <a:spLocks noGrp="1"/>
          </p:cNvSpPr>
          <p:nvPr>
            <p:ph type="ftr" sz="quarter" idx="11"/>
          </p:nvPr>
        </p:nvSpPr>
        <p:spPr/>
        <p:txBody>
          <a:bodyPr/>
          <a:lstStyle/>
          <a:p>
            <a:endParaRPr lang="en-US">
              <a:solidFill>
                <a:srgbClr val="002663"/>
              </a:solidFill>
            </a:endParaRPr>
          </a:p>
        </p:txBody>
      </p:sp>
      <p:sp>
        <p:nvSpPr>
          <p:cNvPr id="7" name="Slide Number Placeholder 6"/>
          <p:cNvSpPr>
            <a:spLocks noGrp="1"/>
          </p:cNvSpPr>
          <p:nvPr>
            <p:ph type="sldNum" sz="quarter" idx="12"/>
          </p:nvPr>
        </p:nvSpPr>
        <p:spPr/>
        <p:txBody>
          <a:bodyPr/>
          <a:lstStyle/>
          <a:p>
            <a:fld id="{CC6E6A5A-BB5B-47E5-8921-D4B30C11DE35}" type="slidenum">
              <a:rPr lang="en-US" smtClean="0">
                <a:solidFill>
                  <a:srgbClr val="002663"/>
                </a:solidFill>
              </a:rPr>
              <a:pPr/>
              <a:t>‹#›</a:t>
            </a:fld>
            <a:endParaRPr lang="en-US">
              <a:solidFill>
                <a:srgbClr val="002663"/>
              </a:solidFill>
            </a:endParaRPr>
          </a:p>
        </p:txBody>
      </p:sp>
    </p:spTree>
    <p:extLst>
      <p:ext uri="{BB962C8B-B14F-4D97-AF65-F5344CB8AC3E}">
        <p14:creationId xmlns:p14="http://schemas.microsoft.com/office/powerpoint/2010/main" val="57221883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2ED91BA-9A79-48E4-9EB2-826B57C8DA51}" type="datetimeFigureOut">
              <a:rPr lang="en-US" smtClean="0">
                <a:solidFill>
                  <a:prstClr val="black">
                    <a:tint val="75000"/>
                  </a:prstClr>
                </a:solidFill>
              </a:rPr>
              <a:pPr/>
              <a:t>1/11/2018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CF6257D-E263-4E57-B870-C5379008C4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3372542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2ED91BA-9A79-48E4-9EB2-826B57C8DA51}" type="datetimeFigureOut">
              <a:rPr lang="en-US" smtClean="0">
                <a:solidFill>
                  <a:prstClr val="black">
                    <a:tint val="75000"/>
                  </a:prstClr>
                </a:solidFill>
              </a:rPr>
              <a:pPr/>
              <a:t>1/11/2018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CF6257D-E263-4E57-B870-C5379008C4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7770956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2ED91BA-9A79-48E4-9EB2-826B57C8DA51}" type="datetimeFigureOut">
              <a:rPr lang="en-US" smtClean="0">
                <a:solidFill>
                  <a:prstClr val="black">
                    <a:tint val="75000"/>
                  </a:prstClr>
                </a:solidFill>
              </a:rPr>
              <a:pPr/>
              <a:t>1/11/2018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CF6257D-E263-4E57-B870-C5379008C4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0420412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2ED91BA-9A79-48E4-9EB2-826B57C8DA51}" type="datetimeFigureOut">
              <a:rPr lang="en-US" smtClean="0">
                <a:solidFill>
                  <a:prstClr val="black">
                    <a:tint val="75000"/>
                  </a:prstClr>
                </a:solidFill>
              </a:rPr>
              <a:pPr/>
              <a:t>1/11/2018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CF6257D-E263-4E57-B870-C5379008C4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5993754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2ED91BA-9A79-48E4-9EB2-826B57C8DA51}" type="datetimeFigureOut">
              <a:rPr lang="en-US" smtClean="0">
                <a:solidFill>
                  <a:prstClr val="black">
                    <a:tint val="75000"/>
                  </a:prstClr>
                </a:solidFill>
              </a:rPr>
              <a:pPr/>
              <a:t>1/11/2018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CCF6257D-E263-4E57-B870-C5379008C4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634061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2ED91BA-9A79-48E4-9EB2-826B57C8DA51}" type="datetimeFigureOut">
              <a:rPr lang="en-US" smtClean="0">
                <a:solidFill>
                  <a:prstClr val="black">
                    <a:tint val="75000"/>
                  </a:prstClr>
                </a:solidFill>
              </a:rPr>
              <a:pPr/>
              <a:t>1/11/2018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CCF6257D-E263-4E57-B870-C5379008C4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4902010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ED91BA-9A79-48E4-9EB2-826B57C8DA51}" type="datetimeFigureOut">
              <a:rPr lang="en-US" smtClean="0">
                <a:solidFill>
                  <a:prstClr val="black">
                    <a:tint val="75000"/>
                  </a:prstClr>
                </a:solidFill>
              </a:rPr>
              <a:pPr/>
              <a:t>1/11/2018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CCF6257D-E263-4E57-B870-C5379008C4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0303979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2ED91BA-9A79-48E4-9EB2-826B57C8DA51}" type="datetimeFigureOut">
              <a:rPr lang="en-US" smtClean="0">
                <a:solidFill>
                  <a:prstClr val="black">
                    <a:tint val="75000"/>
                  </a:prstClr>
                </a:solidFill>
              </a:rPr>
              <a:pPr/>
              <a:t>1/11/2018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CF6257D-E263-4E57-B870-C5379008C4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2826683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2ED91BA-9A79-48E4-9EB2-826B57C8DA51}" type="datetimeFigureOut">
              <a:rPr lang="en-US" smtClean="0">
                <a:solidFill>
                  <a:prstClr val="black">
                    <a:tint val="75000"/>
                  </a:prstClr>
                </a:solidFill>
              </a:rPr>
              <a:pPr/>
              <a:t>1/11/2018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CF6257D-E263-4E57-B870-C5379008C4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334586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2ED91BA-9A79-48E4-9EB2-826B57C8DA51}" type="datetimeFigureOut">
              <a:rPr lang="en-US" smtClean="0"/>
              <a:t>1/11/2018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CF6257D-E263-4E57-B870-C5379008C4F7}" type="slidenum">
              <a:rPr lang="en-US" smtClean="0"/>
              <a:t>‹#›</a:t>
            </a:fld>
            <a:endParaRPr lang="en-US"/>
          </a:p>
        </p:txBody>
      </p:sp>
    </p:spTree>
    <p:extLst>
      <p:ext uri="{BB962C8B-B14F-4D97-AF65-F5344CB8AC3E}">
        <p14:creationId xmlns:p14="http://schemas.microsoft.com/office/powerpoint/2010/main" val="279318465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2ED91BA-9A79-48E4-9EB2-826B57C8DA51}" type="datetimeFigureOut">
              <a:rPr lang="en-US" smtClean="0">
                <a:solidFill>
                  <a:prstClr val="black">
                    <a:tint val="75000"/>
                  </a:prstClr>
                </a:solidFill>
              </a:rPr>
              <a:pPr/>
              <a:t>1/11/2018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CF6257D-E263-4E57-B870-C5379008C4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562847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2ED91BA-9A79-48E4-9EB2-826B57C8DA51}" type="datetimeFigureOut">
              <a:rPr lang="en-US" smtClean="0">
                <a:solidFill>
                  <a:prstClr val="black">
                    <a:tint val="75000"/>
                  </a:prstClr>
                </a:solidFill>
              </a:rPr>
              <a:pPr/>
              <a:t>1/11/2018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CF6257D-E263-4E57-B870-C5379008C4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3635669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72ED91BA-9A79-48E4-9EB2-826B57C8DA51}" type="datetimeFigureOut">
              <a:rPr lang="en-US" smtClean="0">
                <a:solidFill>
                  <a:prstClr val="black">
                    <a:tint val="75000"/>
                  </a:prstClr>
                </a:solidFill>
              </a:rPr>
              <a:pPr/>
              <a:t>1/11/2018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CF6257D-E263-4E57-B870-C5379008C4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498657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2ED91BA-9A79-48E4-9EB2-826B57C8DA51}" type="datetimeFigureOut">
              <a:rPr lang="en-US" smtClean="0">
                <a:solidFill>
                  <a:prstClr val="black">
                    <a:tint val="75000"/>
                  </a:prstClr>
                </a:solidFill>
              </a:rPr>
              <a:pPr/>
              <a:t>1/11/2018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CF6257D-E263-4E57-B870-C5379008C4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0414538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2ED91BA-9A79-48E4-9EB2-826B57C8DA51}" type="datetimeFigureOut">
              <a:rPr lang="en-US" smtClean="0">
                <a:solidFill>
                  <a:prstClr val="black">
                    <a:tint val="75000"/>
                  </a:prstClr>
                </a:solidFill>
              </a:rPr>
              <a:pPr/>
              <a:t>1/11/2018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CF6257D-E263-4E57-B870-C5379008C4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3882951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2ED91BA-9A79-48E4-9EB2-826B57C8DA51}" type="datetimeFigureOut">
              <a:rPr lang="en-US" smtClean="0">
                <a:solidFill>
                  <a:prstClr val="black">
                    <a:tint val="75000"/>
                  </a:prstClr>
                </a:solidFill>
              </a:rPr>
              <a:pPr/>
              <a:t>1/11/2018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CF6257D-E263-4E57-B870-C5379008C4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76888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2ED91BA-9A79-48E4-9EB2-826B57C8DA51}" type="datetimeFigureOut">
              <a:rPr lang="en-US" smtClean="0">
                <a:solidFill>
                  <a:prstClr val="black">
                    <a:tint val="75000"/>
                  </a:prstClr>
                </a:solidFill>
              </a:rPr>
              <a:pPr/>
              <a:t>1/11/2018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CCF6257D-E263-4E57-B870-C5379008C4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778751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2ED91BA-9A79-48E4-9EB2-826B57C8DA51}" type="datetimeFigureOut">
              <a:rPr lang="en-US" smtClean="0">
                <a:solidFill>
                  <a:prstClr val="black">
                    <a:tint val="75000"/>
                  </a:prstClr>
                </a:solidFill>
              </a:rPr>
              <a:pPr/>
              <a:t>1/11/2018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CCF6257D-E263-4E57-B870-C5379008C4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6245732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ED91BA-9A79-48E4-9EB2-826B57C8DA51}" type="datetimeFigureOut">
              <a:rPr lang="en-US" smtClean="0">
                <a:solidFill>
                  <a:prstClr val="black">
                    <a:tint val="75000"/>
                  </a:prstClr>
                </a:solidFill>
              </a:rPr>
              <a:pPr/>
              <a:t>1/11/2018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CCF6257D-E263-4E57-B870-C5379008C4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1130908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2ED91BA-9A79-48E4-9EB2-826B57C8DA51}" type="datetimeFigureOut">
              <a:rPr lang="en-US" smtClean="0">
                <a:solidFill>
                  <a:prstClr val="black">
                    <a:tint val="75000"/>
                  </a:prstClr>
                </a:solidFill>
              </a:rPr>
              <a:pPr/>
              <a:t>1/11/2018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CF6257D-E263-4E57-B870-C5379008C4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6986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ED91BA-9A79-48E4-9EB2-826B57C8DA51}" type="datetimeFigureOut">
              <a:rPr lang="en-US" smtClean="0"/>
              <a:t>1/11/2018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CF6257D-E263-4E57-B870-C5379008C4F7}" type="slidenum">
              <a:rPr lang="en-US" smtClean="0"/>
              <a:t>‹#›</a:t>
            </a:fld>
            <a:endParaRPr lang="en-US"/>
          </a:p>
        </p:txBody>
      </p:sp>
    </p:spTree>
    <p:extLst>
      <p:ext uri="{BB962C8B-B14F-4D97-AF65-F5344CB8AC3E}">
        <p14:creationId xmlns:p14="http://schemas.microsoft.com/office/powerpoint/2010/main" val="267968644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2ED91BA-9A79-48E4-9EB2-826B57C8DA51}" type="datetimeFigureOut">
              <a:rPr lang="en-US" smtClean="0">
                <a:solidFill>
                  <a:prstClr val="black">
                    <a:tint val="75000"/>
                  </a:prstClr>
                </a:solidFill>
              </a:rPr>
              <a:pPr/>
              <a:t>1/11/2018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CF6257D-E263-4E57-B870-C5379008C4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409169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2ED91BA-9A79-48E4-9EB2-826B57C8DA51}" type="datetimeFigureOut">
              <a:rPr lang="en-US" smtClean="0">
                <a:solidFill>
                  <a:prstClr val="black">
                    <a:tint val="75000"/>
                  </a:prstClr>
                </a:solidFill>
              </a:rPr>
              <a:pPr/>
              <a:t>1/11/2018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CF6257D-E263-4E57-B870-C5379008C4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6899043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2ED91BA-9A79-48E4-9EB2-826B57C8DA51}" type="datetimeFigureOut">
              <a:rPr lang="en-US" smtClean="0">
                <a:solidFill>
                  <a:prstClr val="black">
                    <a:tint val="75000"/>
                  </a:prstClr>
                </a:solidFill>
              </a:rPr>
              <a:pPr/>
              <a:t>1/11/2018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CF6257D-E263-4E57-B870-C5379008C4F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5061635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083" name="Picture 11" descr="nahb_blue_splash"/>
          <p:cNvPicPr>
            <a:picLocks noChangeAspect="1" noChangeArrowheads="1"/>
          </p:cNvPicPr>
          <p:nvPr userDrawn="1"/>
        </p:nvPicPr>
        <p:blipFill>
          <a:blip r:embed="rId2"/>
          <a:srcRect/>
          <a:stretch>
            <a:fillRect/>
          </a:stretch>
        </p:blipFill>
        <p:spPr bwMode="auto">
          <a:xfrm>
            <a:off x="0" y="0"/>
            <a:ext cx="9145588" cy="6859588"/>
          </a:xfrm>
          <a:prstGeom prst="rect">
            <a:avLst/>
          </a:prstGeom>
          <a:noFill/>
        </p:spPr>
      </p:pic>
      <p:sp>
        <p:nvSpPr>
          <p:cNvPr id="3074" name="Rectangle 2"/>
          <p:cNvSpPr>
            <a:spLocks noGrp="1" noChangeArrowheads="1"/>
          </p:cNvSpPr>
          <p:nvPr>
            <p:ph type="ctrTitle"/>
          </p:nvPr>
        </p:nvSpPr>
        <p:spPr>
          <a:xfrm>
            <a:off x="1808163" y="2762250"/>
            <a:ext cx="6858000" cy="685800"/>
          </a:xfrm>
        </p:spPr>
        <p:txBody>
          <a:bodyPr/>
          <a:lstStyle>
            <a:lvl1pPr>
              <a:defRPr sz="4100">
                <a:solidFill>
                  <a:schemeClr val="tx1"/>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1808163" y="3495675"/>
            <a:ext cx="6853237" cy="409575"/>
          </a:xfrm>
        </p:spPr>
        <p:txBody>
          <a:bodyPr/>
          <a:lstStyle>
            <a:lvl1pPr>
              <a:defRPr sz="2100" cap="all">
                <a:solidFill>
                  <a:schemeClr val="tx1"/>
                </a:solidFill>
              </a:defRPr>
            </a:lvl1pPr>
          </a:lstStyle>
          <a:p>
            <a:r>
              <a:rPr lang="en-US"/>
              <a:t>Click to edit Master subtitle style</a:t>
            </a:r>
            <a:endParaRPr lang="en-US" dirty="0"/>
          </a:p>
        </p:txBody>
      </p:sp>
    </p:spTree>
    <p:extLst>
      <p:ext uri="{BB962C8B-B14F-4D97-AF65-F5344CB8AC3E}">
        <p14:creationId xmlns:p14="http://schemas.microsoft.com/office/powerpoint/2010/main" val="248034726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p:txBody>
      </p:sp>
      <p:sp>
        <p:nvSpPr>
          <p:cNvPr id="4" name="Footer Placeholder 3"/>
          <p:cNvSpPr>
            <a:spLocks noGrp="1"/>
          </p:cNvSpPr>
          <p:nvPr>
            <p:ph type="ftr" sz="quarter" idx="10"/>
          </p:nvPr>
        </p:nvSpPr>
        <p:spPr/>
        <p:txBody>
          <a:bodyPr/>
          <a:lstStyle>
            <a:lvl1pPr>
              <a:defRPr/>
            </a:lvl1pPr>
          </a:lstStyle>
          <a:p>
            <a:r>
              <a:rPr lang="en-US" dirty="0">
                <a:solidFill>
                  <a:srgbClr val="002663"/>
                </a:solidFill>
              </a:rPr>
              <a:t>Presentation Title</a:t>
            </a:r>
          </a:p>
        </p:txBody>
      </p:sp>
      <p:sp>
        <p:nvSpPr>
          <p:cNvPr id="5" name="Slide Number Placeholder 4"/>
          <p:cNvSpPr>
            <a:spLocks noGrp="1"/>
          </p:cNvSpPr>
          <p:nvPr>
            <p:ph type="sldNum" sz="quarter" idx="11"/>
          </p:nvPr>
        </p:nvSpPr>
        <p:spPr/>
        <p:txBody>
          <a:bodyPr/>
          <a:lstStyle>
            <a:lvl1pPr>
              <a:defRPr smtClean="0"/>
            </a:lvl1pPr>
          </a:lstStyle>
          <a:p>
            <a:fld id="{D31BD4CB-38A1-E74B-AEF9-31D555CA4665}" type="slidenum">
              <a:rPr lang="en-US">
                <a:solidFill>
                  <a:srgbClr val="002663"/>
                </a:solidFill>
              </a:rPr>
              <a:pPr/>
              <a:t>‹#›</a:t>
            </a:fld>
            <a:endParaRPr lang="en-US" dirty="0">
              <a:solidFill>
                <a:srgbClr val="002663"/>
              </a:solidFill>
            </a:endParaRPr>
          </a:p>
        </p:txBody>
      </p:sp>
    </p:spTree>
    <p:extLst>
      <p:ext uri="{BB962C8B-B14F-4D97-AF65-F5344CB8AC3E}">
        <p14:creationId xmlns:p14="http://schemas.microsoft.com/office/powerpoint/2010/main" val="141625774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79425" y="411163"/>
            <a:ext cx="5684838" cy="881062"/>
          </a:xfrm>
        </p:spPr>
        <p:txBody>
          <a:bodyPr/>
          <a:lstStyle/>
          <a:p>
            <a:r>
              <a:rPr lang="en-US"/>
              <a:t>Click to edit Master title style</a:t>
            </a:r>
          </a:p>
        </p:txBody>
      </p:sp>
      <p:sp>
        <p:nvSpPr>
          <p:cNvPr id="3" name="ClipArt Placeholder 2"/>
          <p:cNvSpPr>
            <a:spLocks noGrp="1"/>
          </p:cNvSpPr>
          <p:nvPr>
            <p:ph type="clipArt" sz="half" idx="1"/>
          </p:nvPr>
        </p:nvSpPr>
        <p:spPr>
          <a:xfrm>
            <a:off x="479425" y="2012950"/>
            <a:ext cx="4016375" cy="3749675"/>
          </a:xfrm>
        </p:spPr>
        <p:txBody>
          <a:bodyPr/>
          <a:lstStyle/>
          <a:p>
            <a:r>
              <a:rPr lang="en-US" dirty="0"/>
              <a:t>Click icon to add clip art</a:t>
            </a:r>
          </a:p>
        </p:txBody>
      </p:sp>
      <p:sp>
        <p:nvSpPr>
          <p:cNvPr id="4" name="Text Placeholder 3"/>
          <p:cNvSpPr>
            <a:spLocks noGrp="1"/>
          </p:cNvSpPr>
          <p:nvPr>
            <p:ph type="body" sz="half" idx="2"/>
          </p:nvPr>
        </p:nvSpPr>
        <p:spPr>
          <a:xfrm>
            <a:off x="4648200" y="2012950"/>
            <a:ext cx="4016375" cy="3749675"/>
          </a:xfrm>
        </p:spPr>
        <p:txBody>
          <a:bodyPr/>
          <a:lstStyle>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p:txBody>
      </p:sp>
      <p:sp>
        <p:nvSpPr>
          <p:cNvPr id="5" name="Footer Placeholder 4"/>
          <p:cNvSpPr>
            <a:spLocks noGrp="1"/>
          </p:cNvSpPr>
          <p:nvPr>
            <p:ph type="ftr" sz="quarter" idx="10"/>
          </p:nvPr>
        </p:nvSpPr>
        <p:spPr>
          <a:xfrm>
            <a:off x="6394450" y="422275"/>
            <a:ext cx="2006600" cy="228600"/>
          </a:xfrm>
        </p:spPr>
        <p:txBody>
          <a:bodyPr/>
          <a:lstStyle>
            <a:lvl1pPr>
              <a:defRPr/>
            </a:lvl1pPr>
          </a:lstStyle>
          <a:p>
            <a:r>
              <a:rPr lang="en-US" dirty="0">
                <a:solidFill>
                  <a:srgbClr val="002663"/>
                </a:solidFill>
              </a:rPr>
              <a:t>Presentation Title</a:t>
            </a:r>
          </a:p>
        </p:txBody>
      </p:sp>
      <p:sp>
        <p:nvSpPr>
          <p:cNvPr id="6" name="Slide Number Placeholder 5"/>
          <p:cNvSpPr>
            <a:spLocks noGrp="1"/>
          </p:cNvSpPr>
          <p:nvPr>
            <p:ph type="sldNum" sz="quarter" idx="11"/>
          </p:nvPr>
        </p:nvSpPr>
        <p:spPr>
          <a:xfrm>
            <a:off x="8458200" y="422275"/>
            <a:ext cx="198438" cy="228600"/>
          </a:xfrm>
        </p:spPr>
        <p:txBody>
          <a:bodyPr/>
          <a:lstStyle>
            <a:lvl1pPr>
              <a:defRPr smtClean="0"/>
            </a:lvl1pPr>
          </a:lstStyle>
          <a:p>
            <a:fld id="{22CF365C-2278-D14F-884B-4D4842482A5D}" type="slidenum">
              <a:rPr lang="en-US">
                <a:solidFill>
                  <a:srgbClr val="002663"/>
                </a:solidFill>
              </a:rPr>
              <a:pPr/>
              <a:t>‹#›</a:t>
            </a:fld>
            <a:endParaRPr lang="en-US" dirty="0">
              <a:solidFill>
                <a:srgbClr val="002663"/>
              </a:solidFill>
            </a:endParaRPr>
          </a:p>
        </p:txBody>
      </p:sp>
    </p:spTree>
    <p:extLst>
      <p:ext uri="{BB962C8B-B14F-4D97-AF65-F5344CB8AC3E}">
        <p14:creationId xmlns:p14="http://schemas.microsoft.com/office/powerpoint/2010/main" val="138884879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79425" y="411163"/>
            <a:ext cx="5684838" cy="881062"/>
          </a:xfrm>
        </p:spPr>
        <p:txBody>
          <a:bodyPr/>
          <a:lstStyle/>
          <a:p>
            <a:r>
              <a:rPr lang="en-US"/>
              <a:t>Click to edit Master title style</a:t>
            </a:r>
          </a:p>
        </p:txBody>
      </p:sp>
      <p:sp>
        <p:nvSpPr>
          <p:cNvPr id="3" name="Text Placeholder 2"/>
          <p:cNvSpPr>
            <a:spLocks noGrp="1"/>
          </p:cNvSpPr>
          <p:nvPr>
            <p:ph type="body" sz="half" idx="1"/>
          </p:nvPr>
        </p:nvSpPr>
        <p:spPr>
          <a:xfrm>
            <a:off x="479425" y="2012950"/>
            <a:ext cx="4016375" cy="3749675"/>
          </a:xfrm>
        </p:spPr>
        <p:txBody>
          <a:bodyPr/>
          <a:lstStyle/>
          <a:p>
            <a:pPr lvl="0"/>
            <a:r>
              <a:rPr lang="en-US"/>
              <a:t>Click to edit Master text styles</a:t>
            </a:r>
          </a:p>
          <a:p>
            <a:pPr lvl="1"/>
            <a:r>
              <a:rPr lang="en-US"/>
              <a:t>Second level</a:t>
            </a:r>
          </a:p>
          <a:p>
            <a:pPr lvl="2"/>
            <a:r>
              <a:rPr lang="en-US"/>
              <a:t>Third level</a:t>
            </a:r>
          </a:p>
        </p:txBody>
      </p:sp>
      <p:sp>
        <p:nvSpPr>
          <p:cNvPr id="4" name="Chart Placeholder 3"/>
          <p:cNvSpPr>
            <a:spLocks noGrp="1"/>
          </p:cNvSpPr>
          <p:nvPr>
            <p:ph type="chart" sz="half" idx="2"/>
          </p:nvPr>
        </p:nvSpPr>
        <p:spPr>
          <a:xfrm>
            <a:off x="4648200" y="2012950"/>
            <a:ext cx="4016375" cy="3749675"/>
          </a:xfrm>
        </p:spPr>
        <p:txBody>
          <a:bodyPr/>
          <a:lstStyle/>
          <a:p>
            <a:r>
              <a:rPr lang="en-US" dirty="0"/>
              <a:t>Click icon to add chart</a:t>
            </a:r>
          </a:p>
        </p:txBody>
      </p:sp>
      <p:sp>
        <p:nvSpPr>
          <p:cNvPr id="5" name="Footer Placeholder 4"/>
          <p:cNvSpPr>
            <a:spLocks noGrp="1"/>
          </p:cNvSpPr>
          <p:nvPr>
            <p:ph type="ftr" sz="quarter" idx="10"/>
          </p:nvPr>
        </p:nvSpPr>
        <p:spPr>
          <a:xfrm>
            <a:off x="6394450" y="422275"/>
            <a:ext cx="2006600" cy="228600"/>
          </a:xfrm>
        </p:spPr>
        <p:txBody>
          <a:bodyPr/>
          <a:lstStyle>
            <a:lvl1pPr>
              <a:defRPr/>
            </a:lvl1pPr>
          </a:lstStyle>
          <a:p>
            <a:r>
              <a:rPr lang="en-US" dirty="0">
                <a:solidFill>
                  <a:srgbClr val="002663"/>
                </a:solidFill>
              </a:rPr>
              <a:t>Presentation Title</a:t>
            </a:r>
          </a:p>
        </p:txBody>
      </p:sp>
      <p:sp>
        <p:nvSpPr>
          <p:cNvPr id="6" name="Slide Number Placeholder 5"/>
          <p:cNvSpPr>
            <a:spLocks noGrp="1"/>
          </p:cNvSpPr>
          <p:nvPr>
            <p:ph type="sldNum" sz="quarter" idx="11"/>
          </p:nvPr>
        </p:nvSpPr>
        <p:spPr>
          <a:xfrm>
            <a:off x="8458200" y="422275"/>
            <a:ext cx="198438" cy="228600"/>
          </a:xfrm>
        </p:spPr>
        <p:txBody>
          <a:bodyPr/>
          <a:lstStyle>
            <a:lvl1pPr>
              <a:defRPr smtClean="0"/>
            </a:lvl1pPr>
          </a:lstStyle>
          <a:p>
            <a:fld id="{E0F0CC84-B755-0B41-BF72-39F26596BC4C}" type="slidenum">
              <a:rPr lang="en-US">
                <a:solidFill>
                  <a:srgbClr val="002663"/>
                </a:solidFill>
              </a:rPr>
              <a:pPr/>
              <a:t>‹#›</a:t>
            </a:fld>
            <a:endParaRPr lang="en-US" dirty="0">
              <a:solidFill>
                <a:srgbClr val="002663"/>
              </a:solidFill>
            </a:endParaRPr>
          </a:p>
        </p:txBody>
      </p:sp>
    </p:spTree>
    <p:extLst>
      <p:ext uri="{BB962C8B-B14F-4D97-AF65-F5344CB8AC3E}">
        <p14:creationId xmlns:p14="http://schemas.microsoft.com/office/powerpoint/2010/main" val="243362652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5" name="Picture 4" descr="nahb_white_first_end"/>
          <p:cNvPicPr>
            <a:picLocks noChangeAspect="1" noChangeArrowheads="1"/>
          </p:cNvPicPr>
          <p:nvPr userDrawn="1"/>
        </p:nvPicPr>
        <p:blipFill>
          <a:blip r:embed="rId2"/>
          <a:srcRect/>
          <a:stretch>
            <a:fillRect/>
          </a:stretch>
        </p:blipFill>
        <p:spPr bwMode="auto">
          <a:xfrm>
            <a:off x="0" y="0"/>
            <a:ext cx="9145588" cy="6859588"/>
          </a:xfrm>
          <a:prstGeom prst="rect">
            <a:avLst/>
          </a:prstGeom>
          <a:noFill/>
        </p:spPr>
      </p:pic>
      <p:sp>
        <p:nvSpPr>
          <p:cNvPr id="3074" name="Rectangle 2"/>
          <p:cNvSpPr>
            <a:spLocks noGrp="1" noChangeArrowheads="1"/>
          </p:cNvSpPr>
          <p:nvPr>
            <p:ph type="ctrTitle"/>
          </p:nvPr>
        </p:nvSpPr>
        <p:spPr>
          <a:xfrm>
            <a:off x="1808163" y="2762250"/>
            <a:ext cx="6858000" cy="685800"/>
          </a:xfrm>
        </p:spPr>
        <p:txBody>
          <a:bodyPr/>
          <a:lstStyle>
            <a:lvl1pPr>
              <a:defRPr sz="4100">
                <a:solidFill>
                  <a:schemeClr val="bg2"/>
                </a:solidFill>
              </a:defRPr>
            </a:lvl1pPr>
          </a:lstStyle>
          <a:p>
            <a:r>
              <a:rPr lang="en-US"/>
              <a:t>Click to edit Master title style</a:t>
            </a:r>
            <a:endParaRPr lang="en-US" dirty="0"/>
          </a:p>
        </p:txBody>
      </p:sp>
    </p:spTree>
    <p:extLst>
      <p:ext uri="{BB962C8B-B14F-4D97-AF65-F5344CB8AC3E}">
        <p14:creationId xmlns:p14="http://schemas.microsoft.com/office/powerpoint/2010/main" val="398567572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dirty="0"/>
          </a:p>
        </p:txBody>
      </p:sp>
      <p:sp>
        <p:nvSpPr>
          <p:cNvPr id="4" name="Rectangle 4"/>
          <p:cNvSpPr>
            <a:spLocks noGrp="1" noChangeArrowheads="1"/>
          </p:cNvSpPr>
          <p:nvPr>
            <p:ph type="dt" sz="half" idx="10"/>
          </p:nvPr>
        </p:nvSpPr>
        <p:spPr>
          <a:xfrm>
            <a:off x="457200" y="6356350"/>
            <a:ext cx="2133600" cy="365125"/>
          </a:xfrm>
          <a:prstGeom prst="rect">
            <a:avLst/>
          </a:prstGeom>
        </p:spPr>
        <p:txBody>
          <a:bodyPr/>
          <a:lstStyle>
            <a:lvl1pPr>
              <a:defRPr>
                <a:latin typeface="Arial" charset="0"/>
                <a:ea typeface="+mn-ea"/>
                <a:cs typeface="+mn-cs"/>
              </a:defRPr>
            </a:lvl1pPr>
          </a:lstStyle>
          <a:p>
            <a:pPr>
              <a:defRPr/>
            </a:pPr>
            <a:endParaRPr lang="en-US" dirty="0">
              <a:solidFill>
                <a:srgbClr val="FFFF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dirty="0">
              <a:solidFill>
                <a:srgbClr val="002663"/>
              </a:solidFill>
            </a:endParaRPr>
          </a:p>
        </p:txBody>
      </p:sp>
      <p:sp>
        <p:nvSpPr>
          <p:cNvPr id="6" name="Rectangle 6"/>
          <p:cNvSpPr>
            <a:spLocks noGrp="1" noChangeArrowheads="1"/>
          </p:cNvSpPr>
          <p:nvPr>
            <p:ph type="sldNum" sz="quarter" idx="12"/>
          </p:nvPr>
        </p:nvSpPr>
        <p:spPr/>
        <p:txBody>
          <a:bodyPr/>
          <a:lstStyle>
            <a:lvl1pPr>
              <a:defRPr/>
            </a:lvl1pPr>
          </a:lstStyle>
          <a:p>
            <a:pPr>
              <a:defRPr/>
            </a:pPr>
            <a:fld id="{72127FB6-CF43-4FDD-9D4A-94F9656BF345}" type="slidenum">
              <a:rPr lang="en-US">
                <a:solidFill>
                  <a:srgbClr val="002663"/>
                </a:solidFill>
              </a:rPr>
              <a:pPr>
                <a:defRPr/>
              </a:pPr>
              <a:t>‹#›</a:t>
            </a:fld>
            <a:endParaRPr lang="en-US" dirty="0">
              <a:solidFill>
                <a:srgbClr val="002663"/>
              </a:solidFill>
            </a:endParaRPr>
          </a:p>
        </p:txBody>
      </p:sp>
    </p:spTree>
    <p:extLst>
      <p:ext uri="{BB962C8B-B14F-4D97-AF65-F5344CB8AC3E}">
        <p14:creationId xmlns:p14="http://schemas.microsoft.com/office/powerpoint/2010/main" val="73403542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85800" y="6248400"/>
            <a:ext cx="1905000" cy="457200"/>
          </a:xfrm>
          <a:prstGeom prst="rect">
            <a:avLst/>
          </a:prstGeom>
        </p:spPr>
        <p:txBody>
          <a:bodyPr/>
          <a:lstStyle>
            <a:lvl1pPr eaLnBrk="0" hangingPunct="0">
              <a:defRPr>
                <a:latin typeface="Arial" charset="0"/>
                <a:ea typeface="ＭＳ Ｐゴシック" charset="-128"/>
                <a:cs typeface="ＭＳ Ｐゴシック" charset="-128"/>
              </a:defRPr>
            </a:lvl1pPr>
          </a:lstStyle>
          <a:p>
            <a:pPr>
              <a:defRPr/>
            </a:pPr>
            <a:endParaRPr lang="en-US">
              <a:solidFill>
                <a:srgbClr val="FFFFFF"/>
              </a:solidFill>
            </a:endParaRPr>
          </a:p>
        </p:txBody>
      </p:sp>
      <p:sp>
        <p:nvSpPr>
          <p:cNvPr id="3" name="Rectangle 5"/>
          <p:cNvSpPr>
            <a:spLocks noGrp="1" noChangeArrowheads="1"/>
          </p:cNvSpPr>
          <p:nvPr>
            <p:ph type="ftr" sz="quarter" idx="11"/>
          </p:nvPr>
        </p:nvSpPr>
        <p:spPr/>
        <p:txBody>
          <a:bodyPr/>
          <a:lstStyle>
            <a:lvl1pPr>
              <a:defRPr/>
            </a:lvl1pPr>
          </a:lstStyle>
          <a:p>
            <a:pPr>
              <a:defRPr/>
            </a:pPr>
            <a:endParaRPr lang="en-US">
              <a:solidFill>
                <a:srgbClr val="002663"/>
              </a:solidFill>
            </a:endParaRPr>
          </a:p>
        </p:txBody>
      </p:sp>
      <p:sp>
        <p:nvSpPr>
          <p:cNvPr id="4" name="Rectangle 6"/>
          <p:cNvSpPr>
            <a:spLocks noGrp="1" noChangeArrowheads="1"/>
          </p:cNvSpPr>
          <p:nvPr>
            <p:ph type="sldNum" sz="quarter" idx="12"/>
          </p:nvPr>
        </p:nvSpPr>
        <p:spPr/>
        <p:txBody>
          <a:bodyPr/>
          <a:lstStyle>
            <a:lvl1pPr>
              <a:defRPr/>
            </a:lvl1pPr>
          </a:lstStyle>
          <a:p>
            <a:pPr>
              <a:defRPr/>
            </a:pPr>
            <a:fld id="{6E928EAD-3134-44BD-A34D-7342D5302EEA}" type="slidenum">
              <a:rPr lang="en-US">
                <a:solidFill>
                  <a:srgbClr val="002663"/>
                </a:solidFill>
              </a:rPr>
              <a:pPr>
                <a:defRPr/>
              </a:pPr>
              <a:t>‹#›</a:t>
            </a:fld>
            <a:endParaRPr lang="en-US">
              <a:solidFill>
                <a:srgbClr val="002663"/>
              </a:solidFill>
            </a:endParaRPr>
          </a:p>
        </p:txBody>
      </p:sp>
    </p:spTree>
    <p:extLst>
      <p:ext uri="{BB962C8B-B14F-4D97-AF65-F5344CB8AC3E}">
        <p14:creationId xmlns:p14="http://schemas.microsoft.com/office/powerpoint/2010/main" val="15119938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2ED91BA-9A79-48E4-9EB2-826B57C8DA51}" type="datetimeFigureOut">
              <a:rPr lang="en-US" smtClean="0"/>
              <a:t>1/11/2018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F6257D-E263-4E57-B870-C5379008C4F7}" type="slidenum">
              <a:rPr lang="en-US" smtClean="0"/>
              <a:t>‹#›</a:t>
            </a:fld>
            <a:endParaRPr lang="en-US"/>
          </a:p>
        </p:txBody>
      </p:sp>
    </p:spTree>
    <p:extLst>
      <p:ext uri="{BB962C8B-B14F-4D97-AF65-F5344CB8AC3E}">
        <p14:creationId xmlns:p14="http://schemas.microsoft.com/office/powerpoint/2010/main" val="305515962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63C5327-BC22-4971-A3EB-690D6B5D5BCE}" type="datetimeFigureOut">
              <a:rPr lang="en-US" smtClean="0">
                <a:solidFill>
                  <a:srgbClr val="FFFFFF"/>
                </a:solidFill>
                <a:latin typeface="Arial"/>
              </a:rPr>
              <a:pPr/>
              <a:t>1/11/2018</a:t>
            </a:fld>
            <a:endParaRPr lang="en-US">
              <a:solidFill>
                <a:srgbClr val="FFFFFF"/>
              </a:solidFill>
              <a:latin typeface="Arial"/>
            </a:endParaRPr>
          </a:p>
        </p:txBody>
      </p:sp>
      <p:sp>
        <p:nvSpPr>
          <p:cNvPr id="6" name="Footer Placeholder 5"/>
          <p:cNvSpPr>
            <a:spLocks noGrp="1"/>
          </p:cNvSpPr>
          <p:nvPr>
            <p:ph type="ftr" sz="quarter" idx="11"/>
          </p:nvPr>
        </p:nvSpPr>
        <p:spPr/>
        <p:txBody>
          <a:bodyPr/>
          <a:lstStyle/>
          <a:p>
            <a:endParaRPr lang="en-US">
              <a:solidFill>
                <a:srgbClr val="002663"/>
              </a:solidFill>
            </a:endParaRPr>
          </a:p>
        </p:txBody>
      </p:sp>
      <p:sp>
        <p:nvSpPr>
          <p:cNvPr id="7" name="Slide Number Placeholder 6"/>
          <p:cNvSpPr>
            <a:spLocks noGrp="1"/>
          </p:cNvSpPr>
          <p:nvPr>
            <p:ph type="sldNum" sz="quarter" idx="12"/>
          </p:nvPr>
        </p:nvSpPr>
        <p:spPr/>
        <p:txBody>
          <a:bodyPr/>
          <a:lstStyle/>
          <a:p>
            <a:fld id="{CC6E6A5A-BB5B-47E5-8921-D4B30C11DE35}" type="slidenum">
              <a:rPr lang="en-US" smtClean="0">
                <a:solidFill>
                  <a:srgbClr val="002663"/>
                </a:solidFill>
              </a:rPr>
              <a:pPr/>
              <a:t>‹#›</a:t>
            </a:fld>
            <a:endParaRPr lang="en-US">
              <a:solidFill>
                <a:srgbClr val="002663"/>
              </a:solidFill>
            </a:endParaRPr>
          </a:p>
        </p:txBody>
      </p:sp>
    </p:spTree>
    <p:extLst>
      <p:ext uri="{BB962C8B-B14F-4D97-AF65-F5344CB8AC3E}">
        <p14:creationId xmlns:p14="http://schemas.microsoft.com/office/powerpoint/2010/main" val="297410751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083" name="Picture 11" descr="nahb_blue_splash"/>
          <p:cNvPicPr>
            <a:picLocks noChangeAspect="1" noChangeArrowheads="1"/>
          </p:cNvPicPr>
          <p:nvPr userDrawn="1"/>
        </p:nvPicPr>
        <p:blipFill>
          <a:blip r:embed="rId2"/>
          <a:srcRect/>
          <a:stretch>
            <a:fillRect/>
          </a:stretch>
        </p:blipFill>
        <p:spPr bwMode="auto">
          <a:xfrm>
            <a:off x="0" y="0"/>
            <a:ext cx="9145588" cy="6859588"/>
          </a:xfrm>
          <a:prstGeom prst="rect">
            <a:avLst/>
          </a:prstGeom>
          <a:noFill/>
        </p:spPr>
      </p:pic>
      <p:sp>
        <p:nvSpPr>
          <p:cNvPr id="3074" name="Rectangle 2"/>
          <p:cNvSpPr>
            <a:spLocks noGrp="1" noChangeArrowheads="1"/>
          </p:cNvSpPr>
          <p:nvPr>
            <p:ph type="ctrTitle"/>
          </p:nvPr>
        </p:nvSpPr>
        <p:spPr>
          <a:xfrm>
            <a:off x="1808163" y="2762250"/>
            <a:ext cx="6858000" cy="685800"/>
          </a:xfrm>
        </p:spPr>
        <p:txBody>
          <a:bodyPr/>
          <a:lstStyle>
            <a:lvl1pPr>
              <a:defRPr sz="4100">
                <a:solidFill>
                  <a:schemeClr val="tx1"/>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1808163" y="3495675"/>
            <a:ext cx="6853237" cy="409575"/>
          </a:xfrm>
        </p:spPr>
        <p:txBody>
          <a:bodyPr/>
          <a:lstStyle>
            <a:lvl1pPr>
              <a:defRPr sz="2100" cap="all">
                <a:solidFill>
                  <a:schemeClr val="tx1"/>
                </a:solidFill>
              </a:defRPr>
            </a:lvl1pPr>
          </a:lstStyle>
          <a:p>
            <a:r>
              <a:rPr lang="en-US"/>
              <a:t>Click to edit Master subtitle style</a:t>
            </a:r>
            <a:endParaRPr lang="en-US" dirty="0"/>
          </a:p>
        </p:txBody>
      </p:sp>
    </p:spTree>
    <p:extLst>
      <p:ext uri="{BB962C8B-B14F-4D97-AF65-F5344CB8AC3E}">
        <p14:creationId xmlns:p14="http://schemas.microsoft.com/office/powerpoint/2010/main" val="402118875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p:txBody>
      </p:sp>
      <p:sp>
        <p:nvSpPr>
          <p:cNvPr id="4" name="Footer Placeholder 3"/>
          <p:cNvSpPr>
            <a:spLocks noGrp="1"/>
          </p:cNvSpPr>
          <p:nvPr>
            <p:ph type="ftr" sz="quarter" idx="10"/>
          </p:nvPr>
        </p:nvSpPr>
        <p:spPr/>
        <p:txBody>
          <a:bodyPr/>
          <a:lstStyle>
            <a:lvl1pPr>
              <a:defRPr/>
            </a:lvl1pPr>
          </a:lstStyle>
          <a:p>
            <a:r>
              <a:rPr lang="en-US" dirty="0"/>
              <a:t>Presentation Title</a:t>
            </a:r>
          </a:p>
        </p:txBody>
      </p:sp>
      <p:sp>
        <p:nvSpPr>
          <p:cNvPr id="5" name="Slide Number Placeholder 4"/>
          <p:cNvSpPr>
            <a:spLocks noGrp="1"/>
          </p:cNvSpPr>
          <p:nvPr>
            <p:ph type="sldNum" sz="quarter" idx="11"/>
          </p:nvPr>
        </p:nvSpPr>
        <p:spPr/>
        <p:txBody>
          <a:bodyPr/>
          <a:lstStyle>
            <a:lvl1pPr>
              <a:defRPr smtClean="0"/>
            </a:lvl1pPr>
          </a:lstStyle>
          <a:p>
            <a:fld id="{D31BD4CB-38A1-E74B-AEF9-31D555CA4665}" type="slidenum">
              <a:rPr lang="en-US"/>
              <a:pPr/>
              <a:t>‹#›</a:t>
            </a:fld>
            <a:endParaRPr lang="en-US" dirty="0"/>
          </a:p>
        </p:txBody>
      </p:sp>
    </p:spTree>
    <p:extLst>
      <p:ext uri="{BB962C8B-B14F-4D97-AF65-F5344CB8AC3E}">
        <p14:creationId xmlns:p14="http://schemas.microsoft.com/office/powerpoint/2010/main" val="62965343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79425" y="411163"/>
            <a:ext cx="5684838" cy="881062"/>
          </a:xfrm>
        </p:spPr>
        <p:txBody>
          <a:bodyPr/>
          <a:lstStyle/>
          <a:p>
            <a:r>
              <a:rPr lang="en-US"/>
              <a:t>Click to edit Master title style</a:t>
            </a:r>
          </a:p>
        </p:txBody>
      </p:sp>
      <p:sp>
        <p:nvSpPr>
          <p:cNvPr id="3" name="ClipArt Placeholder 2"/>
          <p:cNvSpPr>
            <a:spLocks noGrp="1"/>
          </p:cNvSpPr>
          <p:nvPr>
            <p:ph type="clipArt" sz="half" idx="1"/>
          </p:nvPr>
        </p:nvSpPr>
        <p:spPr>
          <a:xfrm>
            <a:off x="479425" y="2012950"/>
            <a:ext cx="4016375" cy="3749675"/>
          </a:xfrm>
        </p:spPr>
        <p:txBody>
          <a:bodyPr/>
          <a:lstStyle/>
          <a:p>
            <a:r>
              <a:rPr lang="en-US" dirty="0"/>
              <a:t>Click icon to add clip art</a:t>
            </a:r>
          </a:p>
        </p:txBody>
      </p:sp>
      <p:sp>
        <p:nvSpPr>
          <p:cNvPr id="4" name="Text Placeholder 3"/>
          <p:cNvSpPr>
            <a:spLocks noGrp="1"/>
          </p:cNvSpPr>
          <p:nvPr>
            <p:ph type="body" sz="half" idx="2"/>
          </p:nvPr>
        </p:nvSpPr>
        <p:spPr>
          <a:xfrm>
            <a:off x="4648200" y="2012950"/>
            <a:ext cx="4016375" cy="3749675"/>
          </a:xfrm>
        </p:spPr>
        <p:txBody>
          <a:bodyPr/>
          <a:lstStyle>
            <a:lvl4pPr>
              <a:defRPr>
                <a:solidFill>
                  <a:schemeClr val="accent1"/>
                </a:solidFill>
              </a:defRPr>
            </a:lvl4pPr>
            <a:lvl5pPr>
              <a:defRPr>
                <a:solidFill>
                  <a:schemeClr val="accent1"/>
                </a:solidFill>
              </a:defRPr>
            </a:lvl5pPr>
          </a:lstStyle>
          <a:p>
            <a:pPr lvl="0"/>
            <a:r>
              <a:rPr lang="en-US"/>
              <a:t>Click to edit Master text styles</a:t>
            </a:r>
          </a:p>
          <a:p>
            <a:pPr lvl="1"/>
            <a:r>
              <a:rPr lang="en-US"/>
              <a:t>Second level</a:t>
            </a:r>
          </a:p>
          <a:p>
            <a:pPr lvl="2"/>
            <a:r>
              <a:rPr lang="en-US"/>
              <a:t>Third level</a:t>
            </a:r>
          </a:p>
        </p:txBody>
      </p:sp>
      <p:sp>
        <p:nvSpPr>
          <p:cNvPr id="5" name="Footer Placeholder 4"/>
          <p:cNvSpPr>
            <a:spLocks noGrp="1"/>
          </p:cNvSpPr>
          <p:nvPr>
            <p:ph type="ftr" sz="quarter" idx="10"/>
          </p:nvPr>
        </p:nvSpPr>
        <p:spPr>
          <a:xfrm>
            <a:off x="6394450" y="422275"/>
            <a:ext cx="2006600" cy="228600"/>
          </a:xfrm>
        </p:spPr>
        <p:txBody>
          <a:bodyPr/>
          <a:lstStyle>
            <a:lvl1pPr>
              <a:defRPr/>
            </a:lvl1pPr>
          </a:lstStyle>
          <a:p>
            <a:r>
              <a:rPr lang="en-US" dirty="0"/>
              <a:t>Presentation Title</a:t>
            </a:r>
          </a:p>
        </p:txBody>
      </p:sp>
      <p:sp>
        <p:nvSpPr>
          <p:cNvPr id="6" name="Slide Number Placeholder 5"/>
          <p:cNvSpPr>
            <a:spLocks noGrp="1"/>
          </p:cNvSpPr>
          <p:nvPr>
            <p:ph type="sldNum" sz="quarter" idx="11"/>
          </p:nvPr>
        </p:nvSpPr>
        <p:spPr>
          <a:xfrm>
            <a:off x="8458200" y="422275"/>
            <a:ext cx="198438" cy="228600"/>
          </a:xfrm>
        </p:spPr>
        <p:txBody>
          <a:bodyPr/>
          <a:lstStyle>
            <a:lvl1pPr>
              <a:defRPr smtClean="0"/>
            </a:lvl1pPr>
          </a:lstStyle>
          <a:p>
            <a:fld id="{22CF365C-2278-D14F-884B-4D4842482A5D}" type="slidenum">
              <a:rPr lang="en-US"/>
              <a:pPr/>
              <a:t>‹#›</a:t>
            </a:fld>
            <a:endParaRPr lang="en-US" dirty="0"/>
          </a:p>
        </p:txBody>
      </p:sp>
    </p:spTree>
    <p:extLst>
      <p:ext uri="{BB962C8B-B14F-4D97-AF65-F5344CB8AC3E}">
        <p14:creationId xmlns:p14="http://schemas.microsoft.com/office/powerpoint/2010/main" val="250478140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79425" y="411163"/>
            <a:ext cx="5684838" cy="881062"/>
          </a:xfrm>
        </p:spPr>
        <p:txBody>
          <a:bodyPr/>
          <a:lstStyle/>
          <a:p>
            <a:r>
              <a:rPr lang="en-US"/>
              <a:t>Click to edit Master title style</a:t>
            </a:r>
          </a:p>
        </p:txBody>
      </p:sp>
      <p:sp>
        <p:nvSpPr>
          <p:cNvPr id="3" name="Text Placeholder 2"/>
          <p:cNvSpPr>
            <a:spLocks noGrp="1"/>
          </p:cNvSpPr>
          <p:nvPr>
            <p:ph type="body" sz="half" idx="1"/>
          </p:nvPr>
        </p:nvSpPr>
        <p:spPr>
          <a:xfrm>
            <a:off x="479425" y="2012950"/>
            <a:ext cx="4016375" cy="3749675"/>
          </a:xfrm>
        </p:spPr>
        <p:txBody>
          <a:bodyPr/>
          <a:lstStyle/>
          <a:p>
            <a:pPr lvl="0"/>
            <a:r>
              <a:rPr lang="en-US"/>
              <a:t>Click to edit Master text styles</a:t>
            </a:r>
          </a:p>
          <a:p>
            <a:pPr lvl="1"/>
            <a:r>
              <a:rPr lang="en-US"/>
              <a:t>Second level</a:t>
            </a:r>
          </a:p>
          <a:p>
            <a:pPr lvl="2"/>
            <a:r>
              <a:rPr lang="en-US"/>
              <a:t>Third level</a:t>
            </a:r>
          </a:p>
        </p:txBody>
      </p:sp>
      <p:sp>
        <p:nvSpPr>
          <p:cNvPr id="4" name="Chart Placeholder 3"/>
          <p:cNvSpPr>
            <a:spLocks noGrp="1"/>
          </p:cNvSpPr>
          <p:nvPr>
            <p:ph type="chart" sz="half" idx="2"/>
          </p:nvPr>
        </p:nvSpPr>
        <p:spPr>
          <a:xfrm>
            <a:off x="4648200" y="2012950"/>
            <a:ext cx="4016375" cy="3749675"/>
          </a:xfrm>
        </p:spPr>
        <p:txBody>
          <a:bodyPr/>
          <a:lstStyle/>
          <a:p>
            <a:r>
              <a:rPr lang="en-US" dirty="0"/>
              <a:t>Click icon to add chart</a:t>
            </a:r>
          </a:p>
        </p:txBody>
      </p:sp>
      <p:sp>
        <p:nvSpPr>
          <p:cNvPr id="5" name="Footer Placeholder 4"/>
          <p:cNvSpPr>
            <a:spLocks noGrp="1"/>
          </p:cNvSpPr>
          <p:nvPr>
            <p:ph type="ftr" sz="quarter" idx="10"/>
          </p:nvPr>
        </p:nvSpPr>
        <p:spPr>
          <a:xfrm>
            <a:off x="6394450" y="422275"/>
            <a:ext cx="2006600" cy="228600"/>
          </a:xfrm>
        </p:spPr>
        <p:txBody>
          <a:bodyPr/>
          <a:lstStyle>
            <a:lvl1pPr>
              <a:defRPr/>
            </a:lvl1pPr>
          </a:lstStyle>
          <a:p>
            <a:r>
              <a:rPr lang="en-US" dirty="0"/>
              <a:t>Presentation Title</a:t>
            </a:r>
          </a:p>
        </p:txBody>
      </p:sp>
      <p:sp>
        <p:nvSpPr>
          <p:cNvPr id="6" name="Slide Number Placeholder 5"/>
          <p:cNvSpPr>
            <a:spLocks noGrp="1"/>
          </p:cNvSpPr>
          <p:nvPr>
            <p:ph type="sldNum" sz="quarter" idx="11"/>
          </p:nvPr>
        </p:nvSpPr>
        <p:spPr>
          <a:xfrm>
            <a:off x="8458200" y="422275"/>
            <a:ext cx="198438" cy="228600"/>
          </a:xfrm>
        </p:spPr>
        <p:txBody>
          <a:bodyPr/>
          <a:lstStyle>
            <a:lvl1pPr>
              <a:defRPr smtClean="0"/>
            </a:lvl1pPr>
          </a:lstStyle>
          <a:p>
            <a:fld id="{E0F0CC84-B755-0B41-BF72-39F26596BC4C}" type="slidenum">
              <a:rPr lang="en-US"/>
              <a:pPr/>
              <a:t>‹#›</a:t>
            </a:fld>
            <a:endParaRPr lang="en-US" dirty="0"/>
          </a:p>
        </p:txBody>
      </p:sp>
    </p:spTree>
    <p:extLst>
      <p:ext uri="{BB962C8B-B14F-4D97-AF65-F5344CB8AC3E}">
        <p14:creationId xmlns:p14="http://schemas.microsoft.com/office/powerpoint/2010/main" val="345813025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5" name="Picture 4" descr="nahb_white_first_end"/>
          <p:cNvPicPr>
            <a:picLocks noChangeAspect="1" noChangeArrowheads="1"/>
          </p:cNvPicPr>
          <p:nvPr userDrawn="1"/>
        </p:nvPicPr>
        <p:blipFill>
          <a:blip r:embed="rId2"/>
          <a:srcRect/>
          <a:stretch>
            <a:fillRect/>
          </a:stretch>
        </p:blipFill>
        <p:spPr bwMode="auto">
          <a:xfrm>
            <a:off x="0" y="0"/>
            <a:ext cx="9145588" cy="6859588"/>
          </a:xfrm>
          <a:prstGeom prst="rect">
            <a:avLst/>
          </a:prstGeom>
          <a:noFill/>
        </p:spPr>
      </p:pic>
      <p:sp>
        <p:nvSpPr>
          <p:cNvPr id="3074" name="Rectangle 2"/>
          <p:cNvSpPr>
            <a:spLocks noGrp="1" noChangeArrowheads="1"/>
          </p:cNvSpPr>
          <p:nvPr>
            <p:ph type="ctrTitle"/>
          </p:nvPr>
        </p:nvSpPr>
        <p:spPr>
          <a:xfrm>
            <a:off x="1808163" y="2762250"/>
            <a:ext cx="6858000" cy="685800"/>
          </a:xfrm>
        </p:spPr>
        <p:txBody>
          <a:bodyPr/>
          <a:lstStyle>
            <a:lvl1pPr>
              <a:defRPr sz="4100">
                <a:solidFill>
                  <a:schemeClr val="bg2"/>
                </a:solidFill>
              </a:defRPr>
            </a:lvl1pPr>
          </a:lstStyle>
          <a:p>
            <a:r>
              <a:rPr lang="en-US"/>
              <a:t>Click to edit Master title style</a:t>
            </a:r>
            <a:endParaRPr lang="en-US" dirty="0"/>
          </a:p>
        </p:txBody>
      </p:sp>
    </p:spTree>
    <p:extLst>
      <p:ext uri="{BB962C8B-B14F-4D97-AF65-F5344CB8AC3E}">
        <p14:creationId xmlns:p14="http://schemas.microsoft.com/office/powerpoint/2010/main" val="139827336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dirty="0"/>
          </a:p>
        </p:txBody>
      </p:sp>
      <p:sp>
        <p:nvSpPr>
          <p:cNvPr id="4" name="Rectangle 4"/>
          <p:cNvSpPr>
            <a:spLocks noGrp="1" noChangeArrowheads="1"/>
          </p:cNvSpPr>
          <p:nvPr>
            <p:ph type="dt" sz="half" idx="10"/>
          </p:nvPr>
        </p:nvSpPr>
        <p:spPr>
          <a:xfrm>
            <a:off x="457200" y="6356350"/>
            <a:ext cx="2133600" cy="365125"/>
          </a:xfrm>
          <a:prstGeom prst="rect">
            <a:avLst/>
          </a:prstGeom>
        </p:spPr>
        <p:txBody>
          <a:bodyPr/>
          <a:lstStyle>
            <a:lvl1pPr>
              <a:defRPr>
                <a:latin typeface="Arial" charset="0"/>
                <a:ea typeface="+mn-ea"/>
                <a:cs typeface="+mn-cs"/>
              </a:defRPr>
            </a:lvl1pPr>
          </a:lstStyle>
          <a:p>
            <a:pPr>
              <a:defRPr/>
            </a:pPr>
            <a:endParaRPr lang="en-US" dirty="0"/>
          </a:p>
        </p:txBody>
      </p:sp>
      <p:sp>
        <p:nvSpPr>
          <p:cNvPr id="5" name="Rectangle 5"/>
          <p:cNvSpPr>
            <a:spLocks noGrp="1" noChangeArrowheads="1"/>
          </p:cNvSpPr>
          <p:nvPr>
            <p:ph type="ftr" sz="quarter" idx="11"/>
          </p:nvPr>
        </p:nvSpPr>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p:txBody>
          <a:bodyPr/>
          <a:lstStyle>
            <a:lvl1pPr>
              <a:defRPr/>
            </a:lvl1pPr>
          </a:lstStyle>
          <a:p>
            <a:pPr>
              <a:defRPr/>
            </a:pPr>
            <a:fld id="{72127FB6-CF43-4FDD-9D4A-94F9656BF345}" type="slidenum">
              <a:rPr lang="en-US"/>
              <a:pPr>
                <a:defRPr/>
              </a:pPr>
              <a:t>‹#›</a:t>
            </a:fld>
            <a:endParaRPr lang="en-US" dirty="0"/>
          </a:p>
        </p:txBody>
      </p:sp>
    </p:spTree>
    <p:extLst>
      <p:ext uri="{BB962C8B-B14F-4D97-AF65-F5344CB8AC3E}">
        <p14:creationId xmlns:p14="http://schemas.microsoft.com/office/powerpoint/2010/main" val="276071455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85800" y="6248400"/>
            <a:ext cx="1905000" cy="457200"/>
          </a:xfrm>
          <a:prstGeom prst="rect">
            <a:avLst/>
          </a:prstGeom>
        </p:spPr>
        <p:txBody>
          <a:bodyPr/>
          <a:lstStyle>
            <a:lvl1pPr eaLnBrk="0" hangingPunct="0">
              <a:defRPr>
                <a:latin typeface="Arial" charset="0"/>
                <a:ea typeface="ＭＳ Ｐゴシック" charset="-128"/>
                <a:cs typeface="ＭＳ Ｐゴシック" charset="-128"/>
              </a:defRPr>
            </a:lvl1pPr>
          </a:lstStyle>
          <a:p>
            <a:pPr>
              <a:defRPr/>
            </a:pPr>
            <a:endParaRPr lang="en-US"/>
          </a:p>
        </p:txBody>
      </p:sp>
      <p:sp>
        <p:nvSpPr>
          <p:cNvPr id="3" name="Rectangle 5"/>
          <p:cNvSpPr>
            <a:spLocks noGrp="1" noChangeArrowheads="1"/>
          </p:cNvSpPr>
          <p:nvPr>
            <p:ph type="ftr" sz="quarter" idx="11"/>
          </p:nvPr>
        </p:nvSpPr>
        <p:spPr/>
        <p:txBody>
          <a:bodyPr/>
          <a:lstStyle>
            <a:lvl1pPr>
              <a:defRPr/>
            </a:lvl1pPr>
          </a:lstStyle>
          <a:p>
            <a:pPr>
              <a:defRPr/>
            </a:pPr>
            <a:endParaRPr lang="en-US"/>
          </a:p>
        </p:txBody>
      </p:sp>
      <p:sp>
        <p:nvSpPr>
          <p:cNvPr id="4" name="Rectangle 6"/>
          <p:cNvSpPr>
            <a:spLocks noGrp="1" noChangeArrowheads="1"/>
          </p:cNvSpPr>
          <p:nvPr>
            <p:ph type="sldNum" sz="quarter" idx="12"/>
          </p:nvPr>
        </p:nvSpPr>
        <p:spPr/>
        <p:txBody>
          <a:bodyPr/>
          <a:lstStyle>
            <a:lvl1pPr>
              <a:defRPr/>
            </a:lvl1pPr>
          </a:lstStyle>
          <a:p>
            <a:pPr>
              <a:defRPr/>
            </a:pPr>
            <a:fld id="{6E928EAD-3134-44BD-A34D-7342D5302EEA}" type="slidenum">
              <a:rPr lang="en-US"/>
              <a:pPr>
                <a:defRPr/>
              </a:pPr>
              <a:t>‹#›</a:t>
            </a:fld>
            <a:endParaRPr lang="en-US"/>
          </a:p>
        </p:txBody>
      </p:sp>
    </p:spTree>
    <p:extLst>
      <p:ext uri="{BB962C8B-B14F-4D97-AF65-F5344CB8AC3E}">
        <p14:creationId xmlns:p14="http://schemas.microsoft.com/office/powerpoint/2010/main" val="354373501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63C5327-BC22-4971-A3EB-690D6B5D5BCE}" type="datetimeFigureOut">
              <a:rPr lang="en-US" smtClean="0"/>
              <a:pPr/>
              <a:t>1/11/2018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6E6A5A-BB5B-47E5-8921-D4B30C11DE35}" type="slidenum">
              <a:rPr lang="en-US" smtClean="0"/>
              <a:pPr/>
              <a:t>‹#›</a:t>
            </a:fld>
            <a:endParaRPr lang="en-US"/>
          </a:p>
        </p:txBody>
      </p:sp>
    </p:spTree>
    <p:extLst>
      <p:ext uri="{BB962C8B-B14F-4D97-AF65-F5344CB8AC3E}">
        <p14:creationId xmlns:p14="http://schemas.microsoft.com/office/powerpoint/2010/main" val="3115516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2ED91BA-9A79-48E4-9EB2-826B57C8DA51}" type="datetimeFigureOut">
              <a:rPr lang="en-US" smtClean="0"/>
              <a:t>1/11/2018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CF6257D-E263-4E57-B870-C5379008C4F7}" type="slidenum">
              <a:rPr lang="en-US" smtClean="0"/>
              <a:t>‹#›</a:t>
            </a:fld>
            <a:endParaRPr lang="en-US"/>
          </a:p>
        </p:txBody>
      </p:sp>
    </p:spTree>
    <p:extLst>
      <p:ext uri="{BB962C8B-B14F-4D97-AF65-F5344CB8AC3E}">
        <p14:creationId xmlns:p14="http://schemas.microsoft.com/office/powerpoint/2010/main" val="35647958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88.xml"/><Relationship Id="rId3" Type="http://schemas.openxmlformats.org/officeDocument/2006/relationships/slideLayout" Target="../slideLayouts/slideLayout83.xml"/><Relationship Id="rId7" Type="http://schemas.openxmlformats.org/officeDocument/2006/relationships/slideLayout" Target="../slideLayouts/slideLayout87.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5" Type="http://schemas.openxmlformats.org/officeDocument/2006/relationships/slideLayout" Target="../slideLayouts/slideLayout85.xml"/><Relationship Id="rId10" Type="http://schemas.openxmlformats.org/officeDocument/2006/relationships/image" Target="../media/image1.png"/><Relationship Id="rId4" Type="http://schemas.openxmlformats.org/officeDocument/2006/relationships/slideLayout" Target="../slideLayouts/slideLayout84.xml"/><Relationship Id="rId9"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1.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image" Target="../media/image1.png"/><Relationship Id="rId4" Type="http://schemas.openxmlformats.org/officeDocument/2006/relationships/slideLayout" Target="../slideLayouts/slideLayout23.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5" Type="http://schemas.openxmlformats.org/officeDocument/2006/relationships/slideLayout" Target="../slideLayouts/slideLayout32.xml"/><Relationship Id="rId10" Type="http://schemas.openxmlformats.org/officeDocument/2006/relationships/image" Target="../media/image1.png"/><Relationship Id="rId4" Type="http://schemas.openxmlformats.org/officeDocument/2006/relationships/slideLayout" Target="../slideLayouts/slideLayout31.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8.xml"/><Relationship Id="rId7" Type="http://schemas.openxmlformats.org/officeDocument/2006/relationships/slideLayout" Target="../slideLayouts/slideLayout4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9"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10" Type="http://schemas.openxmlformats.org/officeDocument/2006/relationships/image" Target="../media/image1.png"/><Relationship Id="rId4" Type="http://schemas.openxmlformats.org/officeDocument/2006/relationships/slideLayout" Target="../slideLayouts/slideLayout46.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7.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theme" Target="../theme/theme8.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5" Type="http://schemas.openxmlformats.org/officeDocument/2006/relationships/slideLayout" Target="../slideLayouts/slideLayout77.xml"/><Relationship Id="rId10" Type="http://schemas.openxmlformats.org/officeDocument/2006/relationships/image" Target="../media/image1.png"/><Relationship Id="rId4" Type="http://schemas.openxmlformats.org/officeDocument/2006/relationships/slideLayout" Target="../slideLayouts/slideLayout76.xml"/><Relationship Id="rId9"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ED91BA-9A79-48E4-9EB2-826B57C8DA51}" type="datetimeFigureOut">
              <a:rPr lang="en-US" smtClean="0"/>
              <a:t>1/11/2018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F6257D-E263-4E57-B870-C5379008C4F7}" type="slidenum">
              <a:rPr lang="en-US" smtClean="0"/>
              <a:t>‹#›</a:t>
            </a:fld>
            <a:endParaRPr lang="en-US"/>
          </a:p>
        </p:txBody>
      </p:sp>
    </p:spTree>
    <p:extLst>
      <p:ext uri="{BB962C8B-B14F-4D97-AF65-F5344CB8AC3E}">
        <p14:creationId xmlns:p14="http://schemas.microsoft.com/office/powerpoint/2010/main" val="37834325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grpSp>
        <p:nvGrpSpPr>
          <p:cNvPr id="1044" name="Group 20"/>
          <p:cNvGrpSpPr>
            <a:grpSpLocks/>
          </p:cNvGrpSpPr>
          <p:nvPr/>
        </p:nvGrpSpPr>
        <p:grpSpPr bwMode="auto">
          <a:xfrm>
            <a:off x="0" y="0"/>
            <a:ext cx="9145588" cy="6858000"/>
            <a:chOff x="0" y="0"/>
            <a:chExt cx="5761" cy="4320"/>
          </a:xfrm>
        </p:grpSpPr>
        <p:sp>
          <p:nvSpPr>
            <p:cNvPr id="1031" name="Rectangle 7"/>
            <p:cNvSpPr>
              <a:spLocks noChangeArrowheads="1"/>
            </p:cNvSpPr>
            <p:nvPr userDrawn="1"/>
          </p:nvSpPr>
          <p:spPr bwMode="auto">
            <a:xfrm>
              <a:off x="0" y="0"/>
              <a:ext cx="5760" cy="4320"/>
            </a:xfrm>
            <a:prstGeom prst="rect">
              <a:avLst/>
            </a:prstGeom>
            <a:solidFill>
              <a:schemeClr val="tx1"/>
            </a:solidFill>
            <a:ln w="9525">
              <a:noFill/>
              <a:miter lim="800000"/>
              <a:headEnd/>
              <a:tailEnd/>
            </a:ln>
          </p:spPr>
          <p:txBody>
            <a:bodyPr wrap="none" anchor="ctr">
              <a:prstTxWarp prst="textNoShape">
                <a:avLst/>
              </a:prstTxWarp>
            </a:bodyPr>
            <a:lstStyle/>
            <a:p>
              <a:endParaRPr lang="en-US" dirty="0"/>
            </a:p>
          </p:txBody>
        </p:sp>
        <p:pic>
          <p:nvPicPr>
            <p:cNvPr id="1043" name="Picture 19" descr="nahb_blue_bottom"/>
            <p:cNvPicPr>
              <a:picLocks noChangeAspect="1" noChangeArrowheads="1"/>
            </p:cNvPicPr>
            <p:nvPr userDrawn="1"/>
          </p:nvPicPr>
          <p:blipFill>
            <a:blip r:embed="rId10"/>
            <a:srcRect/>
            <a:stretch>
              <a:fillRect/>
            </a:stretch>
          </p:blipFill>
          <p:spPr bwMode="auto">
            <a:xfrm>
              <a:off x="0" y="3687"/>
              <a:ext cx="5761" cy="633"/>
            </a:xfrm>
            <a:prstGeom prst="rect">
              <a:avLst/>
            </a:prstGeom>
            <a:noFill/>
          </p:spPr>
        </p:pic>
      </p:grpSp>
      <p:sp>
        <p:nvSpPr>
          <p:cNvPr id="1026" name="Rectangle 2"/>
          <p:cNvSpPr>
            <a:spLocks noGrp="1" noChangeArrowheads="1"/>
          </p:cNvSpPr>
          <p:nvPr>
            <p:ph type="title"/>
          </p:nvPr>
        </p:nvSpPr>
        <p:spPr bwMode="auto">
          <a:xfrm>
            <a:off x="479425" y="411163"/>
            <a:ext cx="5684838" cy="8810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479425" y="2012950"/>
            <a:ext cx="8185150" cy="37496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1029" name="Rectangle 5"/>
          <p:cNvSpPr>
            <a:spLocks noGrp="1" noChangeArrowheads="1"/>
          </p:cNvSpPr>
          <p:nvPr>
            <p:ph type="ftr" sz="quarter" idx="3"/>
          </p:nvPr>
        </p:nvSpPr>
        <p:spPr bwMode="auto">
          <a:xfrm>
            <a:off x="6394450" y="422275"/>
            <a:ext cx="2006600" cy="228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r">
              <a:defRPr sz="900">
                <a:solidFill>
                  <a:schemeClr val="bg2"/>
                </a:solidFill>
              </a:defRPr>
            </a:lvl1pPr>
          </a:lstStyle>
          <a:p>
            <a:r>
              <a:rPr lang="en-US" dirty="0"/>
              <a:t>Presentation Title</a:t>
            </a:r>
          </a:p>
        </p:txBody>
      </p:sp>
      <p:sp>
        <p:nvSpPr>
          <p:cNvPr id="1030" name="Rectangle 6"/>
          <p:cNvSpPr>
            <a:spLocks noGrp="1" noChangeArrowheads="1"/>
          </p:cNvSpPr>
          <p:nvPr>
            <p:ph type="sldNum" sz="quarter" idx="4"/>
          </p:nvPr>
        </p:nvSpPr>
        <p:spPr bwMode="auto">
          <a:xfrm>
            <a:off x="8458200" y="422275"/>
            <a:ext cx="198438" cy="228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r">
              <a:defRPr sz="900" b="1">
                <a:solidFill>
                  <a:schemeClr val="bg2"/>
                </a:solidFill>
              </a:defRPr>
            </a:lvl1pPr>
          </a:lstStyle>
          <a:p>
            <a:fld id="{AD5ED7F4-484A-D84D-8A01-AA8A89AB39F1}" type="slidenum">
              <a:rPr lang="en-US" smtClean="0"/>
              <a:pPr/>
              <a:t>‹#›</a:t>
            </a:fld>
            <a:endParaRPr lang="en-US" dirty="0"/>
          </a:p>
        </p:txBody>
      </p:sp>
    </p:spTree>
    <p:extLst>
      <p:ext uri="{BB962C8B-B14F-4D97-AF65-F5344CB8AC3E}">
        <p14:creationId xmlns:p14="http://schemas.microsoft.com/office/powerpoint/2010/main" val="4021193420"/>
      </p:ext>
    </p:extLst>
  </p:cSld>
  <p:clrMap bg1="dk2" tx1="lt1" bg2="dk1" tx2="lt2" accent1="accent1" accent2="accent2" accent3="accent3" accent4="accent4" accent5="accent5" accent6="accent6" hlink="hlink" folHlink="folHlink"/>
  <p:sldLayoutIdLst>
    <p:sldLayoutId id="2147489903" r:id="rId1"/>
    <p:sldLayoutId id="2147489904" r:id="rId2"/>
    <p:sldLayoutId id="2147489905" r:id="rId3"/>
    <p:sldLayoutId id="2147489906" r:id="rId4"/>
    <p:sldLayoutId id="2147489907" r:id="rId5"/>
    <p:sldLayoutId id="2147489908" r:id="rId6"/>
    <p:sldLayoutId id="2147489909" r:id="rId7"/>
    <p:sldLayoutId id="2147489910" r:id="rId8"/>
  </p:sldLayoutIdLst>
  <p:hf hdr="0" dt="0"/>
  <p:txStyles>
    <p:titleStyle>
      <a:lvl1pPr algn="l" rtl="0" eaLnBrk="1" fontAlgn="base" hangingPunct="1">
        <a:spcBef>
          <a:spcPct val="0"/>
        </a:spcBef>
        <a:spcAft>
          <a:spcPct val="0"/>
        </a:spcAft>
        <a:defRPr sz="2800" b="1">
          <a:solidFill>
            <a:schemeClr val="bg2"/>
          </a:solidFill>
          <a:latin typeface="+mj-lt"/>
          <a:ea typeface="+mj-ea"/>
          <a:cs typeface="+mj-cs"/>
        </a:defRPr>
      </a:lvl1pPr>
      <a:lvl2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9pPr>
    </p:titleStyle>
    <p:bodyStyle>
      <a:lvl1pPr algn="l" rtl="0" eaLnBrk="1" fontAlgn="base" hangingPunct="1">
        <a:lnSpc>
          <a:spcPct val="95000"/>
        </a:lnSpc>
        <a:spcBef>
          <a:spcPct val="0"/>
        </a:spcBef>
        <a:spcAft>
          <a:spcPct val="50000"/>
        </a:spcAft>
        <a:defRPr>
          <a:solidFill>
            <a:schemeClr val="bg2"/>
          </a:solidFill>
          <a:latin typeface="+mn-lt"/>
          <a:ea typeface="+mn-ea"/>
          <a:cs typeface="+mn-cs"/>
        </a:defRPr>
      </a:lvl1pPr>
      <a:lvl2pPr marL="190500" indent="-188913" algn="l" rtl="0" eaLnBrk="1" fontAlgn="base" hangingPunct="1">
        <a:lnSpc>
          <a:spcPct val="95000"/>
        </a:lnSpc>
        <a:spcBef>
          <a:spcPct val="0"/>
        </a:spcBef>
        <a:spcAft>
          <a:spcPct val="50000"/>
        </a:spcAft>
        <a:buFont typeface="Times" charset="0"/>
        <a:buChar char="•"/>
        <a:defRPr>
          <a:solidFill>
            <a:schemeClr val="bg2"/>
          </a:solidFill>
          <a:latin typeface="+mn-lt"/>
          <a:ea typeface="+mn-ea"/>
        </a:defRPr>
      </a:lvl2pPr>
      <a:lvl3pPr marL="838200" indent="-236538" algn="l" rtl="0" eaLnBrk="1" fontAlgn="base" hangingPunct="1">
        <a:lnSpc>
          <a:spcPct val="50000"/>
        </a:lnSpc>
        <a:spcBef>
          <a:spcPct val="0"/>
        </a:spcBef>
        <a:spcAft>
          <a:spcPct val="50000"/>
        </a:spcAft>
        <a:buChar char="–"/>
        <a:defRPr>
          <a:solidFill>
            <a:schemeClr val="bg2"/>
          </a:solidFill>
          <a:latin typeface="+mn-lt"/>
          <a:ea typeface="+mn-ea"/>
        </a:defRPr>
      </a:lvl3pPr>
      <a:lvl4pPr marL="1639888" indent="-228600" algn="l" rtl="0" eaLnBrk="1" fontAlgn="base" hangingPunct="1">
        <a:spcBef>
          <a:spcPct val="20000"/>
        </a:spcBef>
        <a:spcAft>
          <a:spcPct val="0"/>
        </a:spcAft>
        <a:buChar char="–"/>
        <a:defRPr>
          <a:solidFill>
            <a:schemeClr val="bg1"/>
          </a:solidFill>
          <a:latin typeface="+mn-lt"/>
          <a:ea typeface="+mn-ea"/>
        </a:defRPr>
      </a:lvl4pPr>
      <a:lvl5pPr marL="2058988" indent="-228600" algn="l" rtl="0" eaLnBrk="1" fontAlgn="base" hangingPunct="1">
        <a:spcBef>
          <a:spcPct val="20000"/>
        </a:spcBef>
        <a:spcAft>
          <a:spcPct val="0"/>
        </a:spcAft>
        <a:buChar char="»"/>
        <a:defRPr>
          <a:solidFill>
            <a:schemeClr val="bg1"/>
          </a:solidFill>
          <a:latin typeface="+mn-lt"/>
          <a:ea typeface="+mn-ea"/>
        </a:defRPr>
      </a:lvl5pPr>
      <a:lvl6pPr marL="2516188" indent="-228600" algn="l" rtl="0" eaLnBrk="1" fontAlgn="base" hangingPunct="1">
        <a:spcBef>
          <a:spcPct val="20000"/>
        </a:spcBef>
        <a:spcAft>
          <a:spcPct val="0"/>
        </a:spcAft>
        <a:buChar char="»"/>
        <a:defRPr>
          <a:solidFill>
            <a:schemeClr val="bg1"/>
          </a:solidFill>
          <a:latin typeface="+mn-lt"/>
          <a:ea typeface="+mn-ea"/>
        </a:defRPr>
      </a:lvl6pPr>
      <a:lvl7pPr marL="2973388" indent="-228600" algn="l" rtl="0" eaLnBrk="1" fontAlgn="base" hangingPunct="1">
        <a:spcBef>
          <a:spcPct val="20000"/>
        </a:spcBef>
        <a:spcAft>
          <a:spcPct val="0"/>
        </a:spcAft>
        <a:buChar char="»"/>
        <a:defRPr>
          <a:solidFill>
            <a:schemeClr val="bg1"/>
          </a:solidFill>
          <a:latin typeface="+mn-lt"/>
          <a:ea typeface="+mn-ea"/>
        </a:defRPr>
      </a:lvl7pPr>
      <a:lvl8pPr marL="3430588" indent="-228600" algn="l" rtl="0" eaLnBrk="1" fontAlgn="base" hangingPunct="1">
        <a:spcBef>
          <a:spcPct val="20000"/>
        </a:spcBef>
        <a:spcAft>
          <a:spcPct val="0"/>
        </a:spcAft>
        <a:buChar char="»"/>
        <a:defRPr>
          <a:solidFill>
            <a:schemeClr val="bg1"/>
          </a:solidFill>
          <a:latin typeface="+mn-lt"/>
          <a:ea typeface="+mn-ea"/>
        </a:defRPr>
      </a:lvl8pPr>
      <a:lvl9pPr marL="3887788" indent="-228600" algn="l" rtl="0" eaLnBrk="1" fontAlgn="base" hangingPunct="1">
        <a:spcBef>
          <a:spcPct val="20000"/>
        </a:spcBef>
        <a:spcAft>
          <a:spcPct val="0"/>
        </a:spcAft>
        <a:buChar char="»"/>
        <a:defRPr>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grpSp>
        <p:nvGrpSpPr>
          <p:cNvPr id="1044" name="Group 20"/>
          <p:cNvGrpSpPr>
            <a:grpSpLocks/>
          </p:cNvGrpSpPr>
          <p:nvPr/>
        </p:nvGrpSpPr>
        <p:grpSpPr bwMode="auto">
          <a:xfrm>
            <a:off x="0" y="0"/>
            <a:ext cx="9145588" cy="6858000"/>
            <a:chOff x="0" y="0"/>
            <a:chExt cx="5761" cy="4320"/>
          </a:xfrm>
        </p:grpSpPr>
        <p:sp>
          <p:nvSpPr>
            <p:cNvPr id="1031" name="Rectangle 7"/>
            <p:cNvSpPr>
              <a:spLocks noChangeArrowheads="1"/>
            </p:cNvSpPr>
            <p:nvPr userDrawn="1"/>
          </p:nvSpPr>
          <p:spPr bwMode="auto">
            <a:xfrm>
              <a:off x="0" y="0"/>
              <a:ext cx="5760" cy="4320"/>
            </a:xfrm>
            <a:prstGeom prst="rect">
              <a:avLst/>
            </a:prstGeom>
            <a:solidFill>
              <a:schemeClr val="tx1"/>
            </a:solidFill>
            <a:ln w="9525">
              <a:noFill/>
              <a:miter lim="800000"/>
              <a:headEnd/>
              <a:tailEnd/>
            </a:ln>
          </p:spPr>
          <p:txBody>
            <a:bodyPr wrap="none" anchor="ctr">
              <a:prstTxWarp prst="textNoShape">
                <a:avLst/>
              </a:prstTxWarp>
            </a:bodyPr>
            <a:lstStyle/>
            <a:p>
              <a:pPr eaLnBrk="0" fontAlgn="base" hangingPunct="0">
                <a:spcBef>
                  <a:spcPct val="0"/>
                </a:spcBef>
                <a:spcAft>
                  <a:spcPct val="0"/>
                </a:spcAft>
              </a:pPr>
              <a:endParaRPr lang="en-US" sz="2400" dirty="0">
                <a:solidFill>
                  <a:srgbClr val="FFFFFF"/>
                </a:solidFill>
              </a:endParaRPr>
            </a:p>
          </p:txBody>
        </p:sp>
        <p:pic>
          <p:nvPicPr>
            <p:cNvPr id="1043" name="Picture 19" descr="nahb_blue_bottom"/>
            <p:cNvPicPr>
              <a:picLocks noChangeAspect="1" noChangeArrowheads="1"/>
            </p:cNvPicPr>
            <p:nvPr userDrawn="1"/>
          </p:nvPicPr>
          <p:blipFill>
            <a:blip r:embed="rId10"/>
            <a:srcRect/>
            <a:stretch>
              <a:fillRect/>
            </a:stretch>
          </p:blipFill>
          <p:spPr bwMode="auto">
            <a:xfrm>
              <a:off x="0" y="3687"/>
              <a:ext cx="5761" cy="633"/>
            </a:xfrm>
            <a:prstGeom prst="rect">
              <a:avLst/>
            </a:prstGeom>
            <a:noFill/>
          </p:spPr>
        </p:pic>
      </p:grpSp>
      <p:sp>
        <p:nvSpPr>
          <p:cNvPr id="1026" name="Rectangle 2"/>
          <p:cNvSpPr>
            <a:spLocks noGrp="1" noChangeArrowheads="1"/>
          </p:cNvSpPr>
          <p:nvPr>
            <p:ph type="title"/>
          </p:nvPr>
        </p:nvSpPr>
        <p:spPr bwMode="auto">
          <a:xfrm>
            <a:off x="479425" y="411163"/>
            <a:ext cx="5684838" cy="8810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479425" y="2012950"/>
            <a:ext cx="8185150" cy="37496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1029" name="Rectangle 5"/>
          <p:cNvSpPr>
            <a:spLocks noGrp="1" noChangeArrowheads="1"/>
          </p:cNvSpPr>
          <p:nvPr>
            <p:ph type="ftr" sz="quarter" idx="3"/>
          </p:nvPr>
        </p:nvSpPr>
        <p:spPr bwMode="auto">
          <a:xfrm>
            <a:off x="6394450" y="422275"/>
            <a:ext cx="2006600" cy="228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r">
              <a:defRPr sz="900">
                <a:solidFill>
                  <a:schemeClr val="bg2"/>
                </a:solidFill>
              </a:defRPr>
            </a:lvl1pPr>
          </a:lstStyle>
          <a:p>
            <a:pPr eaLnBrk="0" fontAlgn="base" hangingPunct="0">
              <a:spcBef>
                <a:spcPct val="0"/>
              </a:spcBef>
              <a:spcAft>
                <a:spcPct val="0"/>
              </a:spcAft>
            </a:pPr>
            <a:r>
              <a:rPr lang="en-US" dirty="0">
                <a:solidFill>
                  <a:srgbClr val="002663"/>
                </a:solidFill>
              </a:rPr>
              <a:t>Presentation Title</a:t>
            </a:r>
          </a:p>
        </p:txBody>
      </p:sp>
      <p:sp>
        <p:nvSpPr>
          <p:cNvPr id="1030" name="Rectangle 6"/>
          <p:cNvSpPr>
            <a:spLocks noGrp="1" noChangeArrowheads="1"/>
          </p:cNvSpPr>
          <p:nvPr>
            <p:ph type="sldNum" sz="quarter" idx="4"/>
          </p:nvPr>
        </p:nvSpPr>
        <p:spPr bwMode="auto">
          <a:xfrm>
            <a:off x="8458200" y="422275"/>
            <a:ext cx="198438" cy="228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r">
              <a:defRPr sz="900" b="1">
                <a:solidFill>
                  <a:schemeClr val="bg2"/>
                </a:solidFill>
              </a:defRPr>
            </a:lvl1pPr>
          </a:lstStyle>
          <a:p>
            <a:pPr eaLnBrk="0" fontAlgn="base" hangingPunct="0">
              <a:spcBef>
                <a:spcPct val="0"/>
              </a:spcBef>
              <a:spcAft>
                <a:spcPct val="0"/>
              </a:spcAft>
            </a:pPr>
            <a:fld id="{AD5ED7F4-484A-D84D-8A01-AA8A89AB39F1}" type="slidenum">
              <a:rPr lang="en-US" smtClean="0">
                <a:solidFill>
                  <a:srgbClr val="002663"/>
                </a:solidFill>
              </a:rPr>
              <a:pPr eaLnBrk="0" fontAlgn="base" hangingPunct="0">
                <a:spcBef>
                  <a:spcPct val="0"/>
                </a:spcBef>
                <a:spcAft>
                  <a:spcPct val="0"/>
                </a:spcAft>
              </a:pPr>
              <a:t>‹#›</a:t>
            </a:fld>
            <a:endParaRPr lang="en-US" dirty="0">
              <a:solidFill>
                <a:srgbClr val="002663"/>
              </a:solidFill>
            </a:endParaRPr>
          </a:p>
        </p:txBody>
      </p:sp>
    </p:spTree>
    <p:extLst>
      <p:ext uri="{BB962C8B-B14F-4D97-AF65-F5344CB8AC3E}">
        <p14:creationId xmlns:p14="http://schemas.microsoft.com/office/powerpoint/2010/main" val="1079657762"/>
      </p:ext>
    </p:extLst>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hf hdr="0" dt="0"/>
  <p:txStyles>
    <p:titleStyle>
      <a:lvl1pPr algn="l" rtl="0" eaLnBrk="1" fontAlgn="base" hangingPunct="1">
        <a:spcBef>
          <a:spcPct val="0"/>
        </a:spcBef>
        <a:spcAft>
          <a:spcPct val="0"/>
        </a:spcAft>
        <a:defRPr sz="2800" b="1">
          <a:solidFill>
            <a:schemeClr val="bg2"/>
          </a:solidFill>
          <a:latin typeface="+mj-lt"/>
          <a:ea typeface="+mj-ea"/>
          <a:cs typeface="+mj-cs"/>
        </a:defRPr>
      </a:lvl1pPr>
      <a:lvl2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9pPr>
    </p:titleStyle>
    <p:bodyStyle>
      <a:lvl1pPr algn="l" rtl="0" eaLnBrk="1" fontAlgn="base" hangingPunct="1">
        <a:lnSpc>
          <a:spcPct val="95000"/>
        </a:lnSpc>
        <a:spcBef>
          <a:spcPct val="0"/>
        </a:spcBef>
        <a:spcAft>
          <a:spcPct val="50000"/>
        </a:spcAft>
        <a:defRPr>
          <a:solidFill>
            <a:schemeClr val="bg2"/>
          </a:solidFill>
          <a:latin typeface="+mn-lt"/>
          <a:ea typeface="+mn-ea"/>
          <a:cs typeface="+mn-cs"/>
        </a:defRPr>
      </a:lvl1pPr>
      <a:lvl2pPr marL="190500" indent="-188913" algn="l" rtl="0" eaLnBrk="1" fontAlgn="base" hangingPunct="1">
        <a:lnSpc>
          <a:spcPct val="95000"/>
        </a:lnSpc>
        <a:spcBef>
          <a:spcPct val="0"/>
        </a:spcBef>
        <a:spcAft>
          <a:spcPct val="50000"/>
        </a:spcAft>
        <a:buFont typeface="Times" charset="0"/>
        <a:buChar char="•"/>
        <a:defRPr>
          <a:solidFill>
            <a:schemeClr val="bg2"/>
          </a:solidFill>
          <a:latin typeface="+mn-lt"/>
          <a:ea typeface="+mn-ea"/>
        </a:defRPr>
      </a:lvl2pPr>
      <a:lvl3pPr marL="838200" indent="-236538" algn="l" rtl="0" eaLnBrk="1" fontAlgn="base" hangingPunct="1">
        <a:lnSpc>
          <a:spcPct val="50000"/>
        </a:lnSpc>
        <a:spcBef>
          <a:spcPct val="0"/>
        </a:spcBef>
        <a:spcAft>
          <a:spcPct val="50000"/>
        </a:spcAft>
        <a:buChar char="–"/>
        <a:defRPr>
          <a:solidFill>
            <a:schemeClr val="bg2"/>
          </a:solidFill>
          <a:latin typeface="+mn-lt"/>
          <a:ea typeface="+mn-ea"/>
        </a:defRPr>
      </a:lvl3pPr>
      <a:lvl4pPr marL="1639888" indent="-228600" algn="l" rtl="0" eaLnBrk="1" fontAlgn="base" hangingPunct="1">
        <a:spcBef>
          <a:spcPct val="20000"/>
        </a:spcBef>
        <a:spcAft>
          <a:spcPct val="0"/>
        </a:spcAft>
        <a:buChar char="–"/>
        <a:defRPr>
          <a:solidFill>
            <a:schemeClr val="bg1"/>
          </a:solidFill>
          <a:latin typeface="+mn-lt"/>
          <a:ea typeface="+mn-ea"/>
        </a:defRPr>
      </a:lvl4pPr>
      <a:lvl5pPr marL="2058988" indent="-228600" algn="l" rtl="0" eaLnBrk="1" fontAlgn="base" hangingPunct="1">
        <a:spcBef>
          <a:spcPct val="20000"/>
        </a:spcBef>
        <a:spcAft>
          <a:spcPct val="0"/>
        </a:spcAft>
        <a:buChar char="»"/>
        <a:defRPr>
          <a:solidFill>
            <a:schemeClr val="bg1"/>
          </a:solidFill>
          <a:latin typeface="+mn-lt"/>
          <a:ea typeface="+mn-ea"/>
        </a:defRPr>
      </a:lvl5pPr>
      <a:lvl6pPr marL="2516188" indent="-228600" algn="l" rtl="0" eaLnBrk="1" fontAlgn="base" hangingPunct="1">
        <a:spcBef>
          <a:spcPct val="20000"/>
        </a:spcBef>
        <a:spcAft>
          <a:spcPct val="0"/>
        </a:spcAft>
        <a:buChar char="»"/>
        <a:defRPr>
          <a:solidFill>
            <a:schemeClr val="bg1"/>
          </a:solidFill>
          <a:latin typeface="+mn-lt"/>
          <a:ea typeface="+mn-ea"/>
        </a:defRPr>
      </a:lvl6pPr>
      <a:lvl7pPr marL="2973388" indent="-228600" algn="l" rtl="0" eaLnBrk="1" fontAlgn="base" hangingPunct="1">
        <a:spcBef>
          <a:spcPct val="20000"/>
        </a:spcBef>
        <a:spcAft>
          <a:spcPct val="0"/>
        </a:spcAft>
        <a:buChar char="»"/>
        <a:defRPr>
          <a:solidFill>
            <a:schemeClr val="bg1"/>
          </a:solidFill>
          <a:latin typeface="+mn-lt"/>
          <a:ea typeface="+mn-ea"/>
        </a:defRPr>
      </a:lvl7pPr>
      <a:lvl8pPr marL="3430588" indent="-228600" algn="l" rtl="0" eaLnBrk="1" fontAlgn="base" hangingPunct="1">
        <a:spcBef>
          <a:spcPct val="20000"/>
        </a:spcBef>
        <a:spcAft>
          <a:spcPct val="0"/>
        </a:spcAft>
        <a:buChar char="»"/>
        <a:defRPr>
          <a:solidFill>
            <a:schemeClr val="bg1"/>
          </a:solidFill>
          <a:latin typeface="+mn-lt"/>
          <a:ea typeface="+mn-ea"/>
        </a:defRPr>
      </a:lvl8pPr>
      <a:lvl9pPr marL="3887788" indent="-228600" algn="l" rtl="0" eaLnBrk="1" fontAlgn="base" hangingPunct="1">
        <a:spcBef>
          <a:spcPct val="20000"/>
        </a:spcBef>
        <a:spcAft>
          <a:spcPct val="0"/>
        </a:spcAft>
        <a:buChar char="»"/>
        <a:defRPr>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grpSp>
        <p:nvGrpSpPr>
          <p:cNvPr id="1044" name="Group 20"/>
          <p:cNvGrpSpPr>
            <a:grpSpLocks/>
          </p:cNvGrpSpPr>
          <p:nvPr/>
        </p:nvGrpSpPr>
        <p:grpSpPr bwMode="auto">
          <a:xfrm>
            <a:off x="0" y="0"/>
            <a:ext cx="9145588" cy="6858000"/>
            <a:chOff x="0" y="0"/>
            <a:chExt cx="5761" cy="4320"/>
          </a:xfrm>
        </p:grpSpPr>
        <p:sp>
          <p:nvSpPr>
            <p:cNvPr id="1031" name="Rectangle 7"/>
            <p:cNvSpPr>
              <a:spLocks noChangeArrowheads="1"/>
            </p:cNvSpPr>
            <p:nvPr userDrawn="1"/>
          </p:nvSpPr>
          <p:spPr bwMode="auto">
            <a:xfrm>
              <a:off x="0" y="0"/>
              <a:ext cx="5760" cy="4320"/>
            </a:xfrm>
            <a:prstGeom prst="rect">
              <a:avLst/>
            </a:prstGeom>
            <a:solidFill>
              <a:schemeClr val="tx1"/>
            </a:solidFill>
            <a:ln w="9525">
              <a:noFill/>
              <a:miter lim="800000"/>
              <a:headEnd/>
              <a:tailEnd/>
            </a:ln>
          </p:spPr>
          <p:txBody>
            <a:bodyPr wrap="none" anchor="ctr">
              <a:prstTxWarp prst="textNoShape">
                <a:avLst/>
              </a:prstTxWarp>
            </a:bodyPr>
            <a:lstStyle/>
            <a:p>
              <a:pPr eaLnBrk="0" fontAlgn="base" hangingPunct="0">
                <a:spcBef>
                  <a:spcPct val="0"/>
                </a:spcBef>
                <a:spcAft>
                  <a:spcPct val="0"/>
                </a:spcAft>
              </a:pPr>
              <a:endParaRPr lang="en-US" sz="2400" dirty="0">
                <a:solidFill>
                  <a:srgbClr val="FFFFFF"/>
                </a:solidFill>
              </a:endParaRPr>
            </a:p>
          </p:txBody>
        </p:sp>
        <p:pic>
          <p:nvPicPr>
            <p:cNvPr id="1043" name="Picture 19" descr="nahb_blue_bottom"/>
            <p:cNvPicPr>
              <a:picLocks noChangeAspect="1" noChangeArrowheads="1"/>
            </p:cNvPicPr>
            <p:nvPr userDrawn="1"/>
          </p:nvPicPr>
          <p:blipFill>
            <a:blip r:embed="rId10"/>
            <a:srcRect/>
            <a:stretch>
              <a:fillRect/>
            </a:stretch>
          </p:blipFill>
          <p:spPr bwMode="auto">
            <a:xfrm>
              <a:off x="0" y="3687"/>
              <a:ext cx="5761" cy="633"/>
            </a:xfrm>
            <a:prstGeom prst="rect">
              <a:avLst/>
            </a:prstGeom>
            <a:noFill/>
          </p:spPr>
        </p:pic>
      </p:grpSp>
      <p:sp>
        <p:nvSpPr>
          <p:cNvPr id="1026" name="Rectangle 2"/>
          <p:cNvSpPr>
            <a:spLocks noGrp="1" noChangeArrowheads="1"/>
          </p:cNvSpPr>
          <p:nvPr>
            <p:ph type="title"/>
          </p:nvPr>
        </p:nvSpPr>
        <p:spPr bwMode="auto">
          <a:xfrm>
            <a:off x="479425" y="411163"/>
            <a:ext cx="5684838" cy="8810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479425" y="2012950"/>
            <a:ext cx="8185150" cy="37496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1029" name="Rectangle 5"/>
          <p:cNvSpPr>
            <a:spLocks noGrp="1" noChangeArrowheads="1"/>
          </p:cNvSpPr>
          <p:nvPr>
            <p:ph type="ftr" sz="quarter" idx="3"/>
          </p:nvPr>
        </p:nvSpPr>
        <p:spPr bwMode="auto">
          <a:xfrm>
            <a:off x="6394450" y="422275"/>
            <a:ext cx="2006600" cy="228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r">
              <a:defRPr sz="900">
                <a:solidFill>
                  <a:schemeClr val="bg2"/>
                </a:solidFill>
              </a:defRPr>
            </a:lvl1pPr>
          </a:lstStyle>
          <a:p>
            <a:pPr eaLnBrk="0" fontAlgn="base" hangingPunct="0">
              <a:spcBef>
                <a:spcPct val="0"/>
              </a:spcBef>
              <a:spcAft>
                <a:spcPct val="0"/>
              </a:spcAft>
            </a:pPr>
            <a:r>
              <a:rPr lang="en-US" dirty="0">
                <a:solidFill>
                  <a:srgbClr val="002663"/>
                </a:solidFill>
              </a:rPr>
              <a:t>Presentation Title</a:t>
            </a:r>
          </a:p>
        </p:txBody>
      </p:sp>
      <p:sp>
        <p:nvSpPr>
          <p:cNvPr id="1030" name="Rectangle 6"/>
          <p:cNvSpPr>
            <a:spLocks noGrp="1" noChangeArrowheads="1"/>
          </p:cNvSpPr>
          <p:nvPr>
            <p:ph type="sldNum" sz="quarter" idx="4"/>
          </p:nvPr>
        </p:nvSpPr>
        <p:spPr bwMode="auto">
          <a:xfrm>
            <a:off x="8458200" y="422275"/>
            <a:ext cx="198438" cy="228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r">
              <a:defRPr sz="900" b="1">
                <a:solidFill>
                  <a:schemeClr val="bg2"/>
                </a:solidFill>
              </a:defRPr>
            </a:lvl1pPr>
          </a:lstStyle>
          <a:p>
            <a:pPr eaLnBrk="0" fontAlgn="base" hangingPunct="0">
              <a:spcBef>
                <a:spcPct val="0"/>
              </a:spcBef>
              <a:spcAft>
                <a:spcPct val="0"/>
              </a:spcAft>
            </a:pPr>
            <a:fld id="{AD5ED7F4-484A-D84D-8A01-AA8A89AB39F1}" type="slidenum">
              <a:rPr lang="en-US" smtClean="0">
                <a:solidFill>
                  <a:srgbClr val="002663"/>
                </a:solidFill>
              </a:rPr>
              <a:pPr eaLnBrk="0" fontAlgn="base" hangingPunct="0">
                <a:spcBef>
                  <a:spcPct val="0"/>
                </a:spcBef>
                <a:spcAft>
                  <a:spcPct val="0"/>
                </a:spcAft>
              </a:pPr>
              <a:t>‹#›</a:t>
            </a:fld>
            <a:endParaRPr lang="en-US" dirty="0">
              <a:solidFill>
                <a:srgbClr val="002663"/>
              </a:solidFill>
            </a:endParaRPr>
          </a:p>
        </p:txBody>
      </p:sp>
    </p:spTree>
    <p:extLst>
      <p:ext uri="{BB962C8B-B14F-4D97-AF65-F5344CB8AC3E}">
        <p14:creationId xmlns:p14="http://schemas.microsoft.com/office/powerpoint/2010/main" val="3677269560"/>
      </p:ext>
    </p:extLst>
  </p:cSld>
  <p:clrMap bg1="dk2" tx1="lt1" bg2="dk1" tx2="lt2" accent1="accent1" accent2="accent2" accent3="accent3" accent4="accent4" accent5="accent5" accent6="accent6" hlink="hlink" folHlink="folHlink"/>
  <p:sldLayoutIdLst>
    <p:sldLayoutId id="2147484811" r:id="rId1"/>
    <p:sldLayoutId id="2147484812" r:id="rId2"/>
    <p:sldLayoutId id="2147484813" r:id="rId3"/>
    <p:sldLayoutId id="2147484814" r:id="rId4"/>
    <p:sldLayoutId id="2147484815" r:id="rId5"/>
    <p:sldLayoutId id="2147484816" r:id="rId6"/>
    <p:sldLayoutId id="2147484817" r:id="rId7"/>
    <p:sldLayoutId id="2147484818" r:id="rId8"/>
  </p:sldLayoutIdLst>
  <p:hf hdr="0" dt="0"/>
  <p:txStyles>
    <p:titleStyle>
      <a:lvl1pPr algn="l" rtl="0" eaLnBrk="1" fontAlgn="base" hangingPunct="1">
        <a:spcBef>
          <a:spcPct val="0"/>
        </a:spcBef>
        <a:spcAft>
          <a:spcPct val="0"/>
        </a:spcAft>
        <a:defRPr sz="2800" b="1">
          <a:solidFill>
            <a:schemeClr val="bg2"/>
          </a:solidFill>
          <a:latin typeface="+mj-lt"/>
          <a:ea typeface="+mj-ea"/>
          <a:cs typeface="+mj-cs"/>
        </a:defRPr>
      </a:lvl1pPr>
      <a:lvl2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9pPr>
    </p:titleStyle>
    <p:bodyStyle>
      <a:lvl1pPr algn="l" rtl="0" eaLnBrk="1" fontAlgn="base" hangingPunct="1">
        <a:lnSpc>
          <a:spcPct val="95000"/>
        </a:lnSpc>
        <a:spcBef>
          <a:spcPct val="0"/>
        </a:spcBef>
        <a:spcAft>
          <a:spcPct val="50000"/>
        </a:spcAft>
        <a:defRPr>
          <a:solidFill>
            <a:schemeClr val="bg2"/>
          </a:solidFill>
          <a:latin typeface="+mn-lt"/>
          <a:ea typeface="+mn-ea"/>
          <a:cs typeface="+mn-cs"/>
        </a:defRPr>
      </a:lvl1pPr>
      <a:lvl2pPr marL="190500" indent="-188913" algn="l" rtl="0" eaLnBrk="1" fontAlgn="base" hangingPunct="1">
        <a:lnSpc>
          <a:spcPct val="95000"/>
        </a:lnSpc>
        <a:spcBef>
          <a:spcPct val="0"/>
        </a:spcBef>
        <a:spcAft>
          <a:spcPct val="50000"/>
        </a:spcAft>
        <a:buFont typeface="Times" charset="0"/>
        <a:buChar char="•"/>
        <a:defRPr>
          <a:solidFill>
            <a:schemeClr val="bg2"/>
          </a:solidFill>
          <a:latin typeface="+mn-lt"/>
          <a:ea typeface="+mn-ea"/>
        </a:defRPr>
      </a:lvl2pPr>
      <a:lvl3pPr marL="838200" indent="-236538" algn="l" rtl="0" eaLnBrk="1" fontAlgn="base" hangingPunct="1">
        <a:lnSpc>
          <a:spcPct val="50000"/>
        </a:lnSpc>
        <a:spcBef>
          <a:spcPct val="0"/>
        </a:spcBef>
        <a:spcAft>
          <a:spcPct val="50000"/>
        </a:spcAft>
        <a:buChar char="–"/>
        <a:defRPr>
          <a:solidFill>
            <a:schemeClr val="bg2"/>
          </a:solidFill>
          <a:latin typeface="+mn-lt"/>
          <a:ea typeface="+mn-ea"/>
        </a:defRPr>
      </a:lvl3pPr>
      <a:lvl4pPr marL="1639888" indent="-228600" algn="l" rtl="0" eaLnBrk="1" fontAlgn="base" hangingPunct="1">
        <a:spcBef>
          <a:spcPct val="20000"/>
        </a:spcBef>
        <a:spcAft>
          <a:spcPct val="0"/>
        </a:spcAft>
        <a:buChar char="–"/>
        <a:defRPr>
          <a:solidFill>
            <a:schemeClr val="bg1"/>
          </a:solidFill>
          <a:latin typeface="+mn-lt"/>
          <a:ea typeface="+mn-ea"/>
        </a:defRPr>
      </a:lvl4pPr>
      <a:lvl5pPr marL="2058988" indent="-228600" algn="l" rtl="0" eaLnBrk="1" fontAlgn="base" hangingPunct="1">
        <a:spcBef>
          <a:spcPct val="20000"/>
        </a:spcBef>
        <a:spcAft>
          <a:spcPct val="0"/>
        </a:spcAft>
        <a:buChar char="»"/>
        <a:defRPr>
          <a:solidFill>
            <a:schemeClr val="bg1"/>
          </a:solidFill>
          <a:latin typeface="+mn-lt"/>
          <a:ea typeface="+mn-ea"/>
        </a:defRPr>
      </a:lvl5pPr>
      <a:lvl6pPr marL="2516188" indent="-228600" algn="l" rtl="0" eaLnBrk="1" fontAlgn="base" hangingPunct="1">
        <a:spcBef>
          <a:spcPct val="20000"/>
        </a:spcBef>
        <a:spcAft>
          <a:spcPct val="0"/>
        </a:spcAft>
        <a:buChar char="»"/>
        <a:defRPr>
          <a:solidFill>
            <a:schemeClr val="bg1"/>
          </a:solidFill>
          <a:latin typeface="+mn-lt"/>
          <a:ea typeface="+mn-ea"/>
        </a:defRPr>
      </a:lvl6pPr>
      <a:lvl7pPr marL="2973388" indent="-228600" algn="l" rtl="0" eaLnBrk="1" fontAlgn="base" hangingPunct="1">
        <a:spcBef>
          <a:spcPct val="20000"/>
        </a:spcBef>
        <a:spcAft>
          <a:spcPct val="0"/>
        </a:spcAft>
        <a:buChar char="»"/>
        <a:defRPr>
          <a:solidFill>
            <a:schemeClr val="bg1"/>
          </a:solidFill>
          <a:latin typeface="+mn-lt"/>
          <a:ea typeface="+mn-ea"/>
        </a:defRPr>
      </a:lvl7pPr>
      <a:lvl8pPr marL="3430588" indent="-228600" algn="l" rtl="0" eaLnBrk="1" fontAlgn="base" hangingPunct="1">
        <a:spcBef>
          <a:spcPct val="20000"/>
        </a:spcBef>
        <a:spcAft>
          <a:spcPct val="0"/>
        </a:spcAft>
        <a:buChar char="»"/>
        <a:defRPr>
          <a:solidFill>
            <a:schemeClr val="bg1"/>
          </a:solidFill>
          <a:latin typeface="+mn-lt"/>
          <a:ea typeface="+mn-ea"/>
        </a:defRPr>
      </a:lvl8pPr>
      <a:lvl9pPr marL="3887788" indent="-228600" algn="l" rtl="0" eaLnBrk="1" fontAlgn="base" hangingPunct="1">
        <a:spcBef>
          <a:spcPct val="20000"/>
        </a:spcBef>
        <a:spcAft>
          <a:spcPct val="0"/>
        </a:spcAft>
        <a:buChar char="»"/>
        <a:defRPr>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grpSp>
        <p:nvGrpSpPr>
          <p:cNvPr id="1044" name="Group 20"/>
          <p:cNvGrpSpPr>
            <a:grpSpLocks/>
          </p:cNvGrpSpPr>
          <p:nvPr/>
        </p:nvGrpSpPr>
        <p:grpSpPr bwMode="auto">
          <a:xfrm>
            <a:off x="0" y="0"/>
            <a:ext cx="9145588" cy="6858000"/>
            <a:chOff x="0" y="0"/>
            <a:chExt cx="5761" cy="4320"/>
          </a:xfrm>
        </p:grpSpPr>
        <p:sp>
          <p:nvSpPr>
            <p:cNvPr id="1031" name="Rectangle 7"/>
            <p:cNvSpPr>
              <a:spLocks noChangeArrowheads="1"/>
            </p:cNvSpPr>
            <p:nvPr userDrawn="1"/>
          </p:nvSpPr>
          <p:spPr bwMode="auto">
            <a:xfrm>
              <a:off x="0" y="0"/>
              <a:ext cx="5760" cy="4320"/>
            </a:xfrm>
            <a:prstGeom prst="rect">
              <a:avLst/>
            </a:prstGeom>
            <a:solidFill>
              <a:schemeClr val="tx1"/>
            </a:solidFill>
            <a:ln w="9525">
              <a:noFill/>
              <a:miter lim="800000"/>
              <a:headEnd/>
              <a:tailEnd/>
            </a:ln>
          </p:spPr>
          <p:txBody>
            <a:bodyPr wrap="none" anchor="ctr">
              <a:prstTxWarp prst="textNoShape">
                <a:avLst/>
              </a:prstTxWarp>
            </a:bodyPr>
            <a:lstStyle/>
            <a:p>
              <a:pPr eaLnBrk="0" fontAlgn="base" hangingPunct="0">
                <a:spcBef>
                  <a:spcPct val="0"/>
                </a:spcBef>
                <a:spcAft>
                  <a:spcPct val="0"/>
                </a:spcAft>
              </a:pPr>
              <a:endParaRPr lang="en-US" sz="2400" dirty="0">
                <a:solidFill>
                  <a:srgbClr val="FFFFFF"/>
                </a:solidFill>
              </a:endParaRPr>
            </a:p>
          </p:txBody>
        </p:sp>
        <p:pic>
          <p:nvPicPr>
            <p:cNvPr id="1043" name="Picture 19" descr="nahb_blue_bottom"/>
            <p:cNvPicPr>
              <a:picLocks noChangeAspect="1" noChangeArrowheads="1"/>
            </p:cNvPicPr>
            <p:nvPr userDrawn="1"/>
          </p:nvPicPr>
          <p:blipFill>
            <a:blip r:embed="rId10"/>
            <a:srcRect/>
            <a:stretch>
              <a:fillRect/>
            </a:stretch>
          </p:blipFill>
          <p:spPr bwMode="auto">
            <a:xfrm>
              <a:off x="0" y="3687"/>
              <a:ext cx="5761" cy="633"/>
            </a:xfrm>
            <a:prstGeom prst="rect">
              <a:avLst/>
            </a:prstGeom>
            <a:noFill/>
          </p:spPr>
        </p:pic>
      </p:grpSp>
      <p:sp>
        <p:nvSpPr>
          <p:cNvPr id="1026" name="Rectangle 2"/>
          <p:cNvSpPr>
            <a:spLocks noGrp="1" noChangeArrowheads="1"/>
          </p:cNvSpPr>
          <p:nvPr>
            <p:ph type="title"/>
          </p:nvPr>
        </p:nvSpPr>
        <p:spPr bwMode="auto">
          <a:xfrm>
            <a:off x="479425" y="411163"/>
            <a:ext cx="5684838" cy="8810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479425" y="2012950"/>
            <a:ext cx="8185150" cy="37496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1029" name="Rectangle 5"/>
          <p:cNvSpPr>
            <a:spLocks noGrp="1" noChangeArrowheads="1"/>
          </p:cNvSpPr>
          <p:nvPr>
            <p:ph type="ftr" sz="quarter" idx="3"/>
          </p:nvPr>
        </p:nvSpPr>
        <p:spPr bwMode="auto">
          <a:xfrm>
            <a:off x="6394450" y="422275"/>
            <a:ext cx="2006600" cy="228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r">
              <a:defRPr sz="900">
                <a:solidFill>
                  <a:schemeClr val="bg2"/>
                </a:solidFill>
              </a:defRPr>
            </a:lvl1pPr>
          </a:lstStyle>
          <a:p>
            <a:pPr eaLnBrk="0" fontAlgn="base" hangingPunct="0">
              <a:spcBef>
                <a:spcPct val="0"/>
              </a:spcBef>
              <a:spcAft>
                <a:spcPct val="0"/>
              </a:spcAft>
            </a:pPr>
            <a:r>
              <a:rPr lang="en-US" dirty="0">
                <a:solidFill>
                  <a:srgbClr val="002663"/>
                </a:solidFill>
              </a:rPr>
              <a:t>Presentation Title</a:t>
            </a:r>
          </a:p>
        </p:txBody>
      </p:sp>
      <p:sp>
        <p:nvSpPr>
          <p:cNvPr id="1030" name="Rectangle 6"/>
          <p:cNvSpPr>
            <a:spLocks noGrp="1" noChangeArrowheads="1"/>
          </p:cNvSpPr>
          <p:nvPr>
            <p:ph type="sldNum" sz="quarter" idx="4"/>
          </p:nvPr>
        </p:nvSpPr>
        <p:spPr bwMode="auto">
          <a:xfrm>
            <a:off x="8458200" y="422275"/>
            <a:ext cx="198438" cy="228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r">
              <a:defRPr sz="900" b="1">
                <a:solidFill>
                  <a:schemeClr val="bg2"/>
                </a:solidFill>
              </a:defRPr>
            </a:lvl1pPr>
          </a:lstStyle>
          <a:p>
            <a:pPr eaLnBrk="0" fontAlgn="base" hangingPunct="0">
              <a:spcBef>
                <a:spcPct val="0"/>
              </a:spcBef>
              <a:spcAft>
                <a:spcPct val="0"/>
              </a:spcAft>
            </a:pPr>
            <a:fld id="{AD5ED7F4-484A-D84D-8A01-AA8A89AB39F1}" type="slidenum">
              <a:rPr lang="en-US" smtClean="0">
                <a:solidFill>
                  <a:srgbClr val="002663"/>
                </a:solidFill>
              </a:rPr>
              <a:pPr eaLnBrk="0" fontAlgn="base" hangingPunct="0">
                <a:spcBef>
                  <a:spcPct val="0"/>
                </a:spcBef>
                <a:spcAft>
                  <a:spcPct val="0"/>
                </a:spcAft>
              </a:pPr>
              <a:t>‹#›</a:t>
            </a:fld>
            <a:endParaRPr lang="en-US" dirty="0">
              <a:solidFill>
                <a:srgbClr val="002663"/>
              </a:solidFill>
            </a:endParaRPr>
          </a:p>
        </p:txBody>
      </p:sp>
    </p:spTree>
    <p:extLst>
      <p:ext uri="{BB962C8B-B14F-4D97-AF65-F5344CB8AC3E}">
        <p14:creationId xmlns:p14="http://schemas.microsoft.com/office/powerpoint/2010/main" val="2364787995"/>
      </p:ext>
    </p:extLst>
  </p:cSld>
  <p:clrMap bg1="dk2" tx1="lt1" bg2="dk1" tx2="lt2" accent1="accent1" accent2="accent2" accent3="accent3" accent4="accent4" accent5="accent5" accent6="accent6" hlink="hlink" folHlink="folHlink"/>
  <p:sldLayoutIdLst>
    <p:sldLayoutId id="2147486225" r:id="rId1"/>
    <p:sldLayoutId id="2147486226" r:id="rId2"/>
    <p:sldLayoutId id="2147486227" r:id="rId3"/>
    <p:sldLayoutId id="2147486228" r:id="rId4"/>
    <p:sldLayoutId id="2147486229" r:id="rId5"/>
    <p:sldLayoutId id="2147486230" r:id="rId6"/>
    <p:sldLayoutId id="2147486231" r:id="rId7"/>
    <p:sldLayoutId id="2147486232" r:id="rId8"/>
  </p:sldLayoutIdLst>
  <p:hf hdr="0" dt="0"/>
  <p:txStyles>
    <p:titleStyle>
      <a:lvl1pPr algn="l" rtl="0" eaLnBrk="1" fontAlgn="base" hangingPunct="1">
        <a:spcBef>
          <a:spcPct val="0"/>
        </a:spcBef>
        <a:spcAft>
          <a:spcPct val="0"/>
        </a:spcAft>
        <a:defRPr sz="2800" b="1">
          <a:solidFill>
            <a:schemeClr val="bg2"/>
          </a:solidFill>
          <a:latin typeface="+mj-lt"/>
          <a:ea typeface="+mj-ea"/>
          <a:cs typeface="+mj-cs"/>
        </a:defRPr>
      </a:lvl1pPr>
      <a:lvl2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9pPr>
    </p:titleStyle>
    <p:bodyStyle>
      <a:lvl1pPr algn="l" rtl="0" eaLnBrk="1" fontAlgn="base" hangingPunct="1">
        <a:lnSpc>
          <a:spcPct val="95000"/>
        </a:lnSpc>
        <a:spcBef>
          <a:spcPct val="0"/>
        </a:spcBef>
        <a:spcAft>
          <a:spcPct val="50000"/>
        </a:spcAft>
        <a:defRPr>
          <a:solidFill>
            <a:schemeClr val="bg2"/>
          </a:solidFill>
          <a:latin typeface="+mn-lt"/>
          <a:ea typeface="+mn-ea"/>
          <a:cs typeface="+mn-cs"/>
        </a:defRPr>
      </a:lvl1pPr>
      <a:lvl2pPr marL="190500" indent="-188913" algn="l" rtl="0" eaLnBrk="1" fontAlgn="base" hangingPunct="1">
        <a:lnSpc>
          <a:spcPct val="95000"/>
        </a:lnSpc>
        <a:spcBef>
          <a:spcPct val="0"/>
        </a:spcBef>
        <a:spcAft>
          <a:spcPct val="50000"/>
        </a:spcAft>
        <a:buFont typeface="Times" charset="0"/>
        <a:buChar char="•"/>
        <a:defRPr>
          <a:solidFill>
            <a:schemeClr val="bg2"/>
          </a:solidFill>
          <a:latin typeface="+mn-lt"/>
          <a:ea typeface="+mn-ea"/>
        </a:defRPr>
      </a:lvl2pPr>
      <a:lvl3pPr marL="838200" indent="-236538" algn="l" rtl="0" eaLnBrk="1" fontAlgn="base" hangingPunct="1">
        <a:lnSpc>
          <a:spcPct val="50000"/>
        </a:lnSpc>
        <a:spcBef>
          <a:spcPct val="0"/>
        </a:spcBef>
        <a:spcAft>
          <a:spcPct val="50000"/>
        </a:spcAft>
        <a:buChar char="–"/>
        <a:defRPr>
          <a:solidFill>
            <a:schemeClr val="bg2"/>
          </a:solidFill>
          <a:latin typeface="+mn-lt"/>
          <a:ea typeface="+mn-ea"/>
        </a:defRPr>
      </a:lvl3pPr>
      <a:lvl4pPr marL="1639888" indent="-228600" algn="l" rtl="0" eaLnBrk="1" fontAlgn="base" hangingPunct="1">
        <a:spcBef>
          <a:spcPct val="20000"/>
        </a:spcBef>
        <a:spcAft>
          <a:spcPct val="0"/>
        </a:spcAft>
        <a:buChar char="–"/>
        <a:defRPr>
          <a:solidFill>
            <a:schemeClr val="bg1"/>
          </a:solidFill>
          <a:latin typeface="+mn-lt"/>
          <a:ea typeface="+mn-ea"/>
        </a:defRPr>
      </a:lvl4pPr>
      <a:lvl5pPr marL="2058988" indent="-228600" algn="l" rtl="0" eaLnBrk="1" fontAlgn="base" hangingPunct="1">
        <a:spcBef>
          <a:spcPct val="20000"/>
        </a:spcBef>
        <a:spcAft>
          <a:spcPct val="0"/>
        </a:spcAft>
        <a:buChar char="»"/>
        <a:defRPr>
          <a:solidFill>
            <a:schemeClr val="bg1"/>
          </a:solidFill>
          <a:latin typeface="+mn-lt"/>
          <a:ea typeface="+mn-ea"/>
        </a:defRPr>
      </a:lvl5pPr>
      <a:lvl6pPr marL="2516188" indent="-228600" algn="l" rtl="0" eaLnBrk="1" fontAlgn="base" hangingPunct="1">
        <a:spcBef>
          <a:spcPct val="20000"/>
        </a:spcBef>
        <a:spcAft>
          <a:spcPct val="0"/>
        </a:spcAft>
        <a:buChar char="»"/>
        <a:defRPr>
          <a:solidFill>
            <a:schemeClr val="bg1"/>
          </a:solidFill>
          <a:latin typeface="+mn-lt"/>
          <a:ea typeface="+mn-ea"/>
        </a:defRPr>
      </a:lvl6pPr>
      <a:lvl7pPr marL="2973388" indent="-228600" algn="l" rtl="0" eaLnBrk="1" fontAlgn="base" hangingPunct="1">
        <a:spcBef>
          <a:spcPct val="20000"/>
        </a:spcBef>
        <a:spcAft>
          <a:spcPct val="0"/>
        </a:spcAft>
        <a:buChar char="»"/>
        <a:defRPr>
          <a:solidFill>
            <a:schemeClr val="bg1"/>
          </a:solidFill>
          <a:latin typeface="+mn-lt"/>
          <a:ea typeface="+mn-ea"/>
        </a:defRPr>
      </a:lvl7pPr>
      <a:lvl8pPr marL="3430588" indent="-228600" algn="l" rtl="0" eaLnBrk="1" fontAlgn="base" hangingPunct="1">
        <a:spcBef>
          <a:spcPct val="20000"/>
        </a:spcBef>
        <a:spcAft>
          <a:spcPct val="0"/>
        </a:spcAft>
        <a:buChar char="»"/>
        <a:defRPr>
          <a:solidFill>
            <a:schemeClr val="bg1"/>
          </a:solidFill>
          <a:latin typeface="+mn-lt"/>
          <a:ea typeface="+mn-ea"/>
        </a:defRPr>
      </a:lvl8pPr>
      <a:lvl9pPr marL="3887788" indent="-228600" algn="l" rtl="0" eaLnBrk="1" fontAlgn="base" hangingPunct="1">
        <a:spcBef>
          <a:spcPct val="20000"/>
        </a:spcBef>
        <a:spcAft>
          <a:spcPct val="0"/>
        </a:spcAft>
        <a:buChar char="»"/>
        <a:defRPr>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grpSp>
        <p:nvGrpSpPr>
          <p:cNvPr id="1044" name="Group 20"/>
          <p:cNvGrpSpPr>
            <a:grpSpLocks/>
          </p:cNvGrpSpPr>
          <p:nvPr/>
        </p:nvGrpSpPr>
        <p:grpSpPr bwMode="auto">
          <a:xfrm>
            <a:off x="0" y="0"/>
            <a:ext cx="9145588" cy="6858000"/>
            <a:chOff x="0" y="0"/>
            <a:chExt cx="5761" cy="4320"/>
          </a:xfrm>
        </p:grpSpPr>
        <p:sp>
          <p:nvSpPr>
            <p:cNvPr id="1031" name="Rectangle 7"/>
            <p:cNvSpPr>
              <a:spLocks noChangeArrowheads="1"/>
            </p:cNvSpPr>
            <p:nvPr userDrawn="1"/>
          </p:nvSpPr>
          <p:spPr bwMode="auto">
            <a:xfrm>
              <a:off x="0" y="0"/>
              <a:ext cx="5760" cy="4320"/>
            </a:xfrm>
            <a:prstGeom prst="rect">
              <a:avLst/>
            </a:prstGeom>
            <a:solidFill>
              <a:schemeClr val="tx1"/>
            </a:solidFill>
            <a:ln w="9525">
              <a:noFill/>
              <a:miter lim="800000"/>
              <a:headEnd/>
              <a:tailEnd/>
            </a:ln>
          </p:spPr>
          <p:txBody>
            <a:bodyPr wrap="none" anchor="ctr">
              <a:prstTxWarp prst="textNoShape">
                <a:avLst/>
              </a:prstTxWarp>
            </a:bodyPr>
            <a:lstStyle/>
            <a:p>
              <a:endParaRPr lang="en-US" dirty="0"/>
            </a:p>
          </p:txBody>
        </p:sp>
        <p:pic>
          <p:nvPicPr>
            <p:cNvPr id="1043" name="Picture 19" descr="nahb_blue_bottom"/>
            <p:cNvPicPr>
              <a:picLocks noChangeAspect="1" noChangeArrowheads="1"/>
            </p:cNvPicPr>
            <p:nvPr userDrawn="1"/>
          </p:nvPicPr>
          <p:blipFill>
            <a:blip r:embed="rId9"/>
            <a:srcRect/>
            <a:stretch>
              <a:fillRect/>
            </a:stretch>
          </p:blipFill>
          <p:spPr bwMode="auto">
            <a:xfrm>
              <a:off x="0" y="3687"/>
              <a:ext cx="5761" cy="633"/>
            </a:xfrm>
            <a:prstGeom prst="rect">
              <a:avLst/>
            </a:prstGeom>
            <a:noFill/>
          </p:spPr>
        </p:pic>
      </p:grpSp>
      <p:sp>
        <p:nvSpPr>
          <p:cNvPr id="1026" name="Rectangle 2"/>
          <p:cNvSpPr>
            <a:spLocks noGrp="1" noChangeArrowheads="1"/>
          </p:cNvSpPr>
          <p:nvPr>
            <p:ph type="title"/>
          </p:nvPr>
        </p:nvSpPr>
        <p:spPr bwMode="auto">
          <a:xfrm>
            <a:off x="479425" y="411163"/>
            <a:ext cx="5684838" cy="8810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479425" y="2012950"/>
            <a:ext cx="8185150" cy="37496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1029" name="Rectangle 5"/>
          <p:cNvSpPr>
            <a:spLocks noGrp="1" noChangeArrowheads="1"/>
          </p:cNvSpPr>
          <p:nvPr>
            <p:ph type="ftr" sz="quarter" idx="3"/>
          </p:nvPr>
        </p:nvSpPr>
        <p:spPr bwMode="auto">
          <a:xfrm>
            <a:off x="6394450" y="422275"/>
            <a:ext cx="2006600" cy="228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r">
              <a:defRPr sz="900">
                <a:solidFill>
                  <a:schemeClr val="bg2"/>
                </a:solidFill>
              </a:defRPr>
            </a:lvl1pPr>
          </a:lstStyle>
          <a:p>
            <a:r>
              <a:rPr lang="en-US" dirty="0"/>
              <a:t>Presentation Title</a:t>
            </a:r>
          </a:p>
        </p:txBody>
      </p:sp>
      <p:sp>
        <p:nvSpPr>
          <p:cNvPr id="1030" name="Rectangle 6"/>
          <p:cNvSpPr>
            <a:spLocks noGrp="1" noChangeArrowheads="1"/>
          </p:cNvSpPr>
          <p:nvPr>
            <p:ph type="sldNum" sz="quarter" idx="4"/>
          </p:nvPr>
        </p:nvSpPr>
        <p:spPr bwMode="auto">
          <a:xfrm>
            <a:off x="8458200" y="422275"/>
            <a:ext cx="198438" cy="228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r">
              <a:defRPr sz="900" b="1">
                <a:solidFill>
                  <a:schemeClr val="bg2"/>
                </a:solidFill>
              </a:defRPr>
            </a:lvl1pPr>
          </a:lstStyle>
          <a:p>
            <a:fld id="{AD5ED7F4-484A-D84D-8A01-AA8A89AB39F1}" type="slidenum">
              <a:rPr lang="en-US" smtClean="0"/>
              <a:pPr/>
              <a:t>‹#›</a:t>
            </a:fld>
            <a:endParaRPr lang="en-US" dirty="0"/>
          </a:p>
        </p:txBody>
      </p:sp>
    </p:spTree>
    <p:extLst>
      <p:ext uri="{BB962C8B-B14F-4D97-AF65-F5344CB8AC3E}">
        <p14:creationId xmlns:p14="http://schemas.microsoft.com/office/powerpoint/2010/main" val="4274562712"/>
      </p:ext>
    </p:extLst>
  </p:cSld>
  <p:clrMap bg1="dk2" tx1="lt1" bg2="dk1" tx2="lt2" accent1="accent1" accent2="accent2" accent3="accent3" accent4="accent4" accent5="accent5" accent6="accent6" hlink="hlink" folHlink="folHlink"/>
  <p:sldLayoutIdLst>
    <p:sldLayoutId id="2147489837" r:id="rId1"/>
    <p:sldLayoutId id="2147489838" r:id="rId2"/>
    <p:sldLayoutId id="2147489839" r:id="rId3"/>
    <p:sldLayoutId id="2147489840" r:id="rId4"/>
    <p:sldLayoutId id="2147489841" r:id="rId5"/>
    <p:sldLayoutId id="2147489843" r:id="rId6"/>
    <p:sldLayoutId id="2147489844" r:id="rId7"/>
  </p:sldLayoutIdLst>
  <p:hf hdr="0" dt="0"/>
  <p:txStyles>
    <p:titleStyle>
      <a:lvl1pPr algn="l" rtl="0" eaLnBrk="1" fontAlgn="base" hangingPunct="1">
        <a:spcBef>
          <a:spcPct val="0"/>
        </a:spcBef>
        <a:spcAft>
          <a:spcPct val="0"/>
        </a:spcAft>
        <a:defRPr sz="2800" b="1">
          <a:solidFill>
            <a:schemeClr val="bg2"/>
          </a:solidFill>
          <a:latin typeface="+mj-lt"/>
          <a:ea typeface="+mj-ea"/>
          <a:cs typeface="+mj-cs"/>
        </a:defRPr>
      </a:lvl1pPr>
      <a:lvl2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9pPr>
    </p:titleStyle>
    <p:bodyStyle>
      <a:lvl1pPr algn="l" rtl="0" eaLnBrk="1" fontAlgn="base" hangingPunct="1">
        <a:lnSpc>
          <a:spcPct val="95000"/>
        </a:lnSpc>
        <a:spcBef>
          <a:spcPct val="0"/>
        </a:spcBef>
        <a:spcAft>
          <a:spcPct val="50000"/>
        </a:spcAft>
        <a:defRPr>
          <a:solidFill>
            <a:schemeClr val="bg2"/>
          </a:solidFill>
          <a:latin typeface="+mn-lt"/>
          <a:ea typeface="+mn-ea"/>
          <a:cs typeface="+mn-cs"/>
        </a:defRPr>
      </a:lvl1pPr>
      <a:lvl2pPr marL="190500" indent="-188913" algn="l" rtl="0" eaLnBrk="1" fontAlgn="base" hangingPunct="1">
        <a:lnSpc>
          <a:spcPct val="95000"/>
        </a:lnSpc>
        <a:spcBef>
          <a:spcPct val="0"/>
        </a:spcBef>
        <a:spcAft>
          <a:spcPct val="50000"/>
        </a:spcAft>
        <a:buFont typeface="Times" charset="0"/>
        <a:buChar char="•"/>
        <a:defRPr>
          <a:solidFill>
            <a:schemeClr val="bg2"/>
          </a:solidFill>
          <a:latin typeface="+mn-lt"/>
          <a:ea typeface="+mn-ea"/>
        </a:defRPr>
      </a:lvl2pPr>
      <a:lvl3pPr marL="838200" indent="-236538" algn="l" rtl="0" eaLnBrk="1" fontAlgn="base" hangingPunct="1">
        <a:lnSpc>
          <a:spcPct val="50000"/>
        </a:lnSpc>
        <a:spcBef>
          <a:spcPct val="0"/>
        </a:spcBef>
        <a:spcAft>
          <a:spcPct val="50000"/>
        </a:spcAft>
        <a:buChar char="–"/>
        <a:defRPr>
          <a:solidFill>
            <a:schemeClr val="bg2"/>
          </a:solidFill>
          <a:latin typeface="+mn-lt"/>
          <a:ea typeface="+mn-ea"/>
        </a:defRPr>
      </a:lvl3pPr>
      <a:lvl4pPr marL="1639888" indent="-228600" algn="l" rtl="0" eaLnBrk="1" fontAlgn="base" hangingPunct="1">
        <a:spcBef>
          <a:spcPct val="20000"/>
        </a:spcBef>
        <a:spcAft>
          <a:spcPct val="0"/>
        </a:spcAft>
        <a:buChar char="–"/>
        <a:defRPr>
          <a:solidFill>
            <a:schemeClr val="bg1"/>
          </a:solidFill>
          <a:latin typeface="+mn-lt"/>
          <a:ea typeface="+mn-ea"/>
        </a:defRPr>
      </a:lvl4pPr>
      <a:lvl5pPr marL="2058988" indent="-228600" algn="l" rtl="0" eaLnBrk="1" fontAlgn="base" hangingPunct="1">
        <a:spcBef>
          <a:spcPct val="20000"/>
        </a:spcBef>
        <a:spcAft>
          <a:spcPct val="0"/>
        </a:spcAft>
        <a:buChar char="»"/>
        <a:defRPr>
          <a:solidFill>
            <a:schemeClr val="bg1"/>
          </a:solidFill>
          <a:latin typeface="+mn-lt"/>
          <a:ea typeface="+mn-ea"/>
        </a:defRPr>
      </a:lvl5pPr>
      <a:lvl6pPr marL="2516188" indent="-228600" algn="l" rtl="0" eaLnBrk="1" fontAlgn="base" hangingPunct="1">
        <a:spcBef>
          <a:spcPct val="20000"/>
        </a:spcBef>
        <a:spcAft>
          <a:spcPct val="0"/>
        </a:spcAft>
        <a:buChar char="»"/>
        <a:defRPr>
          <a:solidFill>
            <a:schemeClr val="bg1"/>
          </a:solidFill>
          <a:latin typeface="+mn-lt"/>
          <a:ea typeface="+mn-ea"/>
        </a:defRPr>
      </a:lvl6pPr>
      <a:lvl7pPr marL="2973388" indent="-228600" algn="l" rtl="0" eaLnBrk="1" fontAlgn="base" hangingPunct="1">
        <a:spcBef>
          <a:spcPct val="20000"/>
        </a:spcBef>
        <a:spcAft>
          <a:spcPct val="0"/>
        </a:spcAft>
        <a:buChar char="»"/>
        <a:defRPr>
          <a:solidFill>
            <a:schemeClr val="bg1"/>
          </a:solidFill>
          <a:latin typeface="+mn-lt"/>
          <a:ea typeface="+mn-ea"/>
        </a:defRPr>
      </a:lvl7pPr>
      <a:lvl8pPr marL="3430588" indent="-228600" algn="l" rtl="0" eaLnBrk="1" fontAlgn="base" hangingPunct="1">
        <a:spcBef>
          <a:spcPct val="20000"/>
        </a:spcBef>
        <a:spcAft>
          <a:spcPct val="0"/>
        </a:spcAft>
        <a:buChar char="»"/>
        <a:defRPr>
          <a:solidFill>
            <a:schemeClr val="bg1"/>
          </a:solidFill>
          <a:latin typeface="+mn-lt"/>
          <a:ea typeface="+mn-ea"/>
        </a:defRPr>
      </a:lvl8pPr>
      <a:lvl9pPr marL="3887788" indent="-228600" algn="l" rtl="0" eaLnBrk="1" fontAlgn="base" hangingPunct="1">
        <a:spcBef>
          <a:spcPct val="20000"/>
        </a:spcBef>
        <a:spcAft>
          <a:spcPct val="0"/>
        </a:spcAft>
        <a:buChar char="»"/>
        <a:defRPr>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grpSp>
        <p:nvGrpSpPr>
          <p:cNvPr id="1044" name="Group 20"/>
          <p:cNvGrpSpPr>
            <a:grpSpLocks/>
          </p:cNvGrpSpPr>
          <p:nvPr/>
        </p:nvGrpSpPr>
        <p:grpSpPr bwMode="auto">
          <a:xfrm>
            <a:off x="0" y="0"/>
            <a:ext cx="9145588" cy="6858000"/>
            <a:chOff x="0" y="0"/>
            <a:chExt cx="5761" cy="4320"/>
          </a:xfrm>
        </p:grpSpPr>
        <p:sp>
          <p:nvSpPr>
            <p:cNvPr id="1031" name="Rectangle 7"/>
            <p:cNvSpPr>
              <a:spLocks noChangeArrowheads="1"/>
            </p:cNvSpPr>
            <p:nvPr userDrawn="1"/>
          </p:nvSpPr>
          <p:spPr bwMode="auto">
            <a:xfrm>
              <a:off x="0" y="0"/>
              <a:ext cx="5760" cy="4320"/>
            </a:xfrm>
            <a:prstGeom prst="rect">
              <a:avLst/>
            </a:prstGeom>
            <a:solidFill>
              <a:schemeClr val="tx1"/>
            </a:solidFill>
            <a:ln w="9525">
              <a:noFill/>
              <a:miter lim="800000"/>
              <a:headEnd/>
              <a:tailEnd/>
            </a:ln>
          </p:spPr>
          <p:txBody>
            <a:bodyPr wrap="none" anchor="ctr">
              <a:prstTxWarp prst="textNoShape">
                <a:avLst/>
              </a:prstTxWarp>
            </a:bodyPr>
            <a:lstStyle/>
            <a:p>
              <a:endParaRPr lang="en-US" dirty="0">
                <a:solidFill>
                  <a:srgbClr val="FFFFFF"/>
                </a:solidFill>
                <a:latin typeface="Arial"/>
                <a:ea typeface="ＭＳ Ｐゴシック"/>
              </a:endParaRPr>
            </a:p>
          </p:txBody>
        </p:sp>
        <p:pic>
          <p:nvPicPr>
            <p:cNvPr id="1043" name="Picture 19" descr="nahb_blue_bottom"/>
            <p:cNvPicPr>
              <a:picLocks noChangeAspect="1" noChangeArrowheads="1"/>
            </p:cNvPicPr>
            <p:nvPr userDrawn="1"/>
          </p:nvPicPr>
          <p:blipFill>
            <a:blip r:embed="rId10"/>
            <a:srcRect/>
            <a:stretch>
              <a:fillRect/>
            </a:stretch>
          </p:blipFill>
          <p:spPr bwMode="auto">
            <a:xfrm>
              <a:off x="0" y="3687"/>
              <a:ext cx="5761" cy="633"/>
            </a:xfrm>
            <a:prstGeom prst="rect">
              <a:avLst/>
            </a:prstGeom>
            <a:noFill/>
          </p:spPr>
        </p:pic>
      </p:grpSp>
      <p:sp>
        <p:nvSpPr>
          <p:cNvPr id="1026" name="Rectangle 2"/>
          <p:cNvSpPr>
            <a:spLocks noGrp="1" noChangeArrowheads="1"/>
          </p:cNvSpPr>
          <p:nvPr>
            <p:ph type="title"/>
          </p:nvPr>
        </p:nvSpPr>
        <p:spPr bwMode="auto">
          <a:xfrm>
            <a:off x="479425" y="411163"/>
            <a:ext cx="5684838" cy="8810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479425" y="2012950"/>
            <a:ext cx="8185150" cy="37496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1029" name="Rectangle 5"/>
          <p:cNvSpPr>
            <a:spLocks noGrp="1" noChangeArrowheads="1"/>
          </p:cNvSpPr>
          <p:nvPr>
            <p:ph type="ftr" sz="quarter" idx="3"/>
          </p:nvPr>
        </p:nvSpPr>
        <p:spPr bwMode="auto">
          <a:xfrm>
            <a:off x="6394450" y="422275"/>
            <a:ext cx="2006600" cy="228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r">
              <a:defRPr sz="900">
                <a:solidFill>
                  <a:schemeClr val="bg2"/>
                </a:solidFill>
              </a:defRPr>
            </a:lvl1pPr>
          </a:lstStyle>
          <a:p>
            <a:r>
              <a:rPr lang="en-US" dirty="0">
                <a:solidFill>
                  <a:srgbClr val="002663"/>
                </a:solidFill>
                <a:latin typeface="Arial"/>
                <a:ea typeface="ＭＳ Ｐゴシック"/>
              </a:rPr>
              <a:t>Presentation Title</a:t>
            </a:r>
          </a:p>
        </p:txBody>
      </p:sp>
      <p:sp>
        <p:nvSpPr>
          <p:cNvPr id="1030" name="Rectangle 6"/>
          <p:cNvSpPr>
            <a:spLocks noGrp="1" noChangeArrowheads="1"/>
          </p:cNvSpPr>
          <p:nvPr>
            <p:ph type="sldNum" sz="quarter" idx="4"/>
          </p:nvPr>
        </p:nvSpPr>
        <p:spPr bwMode="auto">
          <a:xfrm>
            <a:off x="8458200" y="422275"/>
            <a:ext cx="198438" cy="228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r">
              <a:defRPr sz="900" b="1">
                <a:solidFill>
                  <a:schemeClr val="bg2"/>
                </a:solidFill>
              </a:defRPr>
            </a:lvl1pPr>
          </a:lstStyle>
          <a:p>
            <a:fld id="{AD5ED7F4-484A-D84D-8A01-AA8A89AB39F1}" type="slidenum">
              <a:rPr lang="en-US" smtClean="0">
                <a:solidFill>
                  <a:srgbClr val="002663"/>
                </a:solidFill>
                <a:latin typeface="Arial"/>
                <a:ea typeface="ＭＳ Ｐゴシック"/>
              </a:rPr>
              <a:pPr/>
              <a:t>‹#›</a:t>
            </a:fld>
            <a:endParaRPr lang="en-US" dirty="0">
              <a:solidFill>
                <a:srgbClr val="002663"/>
              </a:solidFill>
              <a:latin typeface="Arial"/>
              <a:ea typeface="ＭＳ Ｐゴシック"/>
            </a:endParaRPr>
          </a:p>
        </p:txBody>
      </p:sp>
    </p:spTree>
    <p:extLst>
      <p:ext uri="{BB962C8B-B14F-4D97-AF65-F5344CB8AC3E}">
        <p14:creationId xmlns:p14="http://schemas.microsoft.com/office/powerpoint/2010/main" val="1336087185"/>
      </p:ext>
    </p:extLst>
  </p:cSld>
  <p:clrMap bg1="dk2" tx1="lt1" bg2="dk1" tx2="lt2" accent1="accent1" accent2="accent2" accent3="accent3" accent4="accent4" accent5="accent5" accent6="accent6" hlink="hlink" folHlink="folHlink"/>
  <p:sldLayoutIdLst>
    <p:sldLayoutId id="2147489852" r:id="rId1"/>
    <p:sldLayoutId id="2147489853" r:id="rId2"/>
    <p:sldLayoutId id="2147489854" r:id="rId3"/>
    <p:sldLayoutId id="2147489855" r:id="rId4"/>
    <p:sldLayoutId id="2147489856" r:id="rId5"/>
    <p:sldLayoutId id="2147489857" r:id="rId6"/>
    <p:sldLayoutId id="2147489858" r:id="rId7"/>
    <p:sldLayoutId id="2147489859" r:id="rId8"/>
  </p:sldLayoutIdLst>
  <p:hf hdr="0" dt="0"/>
  <p:txStyles>
    <p:titleStyle>
      <a:lvl1pPr algn="l" rtl="0" eaLnBrk="1" fontAlgn="base" hangingPunct="1">
        <a:spcBef>
          <a:spcPct val="0"/>
        </a:spcBef>
        <a:spcAft>
          <a:spcPct val="0"/>
        </a:spcAft>
        <a:defRPr sz="2800" b="1">
          <a:solidFill>
            <a:schemeClr val="bg2"/>
          </a:solidFill>
          <a:latin typeface="+mj-lt"/>
          <a:ea typeface="+mj-ea"/>
          <a:cs typeface="+mj-cs"/>
        </a:defRPr>
      </a:lvl1pPr>
      <a:lvl2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9pPr>
    </p:titleStyle>
    <p:bodyStyle>
      <a:lvl1pPr algn="l" rtl="0" eaLnBrk="1" fontAlgn="base" hangingPunct="1">
        <a:lnSpc>
          <a:spcPct val="95000"/>
        </a:lnSpc>
        <a:spcBef>
          <a:spcPct val="0"/>
        </a:spcBef>
        <a:spcAft>
          <a:spcPct val="50000"/>
        </a:spcAft>
        <a:defRPr>
          <a:solidFill>
            <a:schemeClr val="bg2"/>
          </a:solidFill>
          <a:latin typeface="+mn-lt"/>
          <a:ea typeface="+mn-ea"/>
          <a:cs typeface="+mn-cs"/>
        </a:defRPr>
      </a:lvl1pPr>
      <a:lvl2pPr marL="190500" indent="-188913" algn="l" rtl="0" eaLnBrk="1" fontAlgn="base" hangingPunct="1">
        <a:lnSpc>
          <a:spcPct val="95000"/>
        </a:lnSpc>
        <a:spcBef>
          <a:spcPct val="0"/>
        </a:spcBef>
        <a:spcAft>
          <a:spcPct val="50000"/>
        </a:spcAft>
        <a:buFont typeface="Times" charset="0"/>
        <a:buChar char="•"/>
        <a:defRPr>
          <a:solidFill>
            <a:schemeClr val="bg2"/>
          </a:solidFill>
          <a:latin typeface="+mn-lt"/>
          <a:ea typeface="+mn-ea"/>
        </a:defRPr>
      </a:lvl2pPr>
      <a:lvl3pPr marL="838200" indent="-236538" algn="l" rtl="0" eaLnBrk="1" fontAlgn="base" hangingPunct="1">
        <a:lnSpc>
          <a:spcPct val="50000"/>
        </a:lnSpc>
        <a:spcBef>
          <a:spcPct val="0"/>
        </a:spcBef>
        <a:spcAft>
          <a:spcPct val="50000"/>
        </a:spcAft>
        <a:buChar char="–"/>
        <a:defRPr>
          <a:solidFill>
            <a:schemeClr val="bg2"/>
          </a:solidFill>
          <a:latin typeface="+mn-lt"/>
          <a:ea typeface="+mn-ea"/>
        </a:defRPr>
      </a:lvl3pPr>
      <a:lvl4pPr marL="1639888" indent="-228600" algn="l" rtl="0" eaLnBrk="1" fontAlgn="base" hangingPunct="1">
        <a:spcBef>
          <a:spcPct val="20000"/>
        </a:spcBef>
        <a:spcAft>
          <a:spcPct val="0"/>
        </a:spcAft>
        <a:buChar char="–"/>
        <a:defRPr>
          <a:solidFill>
            <a:schemeClr val="bg1"/>
          </a:solidFill>
          <a:latin typeface="+mn-lt"/>
          <a:ea typeface="+mn-ea"/>
        </a:defRPr>
      </a:lvl4pPr>
      <a:lvl5pPr marL="2058988" indent="-228600" algn="l" rtl="0" eaLnBrk="1" fontAlgn="base" hangingPunct="1">
        <a:spcBef>
          <a:spcPct val="20000"/>
        </a:spcBef>
        <a:spcAft>
          <a:spcPct val="0"/>
        </a:spcAft>
        <a:buChar char="»"/>
        <a:defRPr>
          <a:solidFill>
            <a:schemeClr val="bg1"/>
          </a:solidFill>
          <a:latin typeface="+mn-lt"/>
          <a:ea typeface="+mn-ea"/>
        </a:defRPr>
      </a:lvl5pPr>
      <a:lvl6pPr marL="2516188" indent="-228600" algn="l" rtl="0" eaLnBrk="1" fontAlgn="base" hangingPunct="1">
        <a:spcBef>
          <a:spcPct val="20000"/>
        </a:spcBef>
        <a:spcAft>
          <a:spcPct val="0"/>
        </a:spcAft>
        <a:buChar char="»"/>
        <a:defRPr>
          <a:solidFill>
            <a:schemeClr val="bg1"/>
          </a:solidFill>
          <a:latin typeface="+mn-lt"/>
          <a:ea typeface="+mn-ea"/>
        </a:defRPr>
      </a:lvl6pPr>
      <a:lvl7pPr marL="2973388" indent="-228600" algn="l" rtl="0" eaLnBrk="1" fontAlgn="base" hangingPunct="1">
        <a:spcBef>
          <a:spcPct val="20000"/>
        </a:spcBef>
        <a:spcAft>
          <a:spcPct val="0"/>
        </a:spcAft>
        <a:buChar char="»"/>
        <a:defRPr>
          <a:solidFill>
            <a:schemeClr val="bg1"/>
          </a:solidFill>
          <a:latin typeface="+mn-lt"/>
          <a:ea typeface="+mn-ea"/>
        </a:defRPr>
      </a:lvl7pPr>
      <a:lvl8pPr marL="3430588" indent="-228600" algn="l" rtl="0" eaLnBrk="1" fontAlgn="base" hangingPunct="1">
        <a:spcBef>
          <a:spcPct val="20000"/>
        </a:spcBef>
        <a:spcAft>
          <a:spcPct val="0"/>
        </a:spcAft>
        <a:buChar char="»"/>
        <a:defRPr>
          <a:solidFill>
            <a:schemeClr val="bg1"/>
          </a:solidFill>
          <a:latin typeface="+mn-lt"/>
          <a:ea typeface="+mn-ea"/>
        </a:defRPr>
      </a:lvl8pPr>
      <a:lvl9pPr marL="3887788" indent="-228600" algn="l" rtl="0" eaLnBrk="1" fontAlgn="base" hangingPunct="1">
        <a:spcBef>
          <a:spcPct val="20000"/>
        </a:spcBef>
        <a:spcAft>
          <a:spcPct val="0"/>
        </a:spcAft>
        <a:buChar char="»"/>
        <a:defRPr>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72ED91BA-9A79-48E4-9EB2-826B57C8DA51}" type="datetimeFigureOut">
              <a:rPr lang="en-US" smtClean="0">
                <a:solidFill>
                  <a:prstClr val="black">
                    <a:tint val="75000"/>
                  </a:prstClr>
                </a:solidFill>
                <a:latin typeface="Calibri"/>
                <a:cs typeface="+mn-cs"/>
              </a:rPr>
              <a:pPr eaLnBrk="1" fontAlgn="auto" hangingPunct="1">
                <a:spcBef>
                  <a:spcPts val="0"/>
                </a:spcBef>
                <a:spcAft>
                  <a:spcPts val="0"/>
                </a:spcAft>
              </a:pPr>
              <a:t>1/11/2018</a:t>
            </a:fld>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CCF6257D-E263-4E57-B870-C5379008C4F7}" type="slidenum">
              <a:rPr lang="en-US" smtClean="0">
                <a:solidFill>
                  <a:prstClr val="black">
                    <a:tint val="75000"/>
                  </a:prstClr>
                </a:solidFill>
                <a:latin typeface="Calibri"/>
                <a:cs typeface="+mn-cs"/>
              </a:rPr>
              <a:pPr eaLnBrk="1" fontAlgn="auto" hangingPunct="1">
                <a:spcBef>
                  <a:spcPts val="0"/>
                </a:spcBef>
                <a:spcAft>
                  <a:spcPts val="0"/>
                </a:spcAft>
              </a:pPr>
              <a:t>‹#›</a:t>
            </a:fld>
            <a:endParaRPr lang="en-US">
              <a:solidFill>
                <a:prstClr val="black">
                  <a:tint val="75000"/>
                </a:prstClr>
              </a:solidFill>
              <a:latin typeface="Calibri"/>
              <a:cs typeface="+mn-cs"/>
            </a:endParaRPr>
          </a:p>
        </p:txBody>
      </p:sp>
    </p:spTree>
    <p:extLst>
      <p:ext uri="{BB962C8B-B14F-4D97-AF65-F5344CB8AC3E}">
        <p14:creationId xmlns:p14="http://schemas.microsoft.com/office/powerpoint/2010/main" val="3260545712"/>
      </p:ext>
    </p:extLst>
  </p:cSld>
  <p:clrMap bg1="lt1" tx1="dk1" bg2="lt2" tx2="dk2" accent1="accent1" accent2="accent2" accent3="accent3" accent4="accent4" accent5="accent5" accent6="accent6" hlink="hlink" folHlink="folHlink"/>
  <p:sldLayoutIdLst>
    <p:sldLayoutId id="2147489861" r:id="rId1"/>
    <p:sldLayoutId id="2147489862" r:id="rId2"/>
    <p:sldLayoutId id="2147489863" r:id="rId3"/>
    <p:sldLayoutId id="2147489864" r:id="rId4"/>
    <p:sldLayoutId id="2147489865" r:id="rId5"/>
    <p:sldLayoutId id="2147489866" r:id="rId6"/>
    <p:sldLayoutId id="2147489867" r:id="rId7"/>
    <p:sldLayoutId id="2147489868" r:id="rId8"/>
    <p:sldLayoutId id="2147489869" r:id="rId9"/>
    <p:sldLayoutId id="2147489870" r:id="rId10"/>
    <p:sldLayoutId id="21474898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ED91BA-9A79-48E4-9EB2-826B57C8DA51}" type="datetimeFigureOut">
              <a:rPr lang="en-US" smtClean="0">
                <a:solidFill>
                  <a:prstClr val="black">
                    <a:tint val="75000"/>
                  </a:prstClr>
                </a:solidFill>
                <a:ea typeface="ＭＳ Ｐゴシック" charset="-128"/>
              </a:rPr>
              <a:pPr/>
              <a:t>1/11/2018</a:t>
            </a:fld>
            <a:endParaRPr lang="en-US">
              <a:solidFill>
                <a:prstClr val="black">
                  <a:tint val="75000"/>
                </a:prstClr>
              </a:solidFill>
              <a:ea typeface="ＭＳ Ｐゴシック"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a typeface="ＭＳ Ｐゴシック" charset="-128"/>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F6257D-E263-4E57-B870-C5379008C4F7}" type="slidenum">
              <a:rPr lang="en-US" smtClean="0">
                <a:solidFill>
                  <a:prstClr val="black">
                    <a:tint val="75000"/>
                  </a:prstClr>
                </a:solidFill>
                <a:ea typeface="ＭＳ Ｐゴシック" charset="-128"/>
              </a:rPr>
              <a:pPr/>
              <a:t>‹#›</a:t>
            </a:fld>
            <a:endParaRPr lang="en-US">
              <a:solidFill>
                <a:prstClr val="black">
                  <a:tint val="75000"/>
                </a:prstClr>
              </a:solidFill>
              <a:ea typeface="ＭＳ Ｐゴシック" charset="-128"/>
            </a:endParaRPr>
          </a:p>
        </p:txBody>
      </p:sp>
    </p:spTree>
    <p:extLst>
      <p:ext uri="{BB962C8B-B14F-4D97-AF65-F5344CB8AC3E}">
        <p14:creationId xmlns:p14="http://schemas.microsoft.com/office/powerpoint/2010/main" val="467448978"/>
      </p:ext>
    </p:extLst>
  </p:cSld>
  <p:clrMap bg1="lt1" tx1="dk1" bg2="lt2" tx2="dk2" accent1="accent1" accent2="accent2" accent3="accent3" accent4="accent4" accent5="accent5" accent6="accent6" hlink="hlink" folHlink="folHlink"/>
  <p:sldLayoutIdLst>
    <p:sldLayoutId id="2147489882" r:id="rId1"/>
    <p:sldLayoutId id="2147489883" r:id="rId2"/>
    <p:sldLayoutId id="2147489884" r:id="rId3"/>
    <p:sldLayoutId id="2147489885" r:id="rId4"/>
    <p:sldLayoutId id="2147489886" r:id="rId5"/>
    <p:sldLayoutId id="2147489887" r:id="rId6"/>
    <p:sldLayoutId id="2147489888" r:id="rId7"/>
    <p:sldLayoutId id="2147489889" r:id="rId8"/>
    <p:sldLayoutId id="2147489890" r:id="rId9"/>
    <p:sldLayoutId id="2147489891" r:id="rId10"/>
    <p:sldLayoutId id="214748989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grpSp>
        <p:nvGrpSpPr>
          <p:cNvPr id="1044" name="Group 20"/>
          <p:cNvGrpSpPr>
            <a:grpSpLocks/>
          </p:cNvGrpSpPr>
          <p:nvPr/>
        </p:nvGrpSpPr>
        <p:grpSpPr bwMode="auto">
          <a:xfrm>
            <a:off x="0" y="0"/>
            <a:ext cx="9145588" cy="6858000"/>
            <a:chOff x="0" y="0"/>
            <a:chExt cx="5761" cy="4320"/>
          </a:xfrm>
        </p:grpSpPr>
        <p:sp>
          <p:nvSpPr>
            <p:cNvPr id="1031" name="Rectangle 7"/>
            <p:cNvSpPr>
              <a:spLocks noChangeArrowheads="1"/>
            </p:cNvSpPr>
            <p:nvPr userDrawn="1"/>
          </p:nvSpPr>
          <p:spPr bwMode="auto">
            <a:xfrm>
              <a:off x="0" y="0"/>
              <a:ext cx="5760" cy="4320"/>
            </a:xfrm>
            <a:prstGeom prst="rect">
              <a:avLst/>
            </a:prstGeom>
            <a:solidFill>
              <a:schemeClr val="tx1"/>
            </a:solidFill>
            <a:ln w="9525">
              <a:noFill/>
              <a:miter lim="800000"/>
              <a:headEnd/>
              <a:tailEnd/>
            </a:ln>
          </p:spPr>
          <p:txBody>
            <a:bodyPr wrap="none" anchor="ctr">
              <a:prstTxWarp prst="textNoShape">
                <a:avLst/>
              </a:prstTxWarp>
            </a:bodyPr>
            <a:lstStyle/>
            <a:p>
              <a:endParaRPr lang="en-US" dirty="0">
                <a:solidFill>
                  <a:srgbClr val="FFFFFF"/>
                </a:solidFill>
                <a:latin typeface="Arial"/>
              </a:endParaRPr>
            </a:p>
          </p:txBody>
        </p:sp>
        <p:pic>
          <p:nvPicPr>
            <p:cNvPr id="1043" name="Picture 19" descr="nahb_blue_bottom"/>
            <p:cNvPicPr>
              <a:picLocks noChangeAspect="1" noChangeArrowheads="1"/>
            </p:cNvPicPr>
            <p:nvPr userDrawn="1"/>
          </p:nvPicPr>
          <p:blipFill>
            <a:blip r:embed="rId10"/>
            <a:srcRect/>
            <a:stretch>
              <a:fillRect/>
            </a:stretch>
          </p:blipFill>
          <p:spPr bwMode="auto">
            <a:xfrm>
              <a:off x="0" y="3687"/>
              <a:ext cx="5761" cy="633"/>
            </a:xfrm>
            <a:prstGeom prst="rect">
              <a:avLst/>
            </a:prstGeom>
            <a:noFill/>
          </p:spPr>
        </p:pic>
      </p:grpSp>
      <p:sp>
        <p:nvSpPr>
          <p:cNvPr id="1026" name="Rectangle 2"/>
          <p:cNvSpPr>
            <a:spLocks noGrp="1" noChangeArrowheads="1"/>
          </p:cNvSpPr>
          <p:nvPr>
            <p:ph type="title"/>
          </p:nvPr>
        </p:nvSpPr>
        <p:spPr bwMode="auto">
          <a:xfrm>
            <a:off x="479425" y="411163"/>
            <a:ext cx="5684838" cy="88106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479425" y="2012950"/>
            <a:ext cx="8185150" cy="37496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1029" name="Rectangle 5"/>
          <p:cNvSpPr>
            <a:spLocks noGrp="1" noChangeArrowheads="1"/>
          </p:cNvSpPr>
          <p:nvPr>
            <p:ph type="ftr" sz="quarter" idx="3"/>
          </p:nvPr>
        </p:nvSpPr>
        <p:spPr bwMode="auto">
          <a:xfrm>
            <a:off x="6394450" y="422275"/>
            <a:ext cx="2006600" cy="228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r">
              <a:defRPr sz="900">
                <a:solidFill>
                  <a:schemeClr val="bg2"/>
                </a:solidFill>
              </a:defRPr>
            </a:lvl1pPr>
          </a:lstStyle>
          <a:p>
            <a:r>
              <a:rPr lang="en-US" dirty="0">
                <a:solidFill>
                  <a:srgbClr val="002663"/>
                </a:solidFill>
                <a:latin typeface="Arial"/>
              </a:rPr>
              <a:t>Presentation Title</a:t>
            </a:r>
          </a:p>
        </p:txBody>
      </p:sp>
      <p:sp>
        <p:nvSpPr>
          <p:cNvPr id="1030" name="Rectangle 6"/>
          <p:cNvSpPr>
            <a:spLocks noGrp="1" noChangeArrowheads="1"/>
          </p:cNvSpPr>
          <p:nvPr>
            <p:ph type="sldNum" sz="quarter" idx="4"/>
          </p:nvPr>
        </p:nvSpPr>
        <p:spPr bwMode="auto">
          <a:xfrm>
            <a:off x="8458200" y="422275"/>
            <a:ext cx="198438" cy="228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r">
              <a:defRPr sz="900" b="1">
                <a:solidFill>
                  <a:schemeClr val="bg2"/>
                </a:solidFill>
              </a:defRPr>
            </a:lvl1pPr>
          </a:lstStyle>
          <a:p>
            <a:fld id="{AD5ED7F4-484A-D84D-8A01-AA8A89AB39F1}" type="slidenum">
              <a:rPr lang="en-US" smtClean="0">
                <a:solidFill>
                  <a:srgbClr val="002663"/>
                </a:solidFill>
                <a:latin typeface="Arial"/>
              </a:rPr>
              <a:pPr/>
              <a:t>‹#›</a:t>
            </a:fld>
            <a:endParaRPr lang="en-US" dirty="0">
              <a:solidFill>
                <a:srgbClr val="002663"/>
              </a:solidFill>
              <a:latin typeface="Arial"/>
            </a:endParaRPr>
          </a:p>
        </p:txBody>
      </p:sp>
    </p:spTree>
    <p:extLst>
      <p:ext uri="{BB962C8B-B14F-4D97-AF65-F5344CB8AC3E}">
        <p14:creationId xmlns:p14="http://schemas.microsoft.com/office/powerpoint/2010/main" val="1890669199"/>
      </p:ext>
    </p:extLst>
  </p:cSld>
  <p:clrMap bg1="dk2" tx1="lt1" bg2="dk1" tx2="lt2" accent1="accent1" accent2="accent2" accent3="accent3" accent4="accent4" accent5="accent5" accent6="accent6" hlink="hlink" folHlink="folHlink"/>
  <p:sldLayoutIdLst>
    <p:sldLayoutId id="2147489894" r:id="rId1"/>
    <p:sldLayoutId id="2147489895" r:id="rId2"/>
    <p:sldLayoutId id="2147489896" r:id="rId3"/>
    <p:sldLayoutId id="2147489897" r:id="rId4"/>
    <p:sldLayoutId id="2147489898" r:id="rId5"/>
    <p:sldLayoutId id="2147489899" r:id="rId6"/>
    <p:sldLayoutId id="2147489900" r:id="rId7"/>
    <p:sldLayoutId id="2147489901" r:id="rId8"/>
  </p:sldLayoutIdLst>
  <p:hf hdr="0" dt="0"/>
  <p:txStyles>
    <p:titleStyle>
      <a:lvl1pPr algn="l" rtl="0" eaLnBrk="1" fontAlgn="base" hangingPunct="1">
        <a:spcBef>
          <a:spcPct val="0"/>
        </a:spcBef>
        <a:spcAft>
          <a:spcPct val="0"/>
        </a:spcAft>
        <a:defRPr sz="2800" b="1">
          <a:solidFill>
            <a:schemeClr val="bg2"/>
          </a:solidFill>
          <a:latin typeface="+mj-lt"/>
          <a:ea typeface="+mj-ea"/>
          <a:cs typeface="+mj-cs"/>
        </a:defRPr>
      </a:lvl1pPr>
      <a:lvl2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2800" b="1">
          <a:solidFill>
            <a:schemeClr val="tx2"/>
          </a:solidFill>
          <a:latin typeface="Arial" charset="0"/>
          <a:ea typeface="ＭＳ Ｐゴシック" charset="-128"/>
          <a:cs typeface="ＭＳ Ｐゴシック" charset="-128"/>
        </a:defRPr>
      </a:lvl9pPr>
    </p:titleStyle>
    <p:bodyStyle>
      <a:lvl1pPr algn="l" rtl="0" eaLnBrk="1" fontAlgn="base" hangingPunct="1">
        <a:lnSpc>
          <a:spcPct val="95000"/>
        </a:lnSpc>
        <a:spcBef>
          <a:spcPct val="0"/>
        </a:spcBef>
        <a:spcAft>
          <a:spcPct val="50000"/>
        </a:spcAft>
        <a:defRPr>
          <a:solidFill>
            <a:schemeClr val="bg2"/>
          </a:solidFill>
          <a:latin typeface="+mn-lt"/>
          <a:ea typeface="+mn-ea"/>
          <a:cs typeface="+mn-cs"/>
        </a:defRPr>
      </a:lvl1pPr>
      <a:lvl2pPr marL="190500" indent="-188913" algn="l" rtl="0" eaLnBrk="1" fontAlgn="base" hangingPunct="1">
        <a:lnSpc>
          <a:spcPct val="95000"/>
        </a:lnSpc>
        <a:spcBef>
          <a:spcPct val="0"/>
        </a:spcBef>
        <a:spcAft>
          <a:spcPct val="50000"/>
        </a:spcAft>
        <a:buFont typeface="Times" charset="0"/>
        <a:buChar char="•"/>
        <a:defRPr>
          <a:solidFill>
            <a:schemeClr val="bg2"/>
          </a:solidFill>
          <a:latin typeface="+mn-lt"/>
          <a:ea typeface="+mn-ea"/>
        </a:defRPr>
      </a:lvl2pPr>
      <a:lvl3pPr marL="838200" indent="-236538" algn="l" rtl="0" eaLnBrk="1" fontAlgn="base" hangingPunct="1">
        <a:lnSpc>
          <a:spcPct val="50000"/>
        </a:lnSpc>
        <a:spcBef>
          <a:spcPct val="0"/>
        </a:spcBef>
        <a:spcAft>
          <a:spcPct val="50000"/>
        </a:spcAft>
        <a:buChar char="–"/>
        <a:defRPr>
          <a:solidFill>
            <a:schemeClr val="bg2"/>
          </a:solidFill>
          <a:latin typeface="+mn-lt"/>
          <a:ea typeface="+mn-ea"/>
        </a:defRPr>
      </a:lvl3pPr>
      <a:lvl4pPr marL="1639888" indent="-228600" algn="l" rtl="0" eaLnBrk="1" fontAlgn="base" hangingPunct="1">
        <a:spcBef>
          <a:spcPct val="20000"/>
        </a:spcBef>
        <a:spcAft>
          <a:spcPct val="0"/>
        </a:spcAft>
        <a:buChar char="–"/>
        <a:defRPr>
          <a:solidFill>
            <a:schemeClr val="bg1"/>
          </a:solidFill>
          <a:latin typeface="+mn-lt"/>
          <a:ea typeface="+mn-ea"/>
        </a:defRPr>
      </a:lvl4pPr>
      <a:lvl5pPr marL="2058988" indent="-228600" algn="l" rtl="0" eaLnBrk="1" fontAlgn="base" hangingPunct="1">
        <a:spcBef>
          <a:spcPct val="20000"/>
        </a:spcBef>
        <a:spcAft>
          <a:spcPct val="0"/>
        </a:spcAft>
        <a:buChar char="»"/>
        <a:defRPr>
          <a:solidFill>
            <a:schemeClr val="bg1"/>
          </a:solidFill>
          <a:latin typeface="+mn-lt"/>
          <a:ea typeface="+mn-ea"/>
        </a:defRPr>
      </a:lvl5pPr>
      <a:lvl6pPr marL="2516188" indent="-228600" algn="l" rtl="0" eaLnBrk="1" fontAlgn="base" hangingPunct="1">
        <a:spcBef>
          <a:spcPct val="20000"/>
        </a:spcBef>
        <a:spcAft>
          <a:spcPct val="0"/>
        </a:spcAft>
        <a:buChar char="»"/>
        <a:defRPr>
          <a:solidFill>
            <a:schemeClr val="bg1"/>
          </a:solidFill>
          <a:latin typeface="+mn-lt"/>
          <a:ea typeface="+mn-ea"/>
        </a:defRPr>
      </a:lvl6pPr>
      <a:lvl7pPr marL="2973388" indent="-228600" algn="l" rtl="0" eaLnBrk="1" fontAlgn="base" hangingPunct="1">
        <a:spcBef>
          <a:spcPct val="20000"/>
        </a:spcBef>
        <a:spcAft>
          <a:spcPct val="0"/>
        </a:spcAft>
        <a:buChar char="»"/>
        <a:defRPr>
          <a:solidFill>
            <a:schemeClr val="bg1"/>
          </a:solidFill>
          <a:latin typeface="+mn-lt"/>
          <a:ea typeface="+mn-ea"/>
        </a:defRPr>
      </a:lvl7pPr>
      <a:lvl8pPr marL="3430588" indent="-228600" algn="l" rtl="0" eaLnBrk="1" fontAlgn="base" hangingPunct="1">
        <a:spcBef>
          <a:spcPct val="20000"/>
        </a:spcBef>
        <a:spcAft>
          <a:spcPct val="0"/>
        </a:spcAft>
        <a:buChar char="»"/>
        <a:defRPr>
          <a:solidFill>
            <a:schemeClr val="bg1"/>
          </a:solidFill>
          <a:latin typeface="+mn-lt"/>
          <a:ea typeface="+mn-ea"/>
        </a:defRPr>
      </a:lvl8pPr>
      <a:lvl9pPr marL="3887788" indent="-228600" algn="l" rtl="0" eaLnBrk="1" fontAlgn="base" hangingPunct="1">
        <a:spcBef>
          <a:spcPct val="20000"/>
        </a:spcBef>
        <a:spcAft>
          <a:spcPct val="0"/>
        </a:spcAft>
        <a:buChar char="»"/>
        <a:defRPr>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3" Type="http://schemas.openxmlformats.org/officeDocument/2006/relationships/hyperlink" Target="http://fred.stlouisfed.org/graph/?g=gnWk" TargetMode="External"/><Relationship Id="rId2" Type="http://schemas.openxmlformats.org/officeDocument/2006/relationships/notesSlide" Target="../notesSlides/notesSlide10.xml"/><Relationship Id="rId1" Type="http://schemas.openxmlformats.org/officeDocument/2006/relationships/slideLayout" Target="../slideLayouts/slideLayout44.xml"/><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8" Type="http://schemas.openxmlformats.org/officeDocument/2006/relationships/hyperlink" Target="http://www.jchs.harvard.edu/students/fellowships" TargetMode="External"/><Relationship Id="rId13" Type="http://schemas.openxmlformats.org/officeDocument/2006/relationships/hyperlink" Target="http://www.jchs.harvard.edu/sites/jchs.harvard.edu/files/lira_2014_q1_fullsize.png" TargetMode="External"/><Relationship Id="rId18" Type="http://schemas.openxmlformats.org/officeDocument/2006/relationships/hyperlink" Target="mailto:kerry_donahue@harvard.edu" TargetMode="External"/><Relationship Id="rId26" Type="http://schemas.openxmlformats.org/officeDocument/2006/relationships/image" Target="../media/image15.png"/><Relationship Id="rId3" Type="http://schemas.openxmlformats.org/officeDocument/2006/relationships/hyperlink" Target="http://www.jchs.harvard.edu/after-strong-start-remodeling-activity-should-see-some-easing-later-year#main-content" TargetMode="External"/><Relationship Id="rId21" Type="http://schemas.openxmlformats.org/officeDocument/2006/relationships/hyperlink" Target="http://www.gsd.harvard.edu/" TargetMode="External"/><Relationship Id="rId7" Type="http://schemas.openxmlformats.org/officeDocument/2006/relationships/hyperlink" Target="http://www.jchs.harvard.edu/events" TargetMode="External"/><Relationship Id="rId12" Type="http://schemas.openxmlformats.org/officeDocument/2006/relationships/hyperlink" Target="http://housingperspectives.blogspot.com/" TargetMode="External"/><Relationship Id="rId17" Type="http://schemas.openxmlformats.org/officeDocument/2006/relationships/hyperlink" Target="http://www.jchs.harvard.edu/sites/jchs.harvard.edu/files/n08-1_will.pdf" TargetMode="External"/><Relationship Id="rId25" Type="http://schemas.openxmlformats.org/officeDocument/2006/relationships/hyperlink" Target="http://www.jchs.harvard.edu/after-strong-start-remodeling-activity-should-see-some-easing-later-year" TargetMode="External"/><Relationship Id="rId2" Type="http://schemas.openxmlformats.org/officeDocument/2006/relationships/notesSlide" Target="../notesSlides/notesSlide11.xml"/><Relationship Id="rId16" Type="http://schemas.openxmlformats.org/officeDocument/2006/relationships/hyperlink" Target="http://www.jchs.harvard.edu/sites/jchs.harvard.edu/files/n07-1_bendimerad.pdf" TargetMode="External"/><Relationship Id="rId20" Type="http://schemas.openxmlformats.org/officeDocument/2006/relationships/hyperlink" Target="http://www.jchs.harvard.edu/research/publications/state-nations-housing-2014" TargetMode="External"/><Relationship Id="rId29" Type="http://schemas.openxmlformats.org/officeDocument/2006/relationships/image" Target="../media/image18.png"/><Relationship Id="rId1" Type="http://schemas.openxmlformats.org/officeDocument/2006/relationships/slideLayout" Target="../slideLayouts/slideLayout86.xml"/><Relationship Id="rId6" Type="http://schemas.openxmlformats.org/officeDocument/2006/relationships/hyperlink" Target="http://www.jchs.harvard.edu/research" TargetMode="External"/><Relationship Id="rId11" Type="http://schemas.openxmlformats.org/officeDocument/2006/relationships/hyperlink" Target="http://www.jchs.harvard.edu/news/press_releases" TargetMode="External"/><Relationship Id="rId24" Type="http://schemas.openxmlformats.org/officeDocument/2006/relationships/hyperlink" Target="mailto:jchs@harvard.edu" TargetMode="External"/><Relationship Id="rId5" Type="http://schemas.openxmlformats.org/officeDocument/2006/relationships/hyperlink" Target="http://www.jchs.harvard.edu/history" TargetMode="External"/><Relationship Id="rId15" Type="http://schemas.openxmlformats.org/officeDocument/2006/relationships/hyperlink" Target="http://www.jchs.harvard.edu/sites/jchs.harvard.edu/files/lira_historical_data_2014_q1.xlsx" TargetMode="External"/><Relationship Id="rId23" Type="http://schemas.openxmlformats.org/officeDocument/2006/relationships/hyperlink" Target="http://eepurl.com/Q_5Jj" TargetMode="External"/><Relationship Id="rId28" Type="http://schemas.openxmlformats.org/officeDocument/2006/relationships/image" Target="../media/image17.jpeg"/><Relationship Id="rId10" Type="http://schemas.openxmlformats.org/officeDocument/2006/relationships/hyperlink" Target="http://www.jchs.harvard.edu/sites/jchs.harvard.edu/files/lira_2014_q1_fullsize_0.png" TargetMode="External"/><Relationship Id="rId19" Type="http://schemas.openxmlformats.org/officeDocument/2006/relationships/hyperlink" Target="http://twitter.com/harvard_jchs" TargetMode="External"/><Relationship Id="rId4" Type="http://schemas.openxmlformats.org/officeDocument/2006/relationships/hyperlink" Target="http://www.jchs.harvard.edu/" TargetMode="External"/><Relationship Id="rId9" Type="http://schemas.openxmlformats.org/officeDocument/2006/relationships/hyperlink" Target="http://www.jchs.harvard.edu/news-media" TargetMode="External"/><Relationship Id="rId14" Type="http://schemas.openxmlformats.org/officeDocument/2006/relationships/hyperlink" Target="http://www.jchs.harvard.edu/leading-indicator-remodeling-activity-lira" TargetMode="External"/><Relationship Id="rId22" Type="http://schemas.openxmlformats.org/officeDocument/2006/relationships/hyperlink" Target="http://www.hks.harvard.edu/" TargetMode="External"/><Relationship Id="rId27"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3" Type="http://schemas.openxmlformats.org/officeDocument/2006/relationships/hyperlink" Target="http://fred.stlouisfed.org/graph/?g=h2iq" TargetMode="External"/><Relationship Id="rId2" Type="http://schemas.openxmlformats.org/officeDocument/2006/relationships/notesSlide" Target="../notesSlides/notesSlide14.xml"/><Relationship Id="rId1" Type="http://schemas.openxmlformats.org/officeDocument/2006/relationships/slideLayout" Target="../slideLayouts/slideLayout37.xml"/><Relationship Id="rId4" Type="http://schemas.openxmlformats.org/officeDocument/2006/relationships/image" Target="../media/image21.jp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44.xml"/></Relationships>
</file>

<file path=ppt/slides/_rels/slide18.xml.rels><?xml version="1.0" encoding="UTF-8" standalone="yes"?>
<Relationships xmlns="http://schemas.openxmlformats.org/package/2006/relationships"><Relationship Id="rId3" Type="http://schemas.openxmlformats.org/officeDocument/2006/relationships/hyperlink" Target="http://fred.stlouisfed.org/graph/?g=gX1M" TargetMode="External"/><Relationship Id="rId2" Type="http://schemas.openxmlformats.org/officeDocument/2006/relationships/notesSlide" Target="../notesSlides/notesSlide16.xml"/><Relationship Id="rId1" Type="http://schemas.openxmlformats.org/officeDocument/2006/relationships/slideLayout" Target="../slideLayouts/slideLayout37.xml"/><Relationship Id="rId4" Type="http://schemas.openxmlformats.org/officeDocument/2006/relationships/image" Target="../media/image23.jp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3" Type="http://schemas.openxmlformats.org/officeDocument/2006/relationships/hyperlink" Target="http://fred.stlouisfed.org/graph/?g=haro" TargetMode="External"/><Relationship Id="rId2" Type="http://schemas.openxmlformats.org/officeDocument/2006/relationships/notesSlide" Target="../notesSlides/notesSlide19.xml"/><Relationship Id="rId1" Type="http://schemas.openxmlformats.org/officeDocument/2006/relationships/slideLayout" Target="../slideLayouts/slideLayout37.xml"/><Relationship Id="rId4" Type="http://schemas.openxmlformats.org/officeDocument/2006/relationships/image" Target="../media/image26.jpg"/></Relationships>
</file>

<file path=ppt/slides/_rels/slide2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0.xml"/><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37.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37.xml"/></Relationships>
</file>

<file path=ppt/slides/_rels/slide25.xml.rels><?xml version="1.0" encoding="UTF-8" standalone="yes"?>
<Relationships xmlns="http://schemas.openxmlformats.org/package/2006/relationships"><Relationship Id="rId3" Type="http://schemas.openxmlformats.org/officeDocument/2006/relationships/hyperlink" Target="http://fred.stlouisfed.org/graph/?g=gpAg" TargetMode="External"/><Relationship Id="rId2" Type="http://schemas.openxmlformats.org/officeDocument/2006/relationships/notesSlide" Target="../notesSlides/notesSlide23.xml"/><Relationship Id="rId1" Type="http://schemas.openxmlformats.org/officeDocument/2006/relationships/slideLayout" Target="../slideLayouts/slideLayout37.xml"/><Relationship Id="rId4" Type="http://schemas.openxmlformats.org/officeDocument/2006/relationships/image" Target="../media/image30.jp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3" Type="http://schemas.openxmlformats.org/officeDocument/2006/relationships/hyperlink" Target="http://fred.stlouisfed.org/graph/?g=gX27" TargetMode="External"/><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image" Target="../media/image33.jpg"/></Relationships>
</file>

<file path=ppt/slides/_rels/slide2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7.xml"/><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3" Type="http://schemas.openxmlformats.org/officeDocument/2006/relationships/hyperlink" Target="http://fred.stlouisfed.org/graph/?g=gKoG" TargetMode="External"/><Relationship Id="rId2" Type="http://schemas.openxmlformats.org/officeDocument/2006/relationships/notesSlide" Target="../notesSlides/notesSlide1.xml"/><Relationship Id="rId1" Type="http://schemas.openxmlformats.org/officeDocument/2006/relationships/slideLayout" Target="../slideLayouts/slideLayout37.xml"/><Relationship Id="rId4" Type="http://schemas.openxmlformats.org/officeDocument/2006/relationships/image" Target="../media/image5.jpg"/></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8.xml"/><Relationship Id="rId1" Type="http://schemas.openxmlformats.org/officeDocument/2006/relationships/slideLayout" Target="../slideLayouts/slideLayout44.xml"/></Relationships>
</file>

<file path=ppt/slides/_rels/slide31.xml.rels><?xml version="1.0" encoding="UTF-8" standalone="yes"?>
<Relationships xmlns="http://schemas.openxmlformats.org/package/2006/relationships"><Relationship Id="rId3" Type="http://schemas.openxmlformats.org/officeDocument/2006/relationships/hyperlink" Target="http://fred.stlouisfed.org/graph/?g=gpAB" TargetMode="External"/><Relationship Id="rId2" Type="http://schemas.openxmlformats.org/officeDocument/2006/relationships/notesSlide" Target="../notesSlides/notesSlide29.xml"/><Relationship Id="rId1" Type="http://schemas.openxmlformats.org/officeDocument/2006/relationships/slideLayout" Target="../slideLayouts/slideLayout37.xml"/><Relationship Id="rId4" Type="http://schemas.openxmlformats.org/officeDocument/2006/relationships/image" Target="../media/image36.jpg"/></Relationships>
</file>

<file path=ppt/slides/_rels/slide3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fred.stlouisfed.org/graph/?g=gveY" TargetMode="External"/><Relationship Id="rId2" Type="http://schemas.openxmlformats.org/officeDocument/2006/relationships/notesSlide" Target="../notesSlides/notesSlide30.xml"/><Relationship Id="rId1" Type="http://schemas.openxmlformats.org/officeDocument/2006/relationships/slideLayout" Target="../slideLayouts/slideLayout37.xml"/><Relationship Id="rId4" Type="http://schemas.openxmlformats.org/officeDocument/2006/relationships/image" Target="../media/image37.jpg"/></Relationships>
</file>

<file path=ppt/slides/_rels/slide34.xml.rels><?xml version="1.0" encoding="UTF-8" standalone="yes"?>
<Relationships xmlns="http://schemas.openxmlformats.org/package/2006/relationships"><Relationship Id="rId3" Type="http://schemas.openxmlformats.org/officeDocument/2006/relationships/hyperlink" Target="http://fred.stlouisfed.org/graph/?g=gvhp" TargetMode="External"/><Relationship Id="rId2" Type="http://schemas.openxmlformats.org/officeDocument/2006/relationships/notesSlide" Target="../notesSlides/notesSlide31.xml"/><Relationship Id="rId1" Type="http://schemas.openxmlformats.org/officeDocument/2006/relationships/slideLayout" Target="../slideLayouts/slideLayout37.xml"/><Relationship Id="rId4" Type="http://schemas.openxmlformats.org/officeDocument/2006/relationships/image" Target="../media/image38.jpg"/></Relationships>
</file>

<file path=ppt/slides/_rels/slide35.xml.rels><?xml version="1.0" encoding="UTF-8" standalone="yes"?>
<Relationships xmlns="http://schemas.openxmlformats.org/package/2006/relationships"><Relationship Id="rId3" Type="http://schemas.openxmlformats.org/officeDocument/2006/relationships/hyperlink" Target="http://fred.stlouisfed.org/graph/?g=gBY6" TargetMode="External"/><Relationship Id="rId2" Type="http://schemas.openxmlformats.org/officeDocument/2006/relationships/notesSlide" Target="../notesSlides/notesSlide32.xml"/><Relationship Id="rId1" Type="http://schemas.openxmlformats.org/officeDocument/2006/relationships/slideLayout" Target="../slideLayouts/slideLayout37.xml"/><Relationship Id="rId4" Type="http://schemas.openxmlformats.org/officeDocument/2006/relationships/image" Target="../media/image39.jpg"/></Relationships>
</file>

<file path=ppt/slides/_rels/slide36.xml.rels><?xml version="1.0" encoding="UTF-8" standalone="yes"?>
<Relationships xmlns="http://schemas.openxmlformats.org/package/2006/relationships"><Relationship Id="rId3" Type="http://schemas.openxmlformats.org/officeDocument/2006/relationships/hyperlink" Target="http://fred.stlouisfed.org/graph/?g=gvj7" TargetMode="External"/><Relationship Id="rId2" Type="http://schemas.openxmlformats.org/officeDocument/2006/relationships/notesSlide" Target="../notesSlides/notesSlide33.xml"/><Relationship Id="rId1" Type="http://schemas.openxmlformats.org/officeDocument/2006/relationships/slideLayout" Target="../slideLayouts/slideLayout37.xml"/><Relationship Id="rId4" Type="http://schemas.openxmlformats.org/officeDocument/2006/relationships/image" Target="../media/image40.jpg"/></Relationships>
</file>

<file path=ppt/slides/_rels/slide37.xml.rels><?xml version="1.0" encoding="UTF-8" standalone="yes"?>
<Relationships xmlns="http://schemas.openxmlformats.org/package/2006/relationships"><Relationship Id="rId3" Type="http://schemas.openxmlformats.org/officeDocument/2006/relationships/hyperlink" Target="http://fred.stlouisfed.org/graph/?g=gvjN" TargetMode="External"/><Relationship Id="rId2" Type="http://schemas.openxmlformats.org/officeDocument/2006/relationships/notesSlide" Target="../notesSlides/notesSlide34.xml"/><Relationship Id="rId1" Type="http://schemas.openxmlformats.org/officeDocument/2006/relationships/slideLayout" Target="../slideLayouts/slideLayout37.xml"/><Relationship Id="rId4" Type="http://schemas.openxmlformats.org/officeDocument/2006/relationships/image" Target="../media/image41.jpg"/></Relationships>
</file>

<file path=ppt/slides/_rels/slide38.xml.rels><?xml version="1.0" encoding="UTF-8" standalone="yes"?>
<Relationships xmlns="http://schemas.openxmlformats.org/package/2006/relationships"><Relationship Id="rId3" Type="http://schemas.openxmlformats.org/officeDocument/2006/relationships/hyperlink" Target="http://fred.stlouisfed.org/graph/?g=hr8M" TargetMode="External"/><Relationship Id="rId2" Type="http://schemas.openxmlformats.org/officeDocument/2006/relationships/notesSlide" Target="../notesSlides/notesSlide35.xml"/><Relationship Id="rId1" Type="http://schemas.openxmlformats.org/officeDocument/2006/relationships/slideLayout" Target="../slideLayouts/slideLayout37.xml"/><Relationship Id="rId4" Type="http://schemas.openxmlformats.org/officeDocument/2006/relationships/image" Target="../media/image42.jpg"/></Relationships>
</file>

<file path=ppt/slides/_rels/slide3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hyperlink" Target="http://fred.stlouisfed.org/graph/?g=gNJV" TargetMode="External"/><Relationship Id="rId2" Type="http://schemas.openxmlformats.org/officeDocument/2006/relationships/notesSlide" Target="../notesSlides/notesSlide2.xml"/><Relationship Id="rId1" Type="http://schemas.openxmlformats.org/officeDocument/2006/relationships/slideLayout" Target="../slideLayouts/slideLayout37.xml"/><Relationship Id="rId4" Type="http://schemas.openxmlformats.org/officeDocument/2006/relationships/image" Target="../media/image6.jpg"/></Relationships>
</file>

<file path=ppt/slides/_rels/slide40.xml.rels><?xml version="1.0" encoding="UTF-8" standalone="yes"?>
<Relationships xmlns="http://schemas.openxmlformats.org/package/2006/relationships"><Relationship Id="rId3" Type="http://schemas.openxmlformats.org/officeDocument/2006/relationships/hyperlink" Target="http://fred.stlouisfed.org/graph/?g=gvkC" TargetMode="External"/><Relationship Id="rId2" Type="http://schemas.openxmlformats.org/officeDocument/2006/relationships/notesSlide" Target="../notesSlides/notesSlide36.xml"/><Relationship Id="rId1" Type="http://schemas.openxmlformats.org/officeDocument/2006/relationships/slideLayout" Target="../slideLayouts/slideLayout37.xml"/><Relationship Id="rId4" Type="http://schemas.openxmlformats.org/officeDocument/2006/relationships/image" Target="../media/image43.jpg"/></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7.xml"/><Relationship Id="rId1" Type="http://schemas.openxmlformats.org/officeDocument/2006/relationships/slideLayout" Target="../slideLayouts/slideLayout37.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8.xml"/><Relationship Id="rId1" Type="http://schemas.openxmlformats.org/officeDocument/2006/relationships/slideLayout" Target="../slideLayouts/slideLayout37.xml"/></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9.xml"/><Relationship Id="rId1" Type="http://schemas.openxmlformats.org/officeDocument/2006/relationships/slideLayout" Target="../slideLayouts/slideLayout37.xml"/></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0.xml"/><Relationship Id="rId1" Type="http://schemas.openxmlformats.org/officeDocument/2006/relationships/slideLayout" Target="../slideLayouts/slideLayout37.xml"/></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1.xml"/><Relationship Id="rId1" Type="http://schemas.openxmlformats.org/officeDocument/2006/relationships/slideLayout" Target="../slideLayouts/slideLayout37.xml"/></Relationships>
</file>

<file path=ppt/slides/_rels/slide4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2.xml"/><Relationship Id="rId1" Type="http://schemas.openxmlformats.org/officeDocument/2006/relationships/slideLayout" Target="../slideLayouts/slideLayout37.xml"/></Relationships>
</file>

<file path=ppt/slides/_rels/slide4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3.xml"/><Relationship Id="rId1" Type="http://schemas.openxmlformats.org/officeDocument/2006/relationships/slideLayout" Target="../slideLayouts/slideLayout37.xml"/></Relationships>
</file>

<file path=ppt/slides/_rels/slide48.xml.rels><?xml version="1.0" encoding="UTF-8" standalone="yes"?>
<Relationships xmlns="http://schemas.openxmlformats.org/package/2006/relationships"><Relationship Id="rId3" Type="http://schemas.openxmlformats.org/officeDocument/2006/relationships/hyperlink" Target="http://fred.stlouisfed.org/graph/?g=gnXB" TargetMode="External"/><Relationship Id="rId2" Type="http://schemas.openxmlformats.org/officeDocument/2006/relationships/notesSlide" Target="../notesSlides/notesSlide44.xml"/><Relationship Id="rId1" Type="http://schemas.openxmlformats.org/officeDocument/2006/relationships/slideLayout" Target="../slideLayouts/slideLayout37.xml"/><Relationship Id="rId4" Type="http://schemas.openxmlformats.org/officeDocument/2006/relationships/image" Target="../media/image51.jpg"/></Relationships>
</file>

<file path=ppt/slides/_rels/slide4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7.xml"/></Relationships>
</file>

<file path=ppt/slides/_rels/slide50.xml.rels><?xml version="1.0" encoding="UTF-8" standalone="yes"?>
<Relationships xmlns="http://schemas.openxmlformats.org/package/2006/relationships"><Relationship Id="rId3" Type="http://schemas.openxmlformats.org/officeDocument/2006/relationships/hyperlink" Target="http://fred.stlouisfed.org/graph/?g=gJbT" TargetMode="External"/><Relationship Id="rId2" Type="http://schemas.openxmlformats.org/officeDocument/2006/relationships/notesSlide" Target="../notesSlides/notesSlide45.xml"/><Relationship Id="rId1" Type="http://schemas.openxmlformats.org/officeDocument/2006/relationships/slideLayout" Target="../slideLayouts/slideLayout44.xml"/><Relationship Id="rId4" Type="http://schemas.openxmlformats.org/officeDocument/2006/relationships/image" Target="../media/image52.jpg"/></Relationships>
</file>

<file path=ppt/slides/_rels/slide51.xml.rels><?xml version="1.0" encoding="UTF-8" standalone="yes"?>
<Relationships xmlns="http://schemas.openxmlformats.org/package/2006/relationships"><Relationship Id="rId3" Type="http://schemas.openxmlformats.org/officeDocument/2006/relationships/hyperlink" Target="http://fred.stlouisfed.org/graph/?g=gJc6" TargetMode="External"/><Relationship Id="rId2" Type="http://schemas.openxmlformats.org/officeDocument/2006/relationships/notesSlide" Target="../notesSlides/notesSlide46.xml"/><Relationship Id="rId1" Type="http://schemas.openxmlformats.org/officeDocument/2006/relationships/slideLayout" Target="../slideLayouts/slideLayout37.xml"/><Relationship Id="rId4" Type="http://schemas.openxmlformats.org/officeDocument/2006/relationships/image" Target="../media/image53.jpg"/></Relationships>
</file>

<file path=ppt/slides/_rels/slide52.xml.rels><?xml version="1.0" encoding="UTF-8" standalone="yes"?>
<Relationships xmlns="http://schemas.openxmlformats.org/package/2006/relationships"><Relationship Id="rId3" Type="http://schemas.openxmlformats.org/officeDocument/2006/relationships/hyperlink" Target="http://fred.stlouisfed.org/graph/?g=gC03" TargetMode="External"/><Relationship Id="rId2" Type="http://schemas.openxmlformats.org/officeDocument/2006/relationships/notesSlide" Target="../notesSlides/notesSlide47.xml"/><Relationship Id="rId1" Type="http://schemas.openxmlformats.org/officeDocument/2006/relationships/slideLayout" Target="../slideLayouts/slideLayout37.xml"/><Relationship Id="rId4" Type="http://schemas.openxmlformats.org/officeDocument/2006/relationships/image" Target="../media/image54.jpg"/></Relationships>
</file>

<file path=ppt/slides/_rels/slide53.xml.rels><?xml version="1.0" encoding="UTF-8" standalone="yes"?>
<Relationships xmlns="http://schemas.openxmlformats.org/package/2006/relationships"><Relationship Id="rId3" Type="http://schemas.openxmlformats.org/officeDocument/2006/relationships/hyperlink" Target="http://fred.stlouisfed.org/graph/?g=gEoF" TargetMode="External"/><Relationship Id="rId2" Type="http://schemas.openxmlformats.org/officeDocument/2006/relationships/notesSlide" Target="../notesSlides/notesSlide48.xml"/><Relationship Id="rId1" Type="http://schemas.openxmlformats.org/officeDocument/2006/relationships/slideLayout" Target="../slideLayouts/slideLayout37.xml"/><Relationship Id="rId4" Type="http://schemas.openxmlformats.org/officeDocument/2006/relationships/image" Target="../media/image55.jpg"/></Relationships>
</file>

<file path=ppt/slides/_rels/slide54.xml.rels><?xml version="1.0" encoding="UTF-8" standalone="yes"?>
<Relationships xmlns="http://schemas.openxmlformats.org/package/2006/relationships"><Relationship Id="rId3" Type="http://schemas.openxmlformats.org/officeDocument/2006/relationships/hyperlink" Target="http://fred.stlouisfed.org/graph/?g=h1nD" TargetMode="External"/><Relationship Id="rId2" Type="http://schemas.openxmlformats.org/officeDocument/2006/relationships/notesSlide" Target="../notesSlides/notesSlide49.xml"/><Relationship Id="rId1" Type="http://schemas.openxmlformats.org/officeDocument/2006/relationships/slideLayout" Target="../slideLayouts/slideLayout37.xml"/><Relationship Id="rId4" Type="http://schemas.openxmlformats.org/officeDocument/2006/relationships/image" Target="../media/image56.jpg"/></Relationships>
</file>

<file path=ppt/slides/_rels/slide55.xml.rels><?xml version="1.0" encoding="UTF-8" standalone="yes"?>
<Relationships xmlns="http://schemas.openxmlformats.org/package/2006/relationships"><Relationship Id="rId3" Type="http://schemas.openxmlformats.org/officeDocument/2006/relationships/hyperlink" Target="http://fred.stlouisfed.org/graph/?g=hsL8" TargetMode="External"/><Relationship Id="rId2" Type="http://schemas.openxmlformats.org/officeDocument/2006/relationships/notesSlide" Target="../notesSlides/notesSlide50.xml"/><Relationship Id="rId1" Type="http://schemas.openxmlformats.org/officeDocument/2006/relationships/slideLayout" Target="../slideLayouts/slideLayout44.xml"/><Relationship Id="rId4" Type="http://schemas.openxmlformats.org/officeDocument/2006/relationships/image" Target="../media/image57.jp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3.xml"/></Relationships>
</file>

<file path=ppt/slides/_rels/slide5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2.xml"/><Relationship Id="rId1" Type="http://schemas.openxmlformats.org/officeDocument/2006/relationships/slideLayout" Target="../slideLayouts/slideLayout5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2.xml"/></Relationships>
</file>

<file path=ppt/slides/_rels/slide5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4.xml"/><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37.xml"/></Relationships>
</file>

<file path=ppt/slides/_rels/slide6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hyperlink" Target="http://fred.stlouisfed.org/graph/?g=hjX3" TargetMode="External"/><Relationship Id="rId2" Type="http://schemas.openxmlformats.org/officeDocument/2006/relationships/notesSlide" Target="../notesSlides/notesSlide55.xml"/><Relationship Id="rId1" Type="http://schemas.openxmlformats.org/officeDocument/2006/relationships/slideLayout" Target="../slideLayouts/slideLayout37.xml"/><Relationship Id="rId4" Type="http://schemas.openxmlformats.org/officeDocument/2006/relationships/image" Target="../media/image60.jpg"/></Relationships>
</file>

<file path=ppt/slides/_rels/slide6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6.xml"/><Relationship Id="rId1" Type="http://schemas.openxmlformats.org/officeDocument/2006/relationships/slideLayout" Target="../slideLayouts/slideLayout37.xml"/></Relationships>
</file>

<file path=ppt/slides/_rels/slide6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7.xml"/><Relationship Id="rId1" Type="http://schemas.openxmlformats.org/officeDocument/2006/relationships/slideLayout" Target="../slideLayouts/slideLayout37.xml"/></Relationships>
</file>

<file path=ppt/slides/_rels/slide6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58.xml"/><Relationship Id="rId1" Type="http://schemas.openxmlformats.org/officeDocument/2006/relationships/slideLayout" Target="../slideLayouts/slideLayout37.xml"/><Relationship Id="rId4" Type="http://schemas.openxmlformats.org/officeDocument/2006/relationships/image" Target="../media/image64.jpeg"/></Relationships>
</file>

<file path=ppt/slides/_rels/slide6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9.xml"/><Relationship Id="rId1" Type="http://schemas.openxmlformats.org/officeDocument/2006/relationships/slideLayout" Target="../slideLayouts/slideLayout37.xml"/></Relationships>
</file>

<file path=ppt/slides/_rels/slide6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0.xml"/><Relationship Id="rId1" Type="http://schemas.openxmlformats.org/officeDocument/2006/relationships/slideLayout" Target="../slideLayouts/slideLayout37.xml"/></Relationships>
</file>

<file path=ppt/slides/_rels/slide6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1.xml"/><Relationship Id="rId1" Type="http://schemas.openxmlformats.org/officeDocument/2006/relationships/slideLayout" Target="../slideLayouts/slideLayout37.xml"/></Relationships>
</file>

<file path=ppt/slides/_rels/slide6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2.xml"/><Relationship Id="rId1" Type="http://schemas.openxmlformats.org/officeDocument/2006/relationships/slideLayout" Target="../slideLayouts/slideLayout37.xml"/></Relationships>
</file>

<file path=ppt/slides/_rels/slide6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3.xml"/><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7.xml"/></Relationships>
</file>

<file path=ppt/slides/_rels/slide7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4.xml"/><Relationship Id="rId1" Type="http://schemas.openxmlformats.org/officeDocument/2006/relationships/slideLayout" Target="../slideLayouts/slideLayout37.xml"/></Relationships>
</file>

<file path=ppt/slides/_rels/slide7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5.xml"/><Relationship Id="rId1" Type="http://schemas.openxmlformats.org/officeDocument/2006/relationships/slideLayout" Target="../slideLayouts/slideLayout37.xml"/></Relationships>
</file>

<file path=ppt/slides/_rels/slide72.xml.rels><?xml version="1.0" encoding="UTF-8" standalone="yes"?>
<Relationships xmlns="http://schemas.openxmlformats.org/package/2006/relationships"><Relationship Id="rId3" Type="http://schemas.openxmlformats.org/officeDocument/2006/relationships/hyperlink" Target="http://fred.stlouisfed.org/graph/?g=gTXD" TargetMode="External"/><Relationship Id="rId2" Type="http://schemas.openxmlformats.org/officeDocument/2006/relationships/notesSlide" Target="../notesSlides/notesSlide66.xml"/><Relationship Id="rId1" Type="http://schemas.openxmlformats.org/officeDocument/2006/relationships/slideLayout" Target="../slideLayouts/slideLayout37.xml"/><Relationship Id="rId4" Type="http://schemas.openxmlformats.org/officeDocument/2006/relationships/image" Target="../media/image72.jpg"/></Relationships>
</file>

<file path=ppt/slides/_rels/slide73.xml.rels><?xml version="1.0" encoding="UTF-8" standalone="yes"?>
<Relationships xmlns="http://schemas.openxmlformats.org/package/2006/relationships"><Relationship Id="rId3" Type="http://schemas.openxmlformats.org/officeDocument/2006/relationships/hyperlink" Target="http://fred.stlouisfed.org/graph/?g=gTXQ" TargetMode="External"/><Relationship Id="rId2" Type="http://schemas.openxmlformats.org/officeDocument/2006/relationships/notesSlide" Target="../notesSlides/notesSlide67.xml"/><Relationship Id="rId1" Type="http://schemas.openxmlformats.org/officeDocument/2006/relationships/slideLayout" Target="../slideLayouts/slideLayout37.xml"/><Relationship Id="rId4" Type="http://schemas.openxmlformats.org/officeDocument/2006/relationships/image" Target="../media/image73.jpg"/></Relationships>
</file>

<file path=ppt/slides/_rels/slide74.xml.rels><?xml version="1.0" encoding="UTF-8" standalone="yes"?>
<Relationships xmlns="http://schemas.openxmlformats.org/package/2006/relationships"><Relationship Id="rId3" Type="http://schemas.openxmlformats.org/officeDocument/2006/relationships/hyperlink" Target="http://fred.stlouisfed.org/graph/?g=fAnd" TargetMode="External"/><Relationship Id="rId2" Type="http://schemas.openxmlformats.org/officeDocument/2006/relationships/notesSlide" Target="../notesSlides/notesSlide68.xml"/><Relationship Id="rId1" Type="http://schemas.openxmlformats.org/officeDocument/2006/relationships/slideLayout" Target="../slideLayouts/slideLayout37.xml"/><Relationship Id="rId4" Type="http://schemas.openxmlformats.org/officeDocument/2006/relationships/image" Target="../media/image74.jpg"/></Relationships>
</file>

<file path=ppt/slides/_rels/slide7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9.xml"/><Relationship Id="rId1" Type="http://schemas.openxmlformats.org/officeDocument/2006/relationships/slideLayout" Target="../slideLayouts/slideLayout37.xml"/></Relationships>
</file>

<file path=ppt/slides/_rels/slide7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70.xml"/><Relationship Id="rId1" Type="http://schemas.openxmlformats.org/officeDocument/2006/relationships/slideLayout" Target="../slideLayouts/slideLayout37.xml"/></Relationships>
</file>

<file path=ppt/slides/_rels/slide7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1.xml"/><Relationship Id="rId1" Type="http://schemas.openxmlformats.org/officeDocument/2006/relationships/slideLayout" Target="../slideLayouts/slideLayout37.xml"/></Relationships>
</file>

<file path=ppt/slides/_rels/slide7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2.xml"/><Relationship Id="rId1" Type="http://schemas.openxmlformats.org/officeDocument/2006/relationships/slideLayout" Target="../slideLayouts/slideLayout37.xml"/></Relationships>
</file>

<file path=ppt/slides/_rels/slide7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3.xml"/><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8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4.xml"/><Relationship Id="rId1" Type="http://schemas.openxmlformats.org/officeDocument/2006/relationships/slideLayout" Target="../slideLayouts/slideLayout44.xml"/></Relationships>
</file>

<file path=ppt/slides/_rels/slide8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5.xml"/><Relationship Id="rId1" Type="http://schemas.openxmlformats.org/officeDocument/2006/relationships/slideLayout" Target="../slideLayouts/slideLayout44.xml"/></Relationships>
</file>

<file path=ppt/slides/_rels/slide8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6.xml"/><Relationship Id="rId1" Type="http://schemas.openxmlformats.org/officeDocument/2006/relationships/slideLayout" Target="../slideLayouts/slideLayout37.xml"/></Relationships>
</file>

<file path=ppt/slides/_rels/slide83.xml.rels><?xml version="1.0" encoding="UTF-8" standalone="yes"?>
<Relationships xmlns="http://schemas.openxmlformats.org/package/2006/relationships"><Relationship Id="rId3" Type="http://schemas.openxmlformats.org/officeDocument/2006/relationships/hyperlink" Target="http://fred.stlouisfed.org/graph/?g=gU04" TargetMode="External"/><Relationship Id="rId2" Type="http://schemas.openxmlformats.org/officeDocument/2006/relationships/notesSlide" Target="../notesSlides/notesSlide77.xml"/><Relationship Id="rId1" Type="http://schemas.openxmlformats.org/officeDocument/2006/relationships/slideLayout" Target="../slideLayouts/slideLayout37.xml"/><Relationship Id="rId4" Type="http://schemas.openxmlformats.org/officeDocument/2006/relationships/image" Target="../media/image83.jpg"/></Relationships>
</file>

<file path=ppt/slides/_rels/slide8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78.xml"/><Relationship Id="rId1" Type="http://schemas.openxmlformats.org/officeDocument/2006/relationships/slideLayout" Target="../slideLayouts/slideLayout37.xml"/></Relationships>
</file>

<file path=ppt/slides/_rels/slide8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9.xml"/><Relationship Id="rId1" Type="http://schemas.openxmlformats.org/officeDocument/2006/relationships/slideLayout" Target="../slideLayouts/slideLayout44.xml"/></Relationships>
</file>

<file path=ppt/slides/_rels/slide8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0.xml"/><Relationship Id="rId1" Type="http://schemas.openxmlformats.org/officeDocument/2006/relationships/slideLayout" Target="../slideLayouts/slideLayout44.xml"/></Relationships>
</file>

<file path=ppt/slides/_rels/slide8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81.xml"/><Relationship Id="rId1" Type="http://schemas.openxmlformats.org/officeDocument/2006/relationships/slideLayout" Target="../slideLayouts/slideLayout44.xml"/></Relationships>
</file>

<file path=ppt/slides/_rels/slide88.xml.rels><?xml version="1.0" encoding="UTF-8" standalone="yes"?>
<Relationships xmlns="http://schemas.openxmlformats.org/package/2006/relationships"><Relationship Id="rId3" Type="http://schemas.openxmlformats.org/officeDocument/2006/relationships/hyperlink" Target="http://fred.stlouisfed.org/graph/?g=fAn1" TargetMode="External"/><Relationship Id="rId2" Type="http://schemas.openxmlformats.org/officeDocument/2006/relationships/notesSlide" Target="../notesSlides/notesSlide82.xml"/><Relationship Id="rId1" Type="http://schemas.openxmlformats.org/officeDocument/2006/relationships/slideLayout" Target="../slideLayouts/slideLayout44.xml"/><Relationship Id="rId4" Type="http://schemas.openxmlformats.org/officeDocument/2006/relationships/image" Target="../media/image88.jp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7.xml"/></Relationships>
</file>

<file path=ppt/slides/_rels/slide90.xml.rels><?xml version="1.0" encoding="UTF-8" standalone="yes"?>
<Relationships xmlns="http://schemas.openxmlformats.org/package/2006/relationships"><Relationship Id="rId3" Type="http://schemas.openxmlformats.org/officeDocument/2006/relationships/hyperlink" Target="http://fred.stlouisfed.org/graph/?g=hgKU" TargetMode="External"/><Relationship Id="rId2" Type="http://schemas.openxmlformats.org/officeDocument/2006/relationships/notesSlide" Target="../notesSlides/notesSlide83.xml"/><Relationship Id="rId1" Type="http://schemas.openxmlformats.org/officeDocument/2006/relationships/slideLayout" Target="../slideLayouts/slideLayout44.xml"/><Relationship Id="rId4" Type="http://schemas.openxmlformats.org/officeDocument/2006/relationships/image" Target="../media/image89.jpg"/></Relationships>
</file>

<file path=ppt/slides/_rels/slide91.xml.rels><?xml version="1.0" encoding="UTF-8" standalone="yes"?>
<Relationships xmlns="http://schemas.openxmlformats.org/package/2006/relationships"><Relationship Id="rId3" Type="http://schemas.openxmlformats.org/officeDocument/2006/relationships/hyperlink" Target="http://fred.stlouisfed.org/graph/?g=hfUf" TargetMode="External"/><Relationship Id="rId2" Type="http://schemas.openxmlformats.org/officeDocument/2006/relationships/notesSlide" Target="../notesSlides/notesSlide84.xml"/><Relationship Id="rId1" Type="http://schemas.openxmlformats.org/officeDocument/2006/relationships/slideLayout" Target="../slideLayouts/slideLayout37.xml"/><Relationship Id="rId4" Type="http://schemas.openxmlformats.org/officeDocument/2006/relationships/image" Target="../media/image90.jpg"/></Relationships>
</file>

<file path=ppt/slides/_rels/slide9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85.xml"/><Relationship Id="rId1" Type="http://schemas.openxmlformats.org/officeDocument/2006/relationships/slideLayout" Target="../slideLayouts/slideLayout37.xml"/></Relationships>
</file>

<file path=ppt/slides/_rels/slide9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86.xml"/><Relationship Id="rId1" Type="http://schemas.openxmlformats.org/officeDocument/2006/relationships/slideLayout" Target="../slideLayouts/slideLayout74.xml"/></Relationships>
</file>

<file path=ppt/slides/_rels/slide9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87.xml"/><Relationship Id="rId1" Type="http://schemas.openxmlformats.org/officeDocument/2006/relationships/slideLayout" Target="../slideLayouts/slideLayout37.xml"/></Relationships>
</file>

<file path=ppt/slides/_rels/slide95.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88.xml"/><Relationship Id="rId1" Type="http://schemas.openxmlformats.org/officeDocument/2006/relationships/slideLayout" Target="../slideLayouts/slideLayout37.xml"/></Relationships>
</file>

<file path=ppt/slides/_rels/slide9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mailto:elliot@graphsandlaughs.net" TargetMode="Externa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subTitle" idx="1"/>
          </p:nvPr>
        </p:nvSpPr>
        <p:spPr>
          <a:xfrm>
            <a:off x="939006" y="2185262"/>
            <a:ext cx="7239000" cy="3129688"/>
          </a:xfrm>
        </p:spPr>
        <p:txBody>
          <a:bodyPr>
            <a:noAutofit/>
          </a:bodyPr>
          <a:lstStyle/>
          <a:p>
            <a:pPr marL="0" indent="0" algn="ctr" eaLnBrk="1" hangingPunct="1">
              <a:lnSpc>
                <a:spcPct val="100000"/>
              </a:lnSpc>
              <a:spcAft>
                <a:spcPts val="0"/>
              </a:spcAft>
              <a:buFontTx/>
              <a:buNone/>
              <a:defRPr/>
            </a:pPr>
            <a:r>
              <a:rPr lang="en-US" cap="none" dirty="0">
                <a:solidFill>
                  <a:srgbClr val="002060"/>
                </a:solidFill>
                <a:latin typeface="Tahoma" pitchFamily="34" charset="0"/>
                <a:cs typeface="Tahoma" pitchFamily="34" charset="0"/>
              </a:rPr>
              <a:t>Presented by</a:t>
            </a:r>
            <a:r>
              <a:rPr lang="en-US" dirty="0">
                <a:solidFill>
                  <a:srgbClr val="002060"/>
                </a:solidFill>
                <a:latin typeface="Tahoma" pitchFamily="34" charset="0"/>
                <a:cs typeface="Tahoma" pitchFamily="34" charset="0"/>
              </a:rPr>
              <a:t>: </a:t>
            </a:r>
          </a:p>
          <a:p>
            <a:pPr marL="0" indent="0" algn="ctr" eaLnBrk="1" hangingPunct="1">
              <a:lnSpc>
                <a:spcPct val="100000"/>
              </a:lnSpc>
              <a:spcAft>
                <a:spcPts val="0"/>
              </a:spcAft>
              <a:buFontTx/>
              <a:buNone/>
              <a:defRPr/>
            </a:pPr>
            <a:r>
              <a:rPr lang="en-US" cap="none" dirty="0">
                <a:solidFill>
                  <a:srgbClr val="002060"/>
                </a:solidFill>
                <a:latin typeface="Tahoma" pitchFamily="34" charset="0"/>
                <a:cs typeface="Tahoma" pitchFamily="34" charset="0"/>
              </a:rPr>
              <a:t>Elliot F. Eisenberg, Ph.D. </a:t>
            </a:r>
          </a:p>
          <a:p>
            <a:pPr marL="0" indent="0" algn="ctr" eaLnBrk="1" hangingPunct="1">
              <a:lnSpc>
                <a:spcPct val="100000"/>
              </a:lnSpc>
              <a:spcAft>
                <a:spcPts val="0"/>
              </a:spcAft>
              <a:buFontTx/>
              <a:buNone/>
              <a:defRPr/>
            </a:pPr>
            <a:r>
              <a:rPr lang="en-US" cap="none" dirty="0">
                <a:solidFill>
                  <a:srgbClr val="002060"/>
                </a:solidFill>
                <a:latin typeface="Tahoma" pitchFamily="34" charset="0"/>
                <a:cs typeface="Tahoma" pitchFamily="34" charset="0"/>
              </a:rPr>
              <a:t>President: </a:t>
            </a:r>
            <a:r>
              <a:rPr lang="en-US" cap="none" dirty="0" err="1">
                <a:solidFill>
                  <a:srgbClr val="002060"/>
                </a:solidFill>
                <a:latin typeface="Tahoma" pitchFamily="34" charset="0"/>
                <a:cs typeface="Tahoma" pitchFamily="34" charset="0"/>
              </a:rPr>
              <a:t>GraphsandLaughs</a:t>
            </a:r>
            <a:r>
              <a:rPr lang="en-US" cap="none" dirty="0">
                <a:solidFill>
                  <a:srgbClr val="002060"/>
                </a:solidFill>
                <a:latin typeface="Tahoma" pitchFamily="34" charset="0"/>
                <a:cs typeface="Tahoma" pitchFamily="34" charset="0"/>
              </a:rPr>
              <a:t>, LLC</a:t>
            </a:r>
          </a:p>
          <a:p>
            <a:pPr marL="0" indent="0" algn="ctr" eaLnBrk="1" hangingPunct="1">
              <a:lnSpc>
                <a:spcPct val="100000"/>
              </a:lnSpc>
              <a:spcAft>
                <a:spcPts val="0"/>
              </a:spcAft>
              <a:buFontTx/>
              <a:buNone/>
              <a:defRPr/>
            </a:pPr>
            <a:endParaRPr lang="en-US" sz="1200" cap="none" dirty="0">
              <a:solidFill>
                <a:srgbClr val="002060"/>
              </a:solidFill>
              <a:latin typeface="Tahoma" pitchFamily="34" charset="0"/>
              <a:cs typeface="Tahoma" pitchFamily="34" charset="0"/>
            </a:endParaRPr>
          </a:p>
          <a:p>
            <a:pPr marL="0" indent="0" algn="ctr" eaLnBrk="1" hangingPunct="1">
              <a:lnSpc>
                <a:spcPct val="100000"/>
              </a:lnSpc>
              <a:spcAft>
                <a:spcPts val="0"/>
              </a:spcAft>
              <a:buFontTx/>
              <a:buNone/>
              <a:defRPr/>
            </a:pPr>
            <a:r>
              <a:rPr lang="en-US" cap="none" dirty="0">
                <a:solidFill>
                  <a:srgbClr val="002060"/>
                </a:solidFill>
                <a:latin typeface="Tahoma" pitchFamily="34" charset="0"/>
                <a:cs typeface="Tahoma" pitchFamily="34" charset="0"/>
              </a:rPr>
              <a:t>January 11, 2018</a:t>
            </a:r>
          </a:p>
          <a:p>
            <a:pPr marL="0" indent="0" algn="ctr" eaLnBrk="1" hangingPunct="1">
              <a:lnSpc>
                <a:spcPct val="100000"/>
              </a:lnSpc>
              <a:spcAft>
                <a:spcPts val="0"/>
              </a:spcAft>
              <a:buFontTx/>
              <a:buNone/>
              <a:defRPr/>
            </a:pPr>
            <a:r>
              <a:rPr lang="en-US" cap="none" dirty="0">
                <a:solidFill>
                  <a:srgbClr val="002060"/>
                </a:solidFill>
                <a:latin typeface="Tahoma" pitchFamily="34" charset="0"/>
                <a:cs typeface="Tahoma" pitchFamily="34" charset="0"/>
              </a:rPr>
              <a:t>Denver, CO </a:t>
            </a:r>
          </a:p>
        </p:txBody>
      </p:sp>
      <p:sp>
        <p:nvSpPr>
          <p:cNvPr id="9219" name="Text Box 3"/>
          <p:cNvSpPr>
            <a:spLocks noGrp="1" noChangeArrowheads="1"/>
          </p:cNvSpPr>
          <p:nvPr>
            <p:ph type="ctrTitle"/>
          </p:nvPr>
        </p:nvSpPr>
        <p:spPr>
          <a:xfrm>
            <a:off x="0" y="183693"/>
            <a:ext cx="9144000" cy="1819275"/>
          </a:xfrm>
        </p:spPr>
        <p:txBody>
          <a:bodyPr>
            <a:noAutofit/>
          </a:bodyPr>
          <a:lstStyle/>
          <a:p>
            <a:pPr>
              <a:spcBef>
                <a:spcPct val="50000"/>
              </a:spcBef>
            </a:pPr>
            <a:r>
              <a:rPr lang="en-US" sz="4000" b="1" dirty="0">
                <a:solidFill>
                  <a:srgbClr val="002060"/>
                </a:solidFill>
                <a:latin typeface="Tahoma" pitchFamily="34" charset="0"/>
                <a:cs typeface="Tahoma" pitchFamily="34" charset="0"/>
              </a:rPr>
              <a:t>THE 2018 ECONOMY:  </a:t>
            </a:r>
            <a:br>
              <a:rPr lang="en-US" sz="4000" b="1">
                <a:solidFill>
                  <a:srgbClr val="002060"/>
                </a:solidFill>
                <a:latin typeface="Tahoma" pitchFamily="34" charset="0"/>
                <a:cs typeface="Tahoma" pitchFamily="34" charset="0"/>
              </a:rPr>
            </a:br>
            <a:r>
              <a:rPr lang="en-US" sz="4000" b="1">
                <a:solidFill>
                  <a:srgbClr val="002060"/>
                </a:solidFill>
                <a:latin typeface="Tahoma" pitchFamily="34" charset="0"/>
                <a:cs typeface="Tahoma" pitchFamily="34" charset="0"/>
              </a:rPr>
              <a:t>BETTER </a:t>
            </a:r>
            <a:r>
              <a:rPr lang="en-US" sz="4000" b="1" dirty="0">
                <a:solidFill>
                  <a:srgbClr val="002060"/>
                </a:solidFill>
                <a:latin typeface="Tahoma" pitchFamily="34" charset="0"/>
                <a:cs typeface="Tahoma" pitchFamily="34" charset="0"/>
              </a:rPr>
              <a:t>THAN IN 2017</a:t>
            </a:r>
          </a:p>
        </p:txBody>
      </p:sp>
      <p:pic>
        <p:nvPicPr>
          <p:cNvPr id="9220" name="Picture 4" descr="C:\Users\RF\Dropbox\GraphsandLaughs\Business Card\Graphs&amp;Laughs_LO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6038" y="5314950"/>
            <a:ext cx="394493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7251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7238" y="15875"/>
            <a:ext cx="7465513" cy="411085"/>
          </a:xfrm>
        </p:spPr>
        <p:txBody>
          <a:bodyPr/>
          <a:lstStyle/>
          <a:p>
            <a:r>
              <a:rPr lang="en-US" dirty="0"/>
              <a:t>Hotel Occupancy Rates are Excellent!</a:t>
            </a:r>
            <a:br>
              <a:rPr lang="en-US" dirty="0"/>
            </a:br>
            <a:r>
              <a:rPr lang="en-US" sz="1800" dirty="0"/>
              <a:t>Occupancy is superb as is the ADR and the RevPAR </a:t>
            </a:r>
          </a:p>
        </p:txBody>
      </p:sp>
      <p:sp>
        <p:nvSpPr>
          <p:cNvPr id="4" name="AutoShape 2" descr="http://3.bp.blogspot.com/-zE7fJwnVGYM/U1AK_bxk_4I/AAAAAAAAetA/luRfPHvPt9s/s1600/HotelApr172014.jp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128"/>
            </a:endParaRPr>
          </a:p>
        </p:txBody>
      </p:sp>
      <p:pic>
        <p:nvPicPr>
          <p:cNvPr id="3" name="Picture 2" descr="https://4.bp.blogspot.com/-i53W9XO6Cuw/Wj_Otnf93BI/AAAAAAAAtTk/NXH8CBPhET4JbJjqndjOAvW8F3-L7BbiACLcBGAs/s1600/HotelDec162017.PNG">
            <a:extLst>
              <a:ext uri="{FF2B5EF4-FFF2-40B4-BE49-F238E27FC236}">
                <a16:creationId xmlns:a16="http://schemas.microsoft.com/office/drawing/2014/main" id="{7E644CD7-E847-461C-B403-40A67660A0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81075"/>
            <a:ext cx="9144000" cy="5505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30657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9050"/>
            <a:ext cx="9143999" cy="773429"/>
          </a:xfrm>
        </p:spPr>
        <p:txBody>
          <a:bodyPr/>
          <a:lstStyle/>
          <a:p>
            <a:pPr algn="ctr"/>
            <a:r>
              <a:rPr lang="en-US" dirty="0"/>
              <a:t>Las Vegas Attendance Rocks</a:t>
            </a:r>
            <a:br>
              <a:rPr lang="en-US" dirty="0"/>
            </a:br>
            <a:r>
              <a:rPr lang="en-US" sz="1600" dirty="0"/>
              <a:t>The gamblers are back, the conventioneers are too! </a:t>
            </a:r>
          </a:p>
        </p:txBody>
      </p:sp>
      <p:pic>
        <p:nvPicPr>
          <p:cNvPr id="1026" name="Picture 2" descr="https://2.bp.blogspot.com/-jF2DKSkXlek/WbakRGlxhzI/AAAAAAAAsOQ/KlOvcMP5SfQDDP31A5lX-sTyWRlfzq3eACLcBGAs/s1600/LasVegasJuly2017.PNG">
            <a:extLst>
              <a:ext uri="{FF2B5EF4-FFF2-40B4-BE49-F238E27FC236}">
                <a16:creationId xmlns:a16="http://schemas.microsoft.com/office/drawing/2014/main" id="{91E77449-29A7-4F9C-9C84-4437942CB7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792479"/>
            <a:ext cx="9144000" cy="60655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36535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 y="125957"/>
            <a:ext cx="9054692" cy="468404"/>
          </a:xfrm>
        </p:spPr>
        <p:txBody>
          <a:bodyPr/>
          <a:lstStyle/>
          <a:p>
            <a:pPr algn="ctr"/>
            <a:r>
              <a:rPr lang="en-US" dirty="0"/>
              <a:t>US Light Vehicle Sales are Down but are OK</a:t>
            </a:r>
            <a:br>
              <a:rPr lang="en-US" dirty="0"/>
            </a:br>
            <a:endParaRPr lang="en-US" sz="1600" dirty="0"/>
          </a:p>
        </p:txBody>
      </p:sp>
      <p:pic>
        <p:nvPicPr>
          <p:cNvPr id="6" name="FRED Graph Chart" descr="FRED Graph">
            <a:hlinkClick r:id="rId3" tooltip="View this chart in your browser. "/>
            <a:extLst>
              <a:ext uri="{FF2B5EF4-FFF2-40B4-BE49-F238E27FC236}">
                <a16:creationId xmlns:a16="http://schemas.microsoft.com/office/drawing/2014/main" id="{3D38528A-2884-474C-BB9C-D7A31BB1351D}"/>
              </a:ext>
            </a:extLst>
          </p:cNvPr>
          <p:cNvPicPr>
            <a:picLocks noChangeAspect="1"/>
          </p:cNvPicPr>
          <p:nvPr/>
        </p:nvPicPr>
        <p:blipFill>
          <a:blip r:embed="rId4"/>
          <a:stretch>
            <a:fillRect/>
          </a:stretch>
        </p:blipFill>
        <p:spPr>
          <a:xfrm>
            <a:off x="0" y="691116"/>
            <a:ext cx="9144000" cy="6166884"/>
          </a:xfrm>
          <a:prstGeom prst="rect">
            <a:avLst/>
          </a:prstGeom>
        </p:spPr>
      </p:pic>
    </p:spTree>
    <p:extLst>
      <p:ext uri="{BB962C8B-B14F-4D97-AF65-F5344CB8AC3E}">
        <p14:creationId xmlns:p14="http://schemas.microsoft.com/office/powerpoint/2010/main" val="28375957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9219" name="Rectangle 3"/>
          <p:cNvSpPr>
            <a:spLocks noGrp="1" noChangeArrowheads="1"/>
          </p:cNvSpPr>
          <p:nvPr>
            <p:ph type="title"/>
          </p:nvPr>
        </p:nvSpPr>
        <p:spPr>
          <a:xfrm>
            <a:off x="1030331" y="0"/>
            <a:ext cx="8113669" cy="631959"/>
          </a:xfrm>
        </p:spPr>
        <p:txBody>
          <a:bodyPr/>
          <a:lstStyle/>
          <a:p>
            <a:pPr eaLnBrk="1" hangingPunct="1"/>
            <a:r>
              <a:rPr lang="en-US" dirty="0">
                <a:solidFill>
                  <a:srgbClr val="002060"/>
                </a:solidFill>
                <a:latin typeface="Arial" pitchFamily="34" charset="0"/>
                <a:cs typeface="Arial" pitchFamily="34" charset="0"/>
              </a:rPr>
              <a:t>Residential Remodeling –Rising Nicely </a:t>
            </a:r>
            <a:br>
              <a:rPr lang="en-US" dirty="0">
                <a:solidFill>
                  <a:srgbClr val="002060"/>
                </a:solidFill>
                <a:latin typeface="Arial" pitchFamily="34" charset="0"/>
                <a:cs typeface="Arial" pitchFamily="34" charset="0"/>
              </a:rPr>
            </a:br>
            <a:r>
              <a:rPr lang="en-US" sz="1600" dirty="0">
                <a:solidFill>
                  <a:srgbClr val="002060"/>
                </a:solidFill>
                <a:latin typeface="Arial" pitchFamily="34" charset="0"/>
                <a:cs typeface="Arial" pitchFamily="34" charset="0"/>
              </a:rPr>
              <a:t>Owner-Occupied Improvements.  Higher prices and less sales boost renovation </a:t>
            </a:r>
          </a:p>
        </p:txBody>
      </p:sp>
      <p:sp>
        <p:nvSpPr>
          <p:cNvPr id="425989" name="Text Box 5"/>
          <p:cNvSpPr txBox="1">
            <a:spLocks noChangeArrowheads="1"/>
          </p:cNvSpPr>
          <p:nvPr/>
        </p:nvSpPr>
        <p:spPr bwMode="auto">
          <a:xfrm>
            <a:off x="8959850" y="6248400"/>
            <a:ext cx="184150" cy="304800"/>
          </a:xfrm>
          <a:prstGeom prst="rect">
            <a:avLst/>
          </a:prstGeom>
          <a:noFill/>
          <a:ln w="9525">
            <a:noFill/>
            <a:miter lim="800000"/>
            <a:headEnd/>
            <a:tailEnd/>
          </a:ln>
          <a:effectLst/>
        </p:spPr>
        <p:txBody>
          <a:bodyPr wrap="none">
            <a:spAutoFit/>
          </a:body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FFFFFF"/>
              </a:solidFill>
              <a:effectLst>
                <a:outerShdw blurRad="38100" dist="38100" dir="2700000" algn="tl">
                  <a:srgbClr val="C0C0C0"/>
                </a:outerShdw>
              </a:effectLst>
              <a:uLnTx/>
              <a:uFillTx/>
              <a:latin typeface="Arial" charset="0"/>
              <a:ea typeface="ＭＳ Ｐゴシック"/>
              <a:cs typeface="+mn-cs"/>
            </a:endParaRPr>
          </a:p>
        </p:txBody>
      </p:sp>
      <p:sp>
        <p:nvSpPr>
          <p:cNvPr id="2" name="Rectangle 2"/>
          <p:cNvSpPr>
            <a:spLocks noChangeArrowheads="1"/>
          </p:cNvSpPr>
          <p:nvPr/>
        </p:nvSpPr>
        <p:spPr bwMode="auto">
          <a:xfrm>
            <a:off x="0" y="0"/>
            <a:ext cx="0" cy="0"/>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29600" b="1" i="0" u="none" strike="noStrike" kern="1200" cap="none" spc="0" normalizeH="0" baseline="0" noProof="0">
                <a:ln>
                  <a:noFill/>
                </a:ln>
                <a:solidFill>
                  <a:srgbClr val="228822"/>
                </a:solidFill>
                <a:effectLst/>
                <a:uLnTx/>
                <a:uFillTx/>
                <a:latin typeface="ProximaNovaBold"/>
                <a:ea typeface="ＭＳ Ｐゴシック" charset="-128"/>
                <a:hlinkClick r:id="rId3"/>
              </a:rPr>
              <a:t>Skip to main content</a:t>
            </a:r>
            <a:r>
              <a:rPr kumimoji="0" lang="en-US" altLang="en-US" sz="600" b="0" i="0" u="none" strike="noStrike" kern="1200" cap="none" spc="0" normalizeH="0" baseline="0" noProof="0">
                <a:ln>
                  <a:noFill/>
                </a:ln>
                <a:solidFill>
                  <a:srgbClr val="FFFFFF"/>
                </a:solidFill>
                <a:effectLst/>
                <a:uLnTx/>
                <a:uFillTx/>
                <a:latin typeface="Arial" charset="0"/>
                <a:ea typeface="ＭＳ Ｐゴシック" charset="-128"/>
              </a:rPr>
              <a:t> </a:t>
            </a:r>
            <a:endPar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ＭＳ Ｐゴシック" charset="-128"/>
            </a:endParaRP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6B4B50"/>
                </a:solidFill>
                <a:effectLst/>
                <a:uLnTx/>
                <a:uFillTx/>
                <a:latin typeface="ProximaNovaSemibold"/>
                <a:ea typeface="ＭＳ Ｐゴシック" charset="-128"/>
                <a:hlinkClick r:id="rId4" tooltip="Home"/>
              </a:rPr>
              <a:t>Joint Center for Housing Studies, Harvard University</a:t>
            </a:r>
            <a:endParaRPr kumimoji="0" lang="en-US" altLang="en-US" sz="2400" b="0" i="0" u="none" strike="noStrike" kern="1200" cap="none" spc="0" normalizeH="0" baseline="0" noProof="0">
              <a:ln>
                <a:noFill/>
              </a:ln>
              <a:solidFill>
                <a:srgbClr val="6B4B50"/>
              </a:solidFill>
              <a:effectLst/>
              <a:uLnTx/>
              <a:uFillTx/>
              <a:latin typeface="ProximaNovaSemibold"/>
              <a:ea typeface="ＭＳ Ｐゴシック" charset="-128"/>
            </a:endParaRPr>
          </a:p>
          <a:p>
            <a:pPr marL="0" marR="0" lvl="0" indent="0" algn="r" defTabSz="914400" rtl="0" eaLnBrk="0" fontAlgn="base" latinLnBrk="0" hangingPunct="0">
              <a:lnSpc>
                <a:spcPct val="100000"/>
              </a:lnSpc>
              <a:spcBef>
                <a:spcPct val="0"/>
              </a:spcBef>
              <a:spcAft>
                <a:spcPct val="0"/>
              </a:spcAft>
              <a:buClrTx/>
              <a:buSzTx/>
              <a:buFontTx/>
              <a:buChar char="•"/>
              <a:tabLst/>
              <a:defRPr/>
            </a:pPr>
            <a:r>
              <a:rPr kumimoji="0" lang="en-US" altLang="en-US" sz="129600" b="1" i="0" u="none" strike="noStrike" kern="1200" cap="none" spc="0" normalizeH="0" baseline="0" noProof="0">
                <a:ln>
                  <a:noFill/>
                </a:ln>
                <a:solidFill>
                  <a:srgbClr val="228822"/>
                </a:solidFill>
                <a:effectLst/>
                <a:uLnTx/>
                <a:uFillTx/>
                <a:latin typeface="ProximaNovaBold"/>
                <a:ea typeface="ＭＳ Ｐゴシック" charset="-128"/>
                <a:hlinkClick r:id="rId5"/>
              </a:rPr>
              <a:t>About Us</a:t>
            </a:r>
            <a:endParaRPr kumimoji="0" lang="en-US" altLang="en-US" sz="800" b="0" i="0" u="none" strike="noStrike" kern="1200" cap="none" spc="0" normalizeH="0" baseline="0" noProof="0">
              <a:ln>
                <a:noFill/>
              </a:ln>
              <a:solidFill>
                <a:srgbClr val="FFFFFF"/>
              </a:solidFill>
              <a:effectLst/>
              <a:uLnTx/>
              <a:uFillTx/>
              <a:latin typeface="Arial" charset="0"/>
              <a:ea typeface="ＭＳ Ｐゴシック" charset="-128"/>
            </a:endParaRPr>
          </a:p>
          <a:p>
            <a:pPr marL="0" marR="0" lvl="0" indent="0" algn="r" defTabSz="914400" rtl="0" eaLnBrk="0" fontAlgn="base" latinLnBrk="0" hangingPunct="0">
              <a:lnSpc>
                <a:spcPct val="100000"/>
              </a:lnSpc>
              <a:spcBef>
                <a:spcPct val="0"/>
              </a:spcBef>
              <a:spcAft>
                <a:spcPct val="0"/>
              </a:spcAft>
              <a:buClrTx/>
              <a:buSzTx/>
              <a:buFontTx/>
              <a:buChar char="•"/>
              <a:tabLst/>
              <a:defRPr/>
            </a:pPr>
            <a:r>
              <a:rPr kumimoji="0" lang="en-US" altLang="en-US" sz="129600" b="1" i="0" u="none" strike="noStrike" kern="1200" cap="none" spc="0" normalizeH="0" baseline="0" noProof="0">
                <a:ln>
                  <a:noFill/>
                </a:ln>
                <a:solidFill>
                  <a:srgbClr val="228822"/>
                </a:solidFill>
                <a:effectLst/>
                <a:uLnTx/>
                <a:uFillTx/>
                <a:latin typeface="ProximaNovaBold"/>
                <a:ea typeface="ＭＳ Ｐゴシック" charset="-128"/>
                <a:hlinkClick r:id="rId6"/>
              </a:rPr>
              <a:t>Research</a:t>
            </a:r>
            <a:endParaRPr kumimoji="0" lang="en-US" altLang="en-US" sz="800" b="0" i="0" u="none" strike="noStrike" kern="1200" cap="none" spc="0" normalizeH="0" baseline="0" noProof="0">
              <a:ln>
                <a:noFill/>
              </a:ln>
              <a:solidFill>
                <a:srgbClr val="FFFFFF"/>
              </a:solidFill>
              <a:effectLst/>
              <a:uLnTx/>
              <a:uFillTx/>
              <a:latin typeface="Arial" charset="0"/>
              <a:ea typeface="ＭＳ Ｐゴシック" charset="-128"/>
            </a:endParaRPr>
          </a:p>
          <a:p>
            <a:pPr marL="0" marR="0" lvl="0" indent="0" algn="r" defTabSz="914400" rtl="0" eaLnBrk="0" fontAlgn="base" latinLnBrk="0" hangingPunct="0">
              <a:lnSpc>
                <a:spcPct val="100000"/>
              </a:lnSpc>
              <a:spcBef>
                <a:spcPct val="0"/>
              </a:spcBef>
              <a:spcAft>
                <a:spcPct val="0"/>
              </a:spcAft>
              <a:buClrTx/>
              <a:buSzTx/>
              <a:buFontTx/>
              <a:buChar char="•"/>
              <a:tabLst/>
              <a:defRPr/>
            </a:pPr>
            <a:r>
              <a:rPr kumimoji="0" lang="en-US" altLang="en-US" sz="129600" b="1" i="0" u="none" strike="noStrike" kern="1200" cap="none" spc="0" normalizeH="0" baseline="0" noProof="0">
                <a:ln>
                  <a:noFill/>
                </a:ln>
                <a:solidFill>
                  <a:srgbClr val="228822"/>
                </a:solidFill>
                <a:effectLst/>
                <a:uLnTx/>
                <a:uFillTx/>
                <a:latin typeface="ProximaNovaBold"/>
                <a:ea typeface="ＭＳ Ｐゴシック" charset="-128"/>
                <a:hlinkClick r:id="rId7"/>
              </a:rPr>
              <a:t>Events</a:t>
            </a:r>
            <a:endParaRPr kumimoji="0" lang="en-US" altLang="en-US" sz="800" b="0" i="0" u="none" strike="noStrike" kern="1200" cap="none" spc="0" normalizeH="0" baseline="0" noProof="0">
              <a:ln>
                <a:noFill/>
              </a:ln>
              <a:solidFill>
                <a:srgbClr val="FFFFFF"/>
              </a:solidFill>
              <a:effectLst/>
              <a:uLnTx/>
              <a:uFillTx/>
              <a:latin typeface="Arial" charset="0"/>
              <a:ea typeface="ＭＳ Ｐゴシック" charset="-128"/>
            </a:endParaRPr>
          </a:p>
          <a:p>
            <a:pPr marL="0" marR="0" lvl="0" indent="0" algn="r" defTabSz="914400" rtl="0" eaLnBrk="0" fontAlgn="base" latinLnBrk="0" hangingPunct="0">
              <a:lnSpc>
                <a:spcPct val="100000"/>
              </a:lnSpc>
              <a:spcBef>
                <a:spcPct val="0"/>
              </a:spcBef>
              <a:spcAft>
                <a:spcPct val="0"/>
              </a:spcAft>
              <a:buClrTx/>
              <a:buSzTx/>
              <a:buFontTx/>
              <a:buChar char="•"/>
              <a:tabLst/>
              <a:defRPr/>
            </a:pPr>
            <a:r>
              <a:rPr kumimoji="0" lang="en-US" altLang="en-US" sz="129600" b="1" i="0" u="none" strike="noStrike" kern="1200" cap="none" spc="0" normalizeH="0" baseline="0" noProof="0">
                <a:ln>
                  <a:noFill/>
                </a:ln>
                <a:solidFill>
                  <a:srgbClr val="228822"/>
                </a:solidFill>
                <a:effectLst/>
                <a:uLnTx/>
                <a:uFillTx/>
                <a:latin typeface="ProximaNovaBold"/>
                <a:ea typeface="ＭＳ Ｐゴシック" charset="-128"/>
                <a:hlinkClick r:id="rId8"/>
              </a:rPr>
              <a:t>Students</a:t>
            </a:r>
            <a:endParaRPr kumimoji="0" lang="en-US" altLang="en-US" sz="800" b="0" i="0" u="none" strike="noStrike" kern="1200" cap="none" spc="0" normalizeH="0" baseline="0" noProof="0">
              <a:ln>
                <a:noFill/>
              </a:ln>
              <a:solidFill>
                <a:srgbClr val="FFFFFF"/>
              </a:solidFill>
              <a:effectLst/>
              <a:uLnTx/>
              <a:uFillTx/>
              <a:latin typeface="Arial" charset="0"/>
              <a:ea typeface="ＭＳ Ｐゴシック" charset="-128"/>
            </a:endParaRPr>
          </a:p>
          <a:p>
            <a:pPr marL="0" marR="0" lvl="0" indent="0" algn="r" defTabSz="914400" rtl="0" eaLnBrk="0" fontAlgn="base" latinLnBrk="0" hangingPunct="0">
              <a:lnSpc>
                <a:spcPct val="100000"/>
              </a:lnSpc>
              <a:spcBef>
                <a:spcPct val="0"/>
              </a:spcBef>
              <a:spcAft>
                <a:spcPct val="0"/>
              </a:spcAft>
              <a:buClrTx/>
              <a:buSzTx/>
              <a:buFontTx/>
              <a:buChar char="•"/>
              <a:tabLst/>
              <a:defRPr/>
            </a:pPr>
            <a:r>
              <a:rPr kumimoji="0" lang="en-US" altLang="en-US" sz="129600" b="1" i="0" u="none" strike="noStrike" kern="1200" cap="none" spc="0" normalizeH="0" baseline="0" noProof="0">
                <a:ln>
                  <a:noFill/>
                </a:ln>
                <a:solidFill>
                  <a:srgbClr val="228822"/>
                </a:solidFill>
                <a:effectLst/>
                <a:uLnTx/>
                <a:uFillTx/>
                <a:latin typeface="ProximaNovaBold"/>
                <a:ea typeface="ＭＳ Ｐゴシック" charset="-128"/>
                <a:hlinkClick r:id="rId9"/>
              </a:rPr>
              <a:t>News &amp; Media</a:t>
            </a:r>
            <a:endParaRPr kumimoji="0" lang="en-US" altLang="en-US" sz="800" b="0" i="0" u="none" strike="noStrike" kern="1200" cap="none" spc="0" normalizeH="0" baseline="0" noProof="0">
              <a:ln>
                <a:noFill/>
              </a:ln>
              <a:solidFill>
                <a:srgbClr val="FFFFFF"/>
              </a:solidFill>
              <a:effectLst/>
              <a:uLnTx/>
              <a:uFillTx/>
              <a:latin typeface="Arial" charset="0"/>
              <a:ea typeface="ＭＳ Ｐゴシック" charset="-128"/>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DB6B18"/>
              </a:solidFill>
              <a:effectLst/>
              <a:uLnTx/>
              <a:uFillTx/>
              <a:latin typeface="ProximaNovaSemibold"/>
              <a:ea typeface="ＭＳ Ｐゴシック" charset="-128"/>
            </a:endParaRP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DB6B18"/>
                </a:solidFill>
                <a:effectLst/>
                <a:uLnTx/>
                <a:uFillTx/>
                <a:latin typeface="ProximaNovaSemibold"/>
                <a:ea typeface="ＭＳ Ｐゴシック" charset="-128"/>
              </a:rPr>
              <a:t>After a Strong Start, Remodeling Activity Should See Some Easing Later in the Year</a:t>
            </a: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600" b="0" i="0" u="none" strike="noStrike" kern="1200" cap="none" spc="0" normalizeH="0" baseline="0" noProof="0">
                <a:ln>
                  <a:noFill/>
                </a:ln>
                <a:solidFill>
                  <a:srgbClr val="FFFFFF"/>
                </a:solidFill>
                <a:effectLst/>
                <a:uLnTx/>
                <a:uFillTx/>
                <a:latin typeface="Arial" charset="0"/>
                <a:ea typeface="ＭＳ Ｐゴシック" charset="-128"/>
              </a:rPr>
              <a:t>  </a:t>
            </a:r>
            <a:r>
              <a:rPr kumimoji="0" lang="en-US" altLang="en-US" sz="8700" b="0" i="0" u="none" strike="noStrike" kern="1200" cap="none" spc="0" normalizeH="0" baseline="0" noProof="0">
                <a:ln>
                  <a:noFill/>
                </a:ln>
                <a:solidFill>
                  <a:srgbClr val="FFFFFF"/>
                </a:solidFill>
                <a:effectLst/>
                <a:uLnTx/>
                <a:uFillTx/>
                <a:latin typeface="Arial" charset="0"/>
                <a:ea typeface="ＭＳ Ｐゴシック" charset="-128"/>
              </a:rPr>
              <a:t> </a:t>
            </a:r>
            <a:r>
              <a:rPr kumimoji="0" lang="en-US" altLang="en-US" sz="600" b="0" i="0" u="none" strike="noStrike" kern="1200" cap="none" spc="0" normalizeH="0" baseline="0" noProof="0">
                <a:ln>
                  <a:noFill/>
                </a:ln>
                <a:solidFill>
                  <a:srgbClr val="FFFFFF"/>
                </a:solidFill>
                <a:effectLst/>
                <a:uLnTx/>
                <a:uFillTx/>
                <a:latin typeface="Arial" charset="0"/>
                <a:ea typeface="ＭＳ Ｐゴシック" charset="-128"/>
              </a:rPr>
              <a:t>                                                                                                    </a:t>
            </a:r>
            <a:r>
              <a:rPr kumimoji="0" lang="en-US" altLang="en-US" sz="1800" b="0" i="0" u="none" strike="noStrike" kern="1200" cap="none" spc="0" normalizeH="0" baseline="0" noProof="0">
                <a:ln>
                  <a:noFill/>
                </a:ln>
                <a:solidFill>
                  <a:srgbClr val="FFFFFF"/>
                </a:solidFill>
                <a:effectLst/>
                <a:uLnTx/>
                <a:uFillTx/>
                <a:latin typeface="Arial" panose="020B0604020202020204" pitchFamily="34" charset="0"/>
                <a:ea typeface="ＭＳ Ｐゴシック" charset="-128"/>
              </a:rPr>
              <a:t> </a:t>
            </a: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129600" b="1" i="0" u="none" strike="noStrike" kern="1200" cap="none" spc="0" normalizeH="0" baseline="0" noProof="0">
                <a:ln>
                  <a:noFill/>
                </a:ln>
                <a:solidFill>
                  <a:srgbClr val="228822"/>
                </a:solidFill>
                <a:effectLst/>
                <a:uLnTx/>
                <a:uFillTx/>
                <a:latin typeface="ProximaNovaBold"/>
                <a:ea typeface="ＭＳ Ｐゴシック" charset="-128"/>
                <a:hlinkClick r:id="rId10"/>
              </a:rPr>
              <a:t>  </a:t>
            </a:r>
            <a:endParaRPr kumimoji="0" lang="en-US" altLang="en-US" sz="600" b="0" i="0" u="none" strike="noStrike" kern="1200" cap="none" spc="0" normalizeH="0" baseline="0" noProof="0">
              <a:ln>
                <a:noFill/>
              </a:ln>
              <a:solidFill>
                <a:srgbClr val="FFFFFF"/>
              </a:solidFill>
              <a:effectLst/>
              <a:uLnTx/>
              <a:uFillTx/>
              <a:latin typeface="Arial" charset="0"/>
              <a:ea typeface="ＭＳ Ｐゴシック" charset="-128"/>
            </a:endParaRP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700" b="1" i="0" u="none" strike="noStrike" kern="1200" cap="none" spc="0" normalizeH="0" baseline="0" noProof="0">
                <a:ln>
                  <a:noFill/>
                </a:ln>
                <a:solidFill>
                  <a:srgbClr val="FFFFFF"/>
                </a:solidFill>
                <a:effectLst/>
                <a:uLnTx/>
                <a:uFillTx/>
                <a:latin typeface="ProximaNovaBold"/>
                <a:ea typeface="ＭＳ Ｐゴシック" charset="-128"/>
              </a:rPr>
              <a:t>MEDIA</a:t>
            </a:r>
            <a:endParaRPr kumimoji="0" lang="en-US" altLang="en-US" sz="600" b="1" i="0" u="none" strike="noStrike" kern="1200" cap="none" spc="0" normalizeH="0" baseline="0" noProof="0">
              <a:ln>
                <a:noFill/>
              </a:ln>
              <a:solidFill>
                <a:srgbClr val="FFFFFF"/>
              </a:solidFill>
              <a:effectLst/>
              <a:uLnTx/>
              <a:uFillTx/>
              <a:latin typeface="ProximaNovaBold"/>
              <a:ea typeface="ＭＳ Ｐゴシック" charset="-128"/>
            </a:endParaRP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rPr>
              <a:t>Thursday, April 17, 2014 </a:t>
            </a: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rPr>
              <a:t>Cambridge, MA – Solid growth is expected in the home remodeling market this year but momentum should begin to moderate in the fourth quarter, according to the </a:t>
            </a:r>
            <a:r>
              <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hlinkClick r:id="rId11"/>
              </a:rPr>
              <a:t>Leading Indicator of Remodeling Activity (LIRA)</a:t>
            </a:r>
            <a:r>
              <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rPr>
              <a:t> released today by the Remodeling Futures Program at the Joint Center for Housing Studies of Harvard University.  Sluggishness in the housing market and specifically in home sales may result in a deceleration of home improvement spending from double-digit annual growth through the third quarter to a year-over-year gain in the high single digits by the end of the year.</a:t>
            </a: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rPr>
              <a:t>“The housing recovery has at least temporarily lost some of its momentum,” says Eric S. Belsky, managing director of the Joint Center.  “And as a result, remodeling spending is expected to follow suit and see slower growth beginning later this year.”</a:t>
            </a: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rPr>
              <a:t>“Home improvement spending has already recovered a significant share of its losses from the downturn,” says Kermit Baker, director of the Remodeling Futures Program at the Joint Center.  “As spending moves into the next phase, we expect to see recent double-digit growth tail off to its longer-term average in the mid-single-digit range.”</a:t>
            </a: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8800" b="1" i="0" u="none" strike="noStrike" kern="1200" cap="none" spc="0" normalizeH="0" baseline="0" noProof="0">
                <a:ln>
                  <a:noFill/>
                </a:ln>
                <a:solidFill>
                  <a:srgbClr val="228822"/>
                </a:solidFill>
                <a:effectLst/>
                <a:uLnTx/>
                <a:uFillTx/>
                <a:latin typeface="ProximaNovaBold"/>
                <a:ea typeface="ＭＳ Ｐゴシック" charset="-128"/>
              </a:rPr>
              <a:t>PLEASE NOTE: </a:t>
            </a:r>
            <a:r>
              <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rPr>
              <a:t>An important change was made to the LIRA estimation model this quarter. With the upheaval in financial markets in recent years, the traditional relationship between interest rates and home improvement spending has significantly deteriorated. As a result, long-term interest rates have been removed from the LIRA estimation model.  For more information on the implications of this change, please </a:t>
            </a:r>
            <a:r>
              <a:rPr kumimoji="0" lang="en-US" altLang="en-US" sz="8800" b="1" i="0" u="none" strike="noStrike" kern="1200" cap="none" spc="0" normalizeH="0" baseline="0" noProof="0">
                <a:ln>
                  <a:noFill/>
                </a:ln>
                <a:solidFill>
                  <a:srgbClr val="228822"/>
                </a:solidFill>
                <a:effectLst/>
                <a:uLnTx/>
                <a:uFillTx/>
                <a:latin typeface="ProximaNovaBold"/>
                <a:ea typeface="ＭＳ Ｐゴシック" charset="-128"/>
                <a:hlinkClick r:id="rId12"/>
              </a:rPr>
              <a:t>visit our blog</a:t>
            </a:r>
            <a:r>
              <a:rPr kumimoji="0" lang="en-US" altLang="en-US" sz="8800" b="1" i="0" u="none" strike="noStrike" kern="1200" cap="none" spc="0" normalizeH="0" baseline="0" noProof="0">
                <a:ln>
                  <a:noFill/>
                </a:ln>
                <a:solidFill>
                  <a:srgbClr val="228822"/>
                </a:solidFill>
                <a:effectLst/>
                <a:uLnTx/>
                <a:uFillTx/>
                <a:latin typeface="ProximaNovaBold"/>
                <a:ea typeface="ＭＳ Ｐゴシック" charset="-128"/>
              </a:rPr>
              <a:t>.</a:t>
            </a:r>
            <a:endPar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endParaRP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8800" b="0" i="1" u="none" strike="noStrike" kern="1200" cap="none" spc="0" normalizeH="0" baseline="0" noProof="0">
                <a:ln>
                  <a:noFill/>
                </a:ln>
                <a:solidFill>
                  <a:srgbClr val="228822"/>
                </a:solidFill>
                <a:effectLst/>
                <a:uLnTx/>
                <a:uFillTx/>
                <a:latin typeface="ProximaNovaBold"/>
                <a:ea typeface="ＭＳ Ｐゴシック" charset="-128"/>
                <a:hlinkClick r:id="rId13"/>
              </a:rPr>
              <a:t>Click to view/save LIRA graphic.</a:t>
            </a:r>
            <a:br>
              <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rPr>
            </a:br>
            <a:r>
              <a:rPr kumimoji="0" lang="en-US" altLang="en-US" sz="8800" b="0" i="1" u="none" strike="noStrike" kern="1200" cap="none" spc="0" normalizeH="0" baseline="0" noProof="0">
                <a:ln>
                  <a:noFill/>
                </a:ln>
                <a:solidFill>
                  <a:srgbClr val="228822"/>
                </a:solidFill>
                <a:effectLst/>
                <a:uLnTx/>
                <a:uFillTx/>
                <a:latin typeface="ProximaNovaBold"/>
                <a:ea typeface="ＭＳ Ｐゴシック" charset="-128"/>
                <a:hlinkClick r:id="rId14"/>
              </a:rPr>
              <a:t>More information about the LIRA (FAQ, etc.)</a:t>
            </a:r>
            <a:r>
              <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rPr>
              <a:t> </a:t>
            </a:r>
            <a:br>
              <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rPr>
            </a:br>
            <a:r>
              <a:rPr kumimoji="0" lang="en-US" altLang="en-US" sz="8800" b="0" i="1" u="none" strike="noStrike" kern="1200" cap="none" spc="0" normalizeH="0" baseline="0" noProof="0">
                <a:ln>
                  <a:noFill/>
                </a:ln>
                <a:solidFill>
                  <a:srgbClr val="228822"/>
                </a:solidFill>
                <a:effectLst/>
                <a:uLnTx/>
                <a:uFillTx/>
                <a:latin typeface="ProximaNovaBold"/>
                <a:ea typeface="ＭＳ Ｐゴシック" charset="-128"/>
                <a:hlinkClick r:id="rId15"/>
              </a:rPr>
              <a:t>Click to view historical LIRA data and calculation methodology</a:t>
            </a:r>
            <a:endPar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endParaRP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rPr>
              <a:t>The Leading Indicator of Remodeling Activity (LIRA) is designed to estimate national homeowner spending on improvements for the current quarter and subsequent three quarters. The indicator, measured as an annual rate-of-change of its components, provides a short-term outlook of homeowner remodeling activity and is intended to help identify future turning points in the business cycle of the home improvement industry. The development of the LIRA is detailed in </a:t>
            </a:r>
            <a:r>
              <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hlinkClick r:id="rId16"/>
              </a:rPr>
              <a:t>“Developing a Leading Indicator for the Remodeling Industry”</a:t>
            </a:r>
            <a:r>
              <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rPr>
              <a:t> (JCHS Research Note N07-1). In July 2008, the LIRA was re-benchmarked due to changes in the underlying reference series. These changes are explained in </a:t>
            </a:r>
            <a:r>
              <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hlinkClick r:id="rId17"/>
              </a:rPr>
              <a:t>“Addendum to Research Note N07-1: Re-Benchmarking the Leading Indicator of Remodeling Activity”</a:t>
            </a:r>
            <a:r>
              <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rPr>
              <a:t> (JCHS Research Note N08-1). The LIRA is released by the Remodeling Futures Program at the Joint Center for Housing Studies of Harvard University in the third week after each quarter’s closing. </a:t>
            </a:r>
            <a:r>
              <a:rPr kumimoji="0" lang="en-US" altLang="en-US" sz="8800" b="1" i="0" u="none" strike="noStrike" kern="1200" cap="none" spc="0" normalizeH="0" baseline="0" noProof="0">
                <a:ln>
                  <a:noFill/>
                </a:ln>
                <a:solidFill>
                  <a:srgbClr val="228822"/>
                </a:solidFill>
                <a:effectLst/>
                <a:uLnTx/>
                <a:uFillTx/>
                <a:latin typeface="ProximaNovaBold"/>
                <a:ea typeface="ＭＳ Ｐゴシック" charset="-128"/>
              </a:rPr>
              <a:t>The next LIRA release date is July 24, 2014.</a:t>
            </a:r>
            <a:br>
              <a:rPr kumimoji="0" lang="en-US" altLang="en-US" sz="8800" b="1" i="0" u="none" strike="noStrike" kern="1200" cap="none" spc="0" normalizeH="0" baseline="0" noProof="0">
                <a:ln>
                  <a:noFill/>
                </a:ln>
                <a:solidFill>
                  <a:srgbClr val="228822"/>
                </a:solidFill>
                <a:effectLst/>
                <a:uLnTx/>
                <a:uFillTx/>
                <a:latin typeface="ProximaNovaBold"/>
                <a:ea typeface="ＭＳ Ｐゴシック" charset="-128"/>
              </a:rPr>
            </a:br>
            <a:endPar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endParaRP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rPr>
              <a:t>The Remodeling Futures Program, initiated by the Joint Center for Housing Studies in 1995, is a comprehensive study of the factors influencing the growth and changing characteristics of housing renovation and repair activity in the United States. The Program seeks to produce a better understanding of the home improvement industry and its relationship to the broader residential construction industry.</a:t>
            </a: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8800" b="1" i="0" u="none" strike="noStrike" kern="1200" cap="none" spc="0" normalizeH="0" baseline="0" noProof="0">
                <a:ln>
                  <a:noFill/>
                </a:ln>
                <a:solidFill>
                  <a:srgbClr val="228822"/>
                </a:solidFill>
                <a:effectLst/>
                <a:uLnTx/>
                <a:uFillTx/>
                <a:latin typeface="ProximaNovaBold"/>
                <a:ea typeface="ＭＳ Ｐゴシック" charset="-128"/>
              </a:rPr>
              <a:t>For more information, please contact:</a:t>
            </a:r>
            <a:br>
              <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rPr>
            </a:br>
            <a:r>
              <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rPr>
              <a:t>Kerry Donahue, (617) 495-7640, </a:t>
            </a:r>
            <a:r>
              <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hlinkClick r:id="rId18"/>
              </a:rPr>
              <a:t>kerry_donahue@harvard.edu</a:t>
            </a:r>
            <a:endPar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endParaRP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8800" b="0" i="0" u="none" strike="noStrike" kern="1200" cap="none" spc="0" normalizeH="0" baseline="0" noProof="0">
                <a:ln>
                  <a:noFill/>
                </a:ln>
                <a:solidFill>
                  <a:srgbClr val="228822"/>
                </a:solidFill>
                <a:effectLst/>
                <a:uLnTx/>
                <a:uFillTx/>
                <a:latin typeface="ProximaNovaBold"/>
                <a:ea typeface="ＭＳ Ｐゴシック" charset="-128"/>
              </a:rPr>
              <a:t> </a:t>
            </a: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6A5844"/>
              </a:solidFill>
              <a:effectLst/>
              <a:uLnTx/>
              <a:uFillTx/>
              <a:latin typeface="ProximaNovaSemibold"/>
              <a:ea typeface="ＭＳ Ｐゴシック" charset="-128"/>
            </a:endParaRP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6A5844"/>
                </a:solidFill>
                <a:effectLst/>
                <a:uLnTx/>
                <a:uFillTx/>
                <a:latin typeface="ProximaNovaSemibold"/>
                <a:ea typeface="ＭＳ Ｐゴシック" charset="-128"/>
              </a:rPr>
              <a:t>Search JCHS</a:t>
            </a: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600" b="0" i="0" u="none" strike="noStrike" kern="1200" cap="none" spc="0" normalizeH="0" baseline="0" noProof="0">
                <a:ln>
                  <a:noFill/>
                </a:ln>
                <a:solidFill>
                  <a:srgbClr val="FFFFFF"/>
                </a:solidFill>
                <a:effectLst/>
                <a:uLnTx/>
                <a:uFillTx/>
                <a:latin typeface="Arial" charset="0"/>
                <a:ea typeface="ＭＳ Ｐゴシック" charset="-128"/>
              </a:rPr>
              <a:t>Search </a:t>
            </a:r>
            <a:endParaRPr kumimoji="0" lang="en-US" altLang="en-US" sz="8800" b="1" i="0" u="none" strike="noStrike" kern="1200" cap="none" spc="0" normalizeH="0" baseline="0" noProof="0">
              <a:ln>
                <a:noFill/>
              </a:ln>
              <a:solidFill>
                <a:srgbClr val="228822"/>
              </a:solidFill>
              <a:effectLst/>
              <a:uLnTx/>
              <a:uFillTx/>
              <a:latin typeface="ProximaNovaBold"/>
              <a:ea typeface="ＭＳ Ｐゴシック" charset="-128"/>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6A5844"/>
              </a:solidFill>
              <a:effectLst/>
              <a:uLnTx/>
              <a:uFillTx/>
              <a:latin typeface="ProximaNovaSemibold"/>
              <a:ea typeface="ＭＳ Ｐゴシック" charset="-128"/>
            </a:endParaRP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6A5844"/>
                </a:solidFill>
                <a:effectLst/>
                <a:uLnTx/>
                <a:uFillTx/>
                <a:latin typeface="ProximaNovaSemibold"/>
                <a:ea typeface="ＭＳ Ｐゴシック" charset="-128"/>
              </a:rPr>
              <a:t>Connect with JCHS</a:t>
            </a:r>
          </a:p>
          <a:p>
            <a:pPr marL="0" marR="0" lvl="0" indent="0" algn="r" defTabSz="914400" rtl="0" eaLnBrk="0" fontAlgn="base" latinLnBrk="0" hangingPunct="0">
              <a:lnSpc>
                <a:spcPct val="100000"/>
              </a:lnSpc>
              <a:spcBef>
                <a:spcPct val="0"/>
              </a:spcBef>
              <a:spcAft>
                <a:spcPct val="0"/>
              </a:spcAft>
              <a:buClrTx/>
              <a:buSzTx/>
              <a:buFontTx/>
              <a:buChar char="•"/>
              <a:tabLst/>
              <a:defRPr/>
            </a:pPr>
            <a:r>
              <a:rPr kumimoji="0" lang="en-US" altLang="en-US" sz="129600" b="1" i="0" u="none" strike="noStrike" kern="1200" cap="none" spc="0" normalizeH="0" baseline="0" noProof="0">
                <a:ln>
                  <a:noFill/>
                </a:ln>
                <a:solidFill>
                  <a:srgbClr val="228822"/>
                </a:solidFill>
                <a:effectLst/>
                <a:uLnTx/>
                <a:uFillTx/>
                <a:latin typeface="ProximaNovaBold"/>
                <a:ea typeface="ＭＳ Ｐゴシック" charset="-128"/>
                <a:hlinkClick r:id="rId19"/>
              </a:rPr>
              <a:t>JCHS on Twitter</a:t>
            </a:r>
            <a:endParaRPr kumimoji="0" lang="en-US" altLang="en-US" sz="800" b="0" i="0" u="none" strike="noStrike" kern="1200" cap="none" spc="0" normalizeH="0" baseline="0" noProof="0">
              <a:ln>
                <a:noFill/>
              </a:ln>
              <a:solidFill>
                <a:srgbClr val="FFFFFF"/>
              </a:solidFill>
              <a:effectLst/>
              <a:uLnTx/>
              <a:uFillTx/>
              <a:latin typeface="Arial" charset="0"/>
              <a:ea typeface="ＭＳ Ｐゴシック" charset="-128"/>
            </a:endParaRPr>
          </a:p>
          <a:p>
            <a:pPr marL="0" marR="0" lvl="0" indent="0" algn="r" defTabSz="914400" rtl="0" eaLnBrk="0" fontAlgn="base" latinLnBrk="0" hangingPunct="0">
              <a:lnSpc>
                <a:spcPct val="100000"/>
              </a:lnSpc>
              <a:spcBef>
                <a:spcPct val="0"/>
              </a:spcBef>
              <a:spcAft>
                <a:spcPct val="0"/>
              </a:spcAft>
              <a:buClrTx/>
              <a:buSzTx/>
              <a:buFontTx/>
              <a:buChar char="•"/>
              <a:tabLst/>
              <a:defRPr/>
            </a:pPr>
            <a:r>
              <a:rPr kumimoji="0" lang="en-US" altLang="en-US" sz="129600" b="1" i="0" u="none" strike="noStrike" kern="1200" cap="none" spc="0" normalizeH="0" baseline="0" noProof="0">
                <a:ln>
                  <a:noFill/>
                </a:ln>
                <a:solidFill>
                  <a:srgbClr val="228822"/>
                </a:solidFill>
                <a:effectLst/>
                <a:uLnTx/>
                <a:uFillTx/>
                <a:latin typeface="ProximaNovaBold"/>
                <a:ea typeface="ＭＳ Ｐゴシック" charset="-128"/>
                <a:hlinkClick r:id="rId12"/>
              </a:rPr>
              <a:t>Read our blog</a:t>
            </a:r>
            <a:endParaRPr kumimoji="0" lang="en-US" altLang="en-US" sz="600" b="0" i="0" u="none" strike="noStrike" kern="1200" cap="none" spc="0" normalizeH="0" baseline="0" noProof="0">
              <a:ln>
                <a:noFill/>
              </a:ln>
              <a:solidFill>
                <a:srgbClr val="FFFFFF"/>
              </a:solidFill>
              <a:effectLst/>
              <a:uLnTx/>
              <a:uFillTx/>
              <a:latin typeface="Arial" charset="0"/>
              <a:ea typeface="ＭＳ Ｐゴシック" charset="-128"/>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6A5844"/>
              </a:solidFill>
              <a:effectLst/>
              <a:uLnTx/>
              <a:uFillTx/>
              <a:latin typeface="ProximaNovaSemibold"/>
              <a:ea typeface="ＭＳ Ｐゴシック" charset="-128"/>
            </a:endParaRP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6A5844"/>
                </a:solidFill>
                <a:effectLst/>
                <a:uLnTx/>
                <a:uFillTx/>
                <a:latin typeface="ProximaNovaSemibold"/>
                <a:ea typeface="ＭＳ Ｐゴシック" charset="-128"/>
              </a:rPr>
              <a:t>Featured Publication</a:t>
            </a: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600" b="0" i="0" u="none" strike="noStrike" kern="1200" cap="none" spc="0" normalizeH="0" baseline="0" noProof="0">
                <a:ln>
                  <a:noFill/>
                </a:ln>
                <a:solidFill>
                  <a:srgbClr val="FFFFFF"/>
                </a:solidFill>
                <a:effectLst/>
                <a:uLnTx/>
                <a:uFillTx/>
                <a:latin typeface="Arial" charset="0"/>
                <a:ea typeface="ＭＳ Ｐゴシック" charset="-128"/>
                <a:hlinkClick r:id="rId20"/>
              </a:rPr>
              <a:t>  </a:t>
            </a:r>
            <a:r>
              <a:rPr kumimoji="0" lang="en-US" altLang="en-US" sz="6000" b="0" i="0" u="none" strike="noStrike" kern="1200" cap="none" spc="0" normalizeH="0" baseline="0" noProof="0">
                <a:ln>
                  <a:noFill/>
                </a:ln>
                <a:solidFill>
                  <a:srgbClr val="FFFFFF"/>
                </a:solidFill>
                <a:effectLst/>
                <a:uLnTx/>
                <a:uFillTx/>
                <a:latin typeface="Arial" charset="0"/>
                <a:ea typeface="ＭＳ Ｐゴシック" charset="-128"/>
              </a:rPr>
              <a:t> </a:t>
            </a:r>
            <a:r>
              <a:rPr kumimoji="0" lang="en-US" altLang="en-US" sz="600" b="0" i="0" u="none" strike="noStrike" kern="1200" cap="none" spc="0" normalizeH="0" baseline="0" noProof="0">
                <a:ln>
                  <a:noFill/>
                </a:ln>
                <a:solidFill>
                  <a:srgbClr val="FFFFFF"/>
                </a:solidFill>
                <a:effectLst/>
                <a:uLnTx/>
                <a:uFillTx/>
                <a:latin typeface="Arial" charset="0"/>
                <a:ea typeface="ＭＳ Ｐゴシック" charset="-128"/>
              </a:rPr>
              <a:t>                                  </a:t>
            </a:r>
            <a:r>
              <a:rPr kumimoji="0" lang="en-US" altLang="en-US" sz="8800" b="1" i="0" u="none" strike="noStrike" kern="1200" cap="none" spc="0" normalizeH="0" baseline="0" noProof="0">
                <a:ln>
                  <a:noFill/>
                </a:ln>
                <a:solidFill>
                  <a:srgbClr val="228822"/>
                </a:solidFill>
                <a:effectLst/>
                <a:uLnTx/>
                <a:uFillTx/>
                <a:latin typeface="ProximaNovaBold"/>
                <a:ea typeface="ＭＳ Ｐゴシック" charset="-128"/>
              </a:rPr>
              <a:t> </a:t>
            </a: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8800" b="1" i="0" u="none" strike="noStrike" kern="1200" cap="none" spc="0" normalizeH="0" baseline="0" noProof="0">
                <a:ln>
                  <a:noFill/>
                </a:ln>
                <a:solidFill>
                  <a:srgbClr val="228822"/>
                </a:solidFill>
                <a:effectLst/>
                <a:uLnTx/>
                <a:uFillTx/>
                <a:latin typeface="ProximaNovaBold"/>
                <a:ea typeface="ＭＳ Ｐゴシック" charset="-128"/>
              </a:rPr>
              <a:t>The U.S. housing recovery should regain its footing, but also faces a number of challenges, concludes the 2014 State of the Nation’s Housing report. Tight credit, still elevated unemployment, and mounting student loan debt among young Americans are moderating growth and keeping millennials and other first-time homebuyers out of the market.</a:t>
            </a: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8800" b="1" i="0" u="none" strike="noStrike" kern="1200" cap="none" spc="0" normalizeH="0" baseline="0" noProof="0">
                <a:ln>
                  <a:noFill/>
                </a:ln>
                <a:solidFill>
                  <a:srgbClr val="228822"/>
                </a:solidFill>
                <a:effectLst/>
                <a:uLnTx/>
                <a:uFillTx/>
                <a:latin typeface="ProximaNovaBold"/>
                <a:ea typeface="ＭＳ Ｐゴシック" charset="-128"/>
              </a:rPr>
              <a:t>The Joint Center for Housing Studies is a collaborative unit affiliated with the </a:t>
            </a:r>
            <a:r>
              <a:rPr kumimoji="0" lang="en-US" altLang="en-US" sz="8800" b="1" i="0" u="none" strike="noStrike" kern="1200" cap="none" spc="0" normalizeH="0" baseline="0" noProof="0">
                <a:ln>
                  <a:noFill/>
                </a:ln>
                <a:solidFill>
                  <a:srgbClr val="228822"/>
                </a:solidFill>
                <a:effectLst/>
                <a:uLnTx/>
                <a:uFillTx/>
                <a:latin typeface="ProximaNovaBold"/>
                <a:ea typeface="ＭＳ Ｐゴシック" charset="-128"/>
                <a:hlinkClick r:id="rId21"/>
              </a:rPr>
              <a:t>Harvard Graduate School of Design</a:t>
            </a:r>
            <a:r>
              <a:rPr kumimoji="0" lang="en-US" altLang="en-US" sz="8800" b="1" i="0" u="none" strike="noStrike" kern="1200" cap="none" spc="0" normalizeH="0" baseline="0" noProof="0">
                <a:ln>
                  <a:noFill/>
                </a:ln>
                <a:solidFill>
                  <a:srgbClr val="228822"/>
                </a:solidFill>
                <a:effectLst/>
                <a:uLnTx/>
                <a:uFillTx/>
                <a:latin typeface="ProximaNovaBold"/>
                <a:ea typeface="ＭＳ Ｐゴシック" charset="-128"/>
              </a:rPr>
              <a:t> and the </a:t>
            </a:r>
            <a:r>
              <a:rPr kumimoji="0" lang="en-US" altLang="en-US" sz="8800" b="1" i="0" u="none" strike="noStrike" kern="1200" cap="none" spc="0" normalizeH="0" baseline="0" noProof="0">
                <a:ln>
                  <a:noFill/>
                </a:ln>
                <a:solidFill>
                  <a:srgbClr val="228822"/>
                </a:solidFill>
                <a:effectLst/>
                <a:uLnTx/>
                <a:uFillTx/>
                <a:latin typeface="ProximaNovaBold"/>
                <a:ea typeface="ＭＳ Ｐゴシック" charset="-128"/>
                <a:hlinkClick r:id="rId22"/>
              </a:rPr>
              <a:t>Harvard Kennedy School</a:t>
            </a:r>
            <a:r>
              <a:rPr kumimoji="0" lang="en-US" altLang="en-US" sz="8800" b="1" i="0" u="none" strike="noStrike" kern="1200" cap="none" spc="0" normalizeH="0" baseline="0" noProof="0">
                <a:ln>
                  <a:noFill/>
                </a:ln>
                <a:solidFill>
                  <a:srgbClr val="228822"/>
                </a:solidFill>
                <a:effectLst/>
                <a:uLnTx/>
                <a:uFillTx/>
                <a:latin typeface="ProximaNovaBold"/>
                <a:ea typeface="ＭＳ Ｐゴシック" charset="-128"/>
              </a:rPr>
              <a:t>.</a:t>
            </a:r>
            <a:br>
              <a:rPr kumimoji="0" lang="en-US" altLang="en-US" sz="8800" b="1" i="0" u="none" strike="noStrike" kern="1200" cap="none" spc="0" normalizeH="0" baseline="0" noProof="0">
                <a:ln>
                  <a:noFill/>
                </a:ln>
                <a:solidFill>
                  <a:srgbClr val="228822"/>
                </a:solidFill>
                <a:effectLst/>
                <a:uLnTx/>
                <a:uFillTx/>
                <a:latin typeface="ProximaNovaBold"/>
                <a:ea typeface="ＭＳ Ｐゴシック" charset="-128"/>
              </a:rPr>
            </a:br>
            <a:r>
              <a:rPr kumimoji="0" lang="en-US" altLang="en-US" sz="8800" b="1" i="0" u="none" strike="noStrike" kern="1200" cap="none" spc="0" normalizeH="0" baseline="0" noProof="0">
                <a:ln>
                  <a:noFill/>
                </a:ln>
                <a:solidFill>
                  <a:srgbClr val="228822"/>
                </a:solidFill>
                <a:effectLst/>
                <a:uLnTx/>
                <a:uFillTx/>
                <a:latin typeface="ProximaNovaBold"/>
                <a:ea typeface="ＭＳ Ｐゴシック" charset="-128"/>
              </a:rPr>
              <a:t> </a:t>
            </a:r>
            <a:endParaRPr kumimoji="0" lang="en-US" altLang="en-US" sz="2400" b="0" i="0" u="none" strike="noStrike" kern="1200" cap="none" spc="0" normalizeH="0" baseline="0" noProof="0">
              <a:ln>
                <a:noFill/>
              </a:ln>
              <a:solidFill>
                <a:srgbClr val="6B4B50"/>
              </a:solidFill>
              <a:effectLst/>
              <a:uLnTx/>
              <a:uFillTx/>
              <a:latin typeface="ProximaNovaSemibold"/>
              <a:ea typeface="ＭＳ Ｐゴシック" charset="-128"/>
            </a:endParaRP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a:ln>
                  <a:noFill/>
                </a:ln>
                <a:solidFill>
                  <a:srgbClr val="6B4B50"/>
                </a:solidFill>
                <a:effectLst/>
                <a:uLnTx/>
                <a:uFillTx/>
                <a:latin typeface="ProximaNovaSemibold"/>
                <a:ea typeface="ＭＳ Ｐゴシック" charset="-128"/>
                <a:hlinkClick r:id="rId23"/>
              </a:rPr>
              <a:t>JOIN OUR MAILING LIST</a:t>
            </a:r>
            <a:endParaRPr kumimoji="0" lang="en-US" altLang="en-US" sz="2400" b="0" i="0" u="none" strike="noStrike" kern="1200" cap="none" spc="0" normalizeH="0" baseline="0" noProof="0">
              <a:ln>
                <a:noFill/>
              </a:ln>
              <a:solidFill>
                <a:srgbClr val="6B4B50"/>
              </a:solidFill>
              <a:effectLst/>
              <a:uLnTx/>
              <a:uFillTx/>
              <a:latin typeface="ProximaNovaSemibold"/>
              <a:ea typeface="ＭＳ Ｐゴシック" charset="-128"/>
            </a:endParaRP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600" b="0" i="0" u="none" strike="noStrike" kern="1200" cap="none" spc="0" normalizeH="0" baseline="0" noProof="0">
                <a:ln>
                  <a:noFill/>
                </a:ln>
                <a:solidFill>
                  <a:srgbClr val="FFFFFF"/>
                </a:solidFill>
                <a:effectLst/>
                <a:uLnTx/>
                <a:uFillTx/>
                <a:latin typeface="Arial" charset="0"/>
                <a:ea typeface="ＭＳ Ｐゴシック" charset="-128"/>
              </a:rPr>
              <a:t>© 2013 Harvard Joint Center for Housing Studies | 1033 Massachusetts Avenue, 5th Floor, Cambridge, MA 02138 | 617.495.7908 | </a:t>
            </a:r>
            <a:r>
              <a:rPr kumimoji="0" lang="en-US" altLang="en-US" sz="8800" b="1" i="0" u="none" strike="noStrike" kern="1200" cap="none" spc="0" normalizeH="0" baseline="0" noProof="0">
                <a:ln>
                  <a:noFill/>
                </a:ln>
                <a:solidFill>
                  <a:srgbClr val="228822"/>
                </a:solidFill>
                <a:effectLst/>
                <a:uLnTx/>
                <a:uFillTx/>
                <a:latin typeface="ProximaNovaBold"/>
                <a:ea typeface="ＭＳ Ｐゴシック" charset="-128"/>
                <a:hlinkClick r:id="rId24"/>
              </a:rPr>
              <a:t>jchs@harvard.edu</a:t>
            </a:r>
            <a:endParaRPr kumimoji="0" lang="en-US" altLang="en-US" sz="8800" b="1" i="0" u="none" strike="noStrike" kern="1200" cap="none" spc="0" normalizeH="0" baseline="0" noProof="0">
              <a:ln>
                <a:noFill/>
              </a:ln>
              <a:solidFill>
                <a:srgbClr val="228822"/>
              </a:solidFill>
              <a:effectLst/>
              <a:uLnTx/>
              <a:uFillTx/>
              <a:latin typeface="ProximaNovaBold"/>
              <a:ea typeface="ＭＳ Ｐゴシック"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8800" b="1" i="0" u="none" strike="noStrike" kern="1200" cap="none" spc="0" normalizeH="0" baseline="0" noProof="0">
              <a:ln>
                <a:noFill/>
              </a:ln>
              <a:solidFill>
                <a:srgbClr val="228822"/>
              </a:solidFill>
              <a:effectLst/>
              <a:uLnTx/>
              <a:uFillTx/>
              <a:latin typeface="ProximaNovaBold"/>
              <a:ea typeface="ＭＳ Ｐゴシック" charset="-128"/>
            </a:endParaRPr>
          </a:p>
        </p:txBody>
      </p:sp>
      <p:sp>
        <p:nvSpPr>
          <p:cNvPr id="9" name="Rectangle 11">
            <a:hlinkClick r:id="rId25" tooltip="Play Slideshow"/>
          </p:cNvPr>
          <p:cNvSpPr>
            <a:spLocks noChangeArrowheads="1"/>
          </p:cNvSpPr>
          <p:nvPr/>
        </p:nvSpPr>
        <p:spPr bwMode="auto">
          <a:xfrm>
            <a:off x="0" y="1619250"/>
            <a:ext cx="0" cy="0"/>
          </a:xfrm>
          <a:prstGeom prst="rect">
            <a:avLst/>
          </a:prstGeom>
          <a:solidFill>
            <a:srgbClr val="A7AFA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9522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128"/>
            </a:endParaRPr>
          </a:p>
        </p:txBody>
      </p:sp>
      <p:pic>
        <p:nvPicPr>
          <p:cNvPr id="1027" name="Picture 3" descr="http://www.jchs.harvard.edu/sites/jchs.harvard.edu/files/styles/medium/public/lira_remodeler_0.png?itok=CC7RywVQ"/>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6753225" y="-398851438"/>
            <a:ext cx="2095500" cy="13811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jchs.harvard.edu/sites/jchs.harvard.edu/files/styles/additional_image/public/lira_2014_q1_fullsize_0.png?itok=IUZvLvL0">
            <a:hlinkClick r:id="rId10"/>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3717588" y="-397525875"/>
            <a:ext cx="2095500" cy="1400175"/>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http://www.jchs.harvard.edu/sites/jchs.harvard.edu/files/styles/thumbnail/public/son_cover_small.jpg?itok=FfmjpB52">
            <a:hlinkClick r:id="rId20"/>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8210550" y="2147483647"/>
            <a:ext cx="733425" cy="9525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close up of a map&#10;&#10;Description generated with high confidence">
            <a:extLst>
              <a:ext uri="{FF2B5EF4-FFF2-40B4-BE49-F238E27FC236}">
                <a16:creationId xmlns:a16="http://schemas.microsoft.com/office/drawing/2014/main" id="{B8A0EDCE-8D7A-4C29-A677-0527CEE9FFFC}"/>
              </a:ext>
            </a:extLst>
          </p:cNvPr>
          <p:cNvPicPr>
            <a:picLocks noChangeAspect="1"/>
          </p:cNvPicPr>
          <p:nvPr/>
        </p:nvPicPr>
        <p:blipFill>
          <a:blip r:embed="rId29"/>
          <a:stretch>
            <a:fillRect/>
          </a:stretch>
        </p:blipFill>
        <p:spPr>
          <a:xfrm>
            <a:off x="546118" y="721017"/>
            <a:ext cx="8146845" cy="6136983"/>
          </a:xfrm>
          <a:prstGeom prst="rect">
            <a:avLst/>
          </a:prstGeom>
        </p:spPr>
      </p:pic>
    </p:spTree>
    <p:extLst>
      <p:ext uri="{BB962C8B-B14F-4D97-AF65-F5344CB8AC3E}">
        <p14:creationId xmlns:p14="http://schemas.microsoft.com/office/powerpoint/2010/main" val="3181584060"/>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9050"/>
            <a:ext cx="9143999" cy="773429"/>
          </a:xfrm>
        </p:spPr>
        <p:txBody>
          <a:bodyPr/>
          <a:lstStyle/>
          <a:p>
            <a:pPr algn="ctr"/>
            <a:r>
              <a:rPr lang="en-US" dirty="0"/>
              <a:t>Let’s Buy a Horse</a:t>
            </a:r>
            <a:br>
              <a:rPr lang="en-US" dirty="0"/>
            </a:br>
            <a:endParaRPr lang="en-US" sz="1600" dirty="0"/>
          </a:p>
        </p:txBody>
      </p:sp>
      <p:pic>
        <p:nvPicPr>
          <p:cNvPr id="5" name="Picture 4" descr="A screenshot of a cell phone&#10;&#10;Description generated with very high confidence">
            <a:extLst>
              <a:ext uri="{FF2B5EF4-FFF2-40B4-BE49-F238E27FC236}">
                <a16:creationId xmlns:a16="http://schemas.microsoft.com/office/drawing/2014/main" id="{DB3A3429-87F1-42C6-8F48-1295585C3C18}"/>
              </a:ext>
            </a:extLst>
          </p:cNvPr>
          <p:cNvPicPr>
            <a:picLocks noChangeAspect="1"/>
          </p:cNvPicPr>
          <p:nvPr/>
        </p:nvPicPr>
        <p:blipFill>
          <a:blip r:embed="rId3"/>
          <a:stretch>
            <a:fillRect/>
          </a:stretch>
        </p:blipFill>
        <p:spPr>
          <a:xfrm>
            <a:off x="0" y="914400"/>
            <a:ext cx="9143999" cy="4788189"/>
          </a:xfrm>
          <a:prstGeom prst="rect">
            <a:avLst/>
          </a:prstGeom>
        </p:spPr>
      </p:pic>
    </p:spTree>
    <p:extLst>
      <p:ext uri="{BB962C8B-B14F-4D97-AF65-F5344CB8AC3E}">
        <p14:creationId xmlns:p14="http://schemas.microsoft.com/office/powerpoint/2010/main" val="22588402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9051"/>
            <a:ext cx="9143999" cy="438150"/>
          </a:xfrm>
        </p:spPr>
        <p:txBody>
          <a:bodyPr/>
          <a:lstStyle/>
          <a:p>
            <a:pPr algn="ctr"/>
            <a:r>
              <a:rPr lang="en-US" dirty="0"/>
              <a:t>Let’s Buy a Plane</a:t>
            </a:r>
            <a:br>
              <a:rPr lang="en-US" dirty="0"/>
            </a:br>
            <a:endParaRPr lang="en-US" sz="1600" dirty="0"/>
          </a:p>
        </p:txBody>
      </p:sp>
      <p:pic>
        <p:nvPicPr>
          <p:cNvPr id="5" name="Picture 4"/>
          <p:cNvPicPr>
            <a:picLocks noChangeAspect="1"/>
          </p:cNvPicPr>
          <p:nvPr/>
        </p:nvPicPr>
        <p:blipFill>
          <a:blip r:embed="rId3"/>
          <a:stretch>
            <a:fillRect/>
          </a:stretch>
        </p:blipFill>
        <p:spPr>
          <a:xfrm>
            <a:off x="971983" y="533400"/>
            <a:ext cx="7200033" cy="6324600"/>
          </a:xfrm>
          <a:prstGeom prst="rect">
            <a:avLst/>
          </a:prstGeom>
        </p:spPr>
      </p:pic>
    </p:spTree>
    <p:extLst>
      <p:ext uri="{BB962C8B-B14F-4D97-AF65-F5344CB8AC3E}">
        <p14:creationId xmlns:p14="http://schemas.microsoft.com/office/powerpoint/2010/main" val="15872491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0" y="-1"/>
            <a:ext cx="8399773" cy="719667"/>
          </a:xfrm>
        </p:spPr>
        <p:txBody>
          <a:bodyPr>
            <a:noAutofit/>
          </a:bodyPr>
          <a:lstStyle/>
          <a:p>
            <a:r>
              <a:rPr lang="en-US" b="1" dirty="0">
                <a:latin typeface="Arial" pitchFamily="34" charset="0"/>
                <a:cs typeface="Arial" pitchFamily="34" charset="0"/>
              </a:rPr>
              <a:t>Annual Y-o-Y Percent Change in PCE</a:t>
            </a:r>
            <a:br>
              <a:rPr lang="en-US" b="1" dirty="0">
                <a:latin typeface="Arial" pitchFamily="34" charset="0"/>
                <a:cs typeface="Arial" pitchFamily="34" charset="0"/>
              </a:rPr>
            </a:br>
            <a:r>
              <a:rPr lang="en-US" sz="1600" dirty="0">
                <a:latin typeface="Arial" pitchFamily="34" charset="0"/>
                <a:cs typeface="Arial" pitchFamily="34" charset="0"/>
              </a:rPr>
              <a:t>A solid albeit lackluster growth rate of 2.7%   </a:t>
            </a:r>
            <a:endParaRPr lang="en-US" sz="1600" b="1" dirty="0"/>
          </a:p>
        </p:txBody>
      </p:sp>
      <p:pic>
        <p:nvPicPr>
          <p:cNvPr id="4" name="FRED Graph Chart" descr="FRED Graph">
            <a:hlinkClick r:id="rId3" tooltip="View this chart in your browser. "/>
            <a:extLst>
              <a:ext uri="{FF2B5EF4-FFF2-40B4-BE49-F238E27FC236}">
                <a16:creationId xmlns:a16="http://schemas.microsoft.com/office/drawing/2014/main" id="{27BB7025-39BE-4F7B-AA9B-9E6E02753DC5}"/>
              </a:ext>
            </a:extLst>
          </p:cNvPr>
          <p:cNvPicPr>
            <a:picLocks noChangeAspect="1"/>
          </p:cNvPicPr>
          <p:nvPr/>
        </p:nvPicPr>
        <p:blipFill>
          <a:blip r:embed="rId4"/>
          <a:stretch>
            <a:fillRect/>
          </a:stretch>
        </p:blipFill>
        <p:spPr>
          <a:xfrm>
            <a:off x="0" y="691116"/>
            <a:ext cx="9144000" cy="6166884"/>
          </a:xfrm>
          <a:prstGeom prst="rect">
            <a:avLst/>
          </a:prstGeom>
        </p:spPr>
      </p:pic>
    </p:spTree>
    <p:extLst>
      <p:ext uri="{BB962C8B-B14F-4D97-AF65-F5344CB8AC3E}">
        <p14:creationId xmlns:p14="http://schemas.microsoft.com/office/powerpoint/2010/main" val="3006310199"/>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18752"/>
          </a:xfrm>
        </p:spPr>
        <p:txBody>
          <a:bodyPr/>
          <a:lstStyle/>
          <a:p>
            <a:r>
              <a:rPr lang="en-US" dirty="0"/>
              <a:t>Drilling Activity is Up</a:t>
            </a:r>
            <a:br>
              <a:rPr lang="en-US" dirty="0"/>
            </a:br>
            <a:r>
              <a:rPr lang="en-US" sz="1600" dirty="0"/>
              <a:t>Number of oil rigs is now rising as a result of the rising price of crude   </a:t>
            </a:r>
            <a:r>
              <a:rPr lang="en-US" sz="1600" dirty="0">
                <a:solidFill>
                  <a:schemeClr val="tx1">
                    <a:lumMod val="65000"/>
                  </a:schemeClr>
                </a:solidFill>
              </a:rPr>
              <a:t> </a:t>
            </a:r>
          </a:p>
        </p:txBody>
      </p:sp>
      <p:pic>
        <p:nvPicPr>
          <p:cNvPr id="2050" name="Picture 2" descr="https://1.bp.blogspot.com/-unr34EAAm-s/WkAtGxE-zRI/AAAAAAAAtT0/fYY9u0XqBms1xrKWnmfGbKdXpQrLcVIAACLcBGAs/s1600/OilDec222017.PNG">
            <a:extLst>
              <a:ext uri="{FF2B5EF4-FFF2-40B4-BE49-F238E27FC236}">
                <a16:creationId xmlns:a16="http://schemas.microsoft.com/office/drawing/2014/main" id="{1BB245E7-F6A2-4795-BED5-6040BEF8F5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994" y="761284"/>
            <a:ext cx="8038011" cy="60967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28313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6216"/>
            <a:ext cx="9143999" cy="550534"/>
          </a:xfrm>
        </p:spPr>
        <p:txBody>
          <a:bodyPr/>
          <a:lstStyle/>
          <a:p>
            <a:r>
              <a:rPr lang="en-US" dirty="0">
                <a:solidFill>
                  <a:srgbClr val="FF0000"/>
                </a:solidFill>
              </a:rPr>
              <a:t>Corporate Profits are Again Rising After Weakening </a:t>
            </a:r>
            <a:endParaRPr lang="en-US" dirty="0"/>
          </a:p>
        </p:txBody>
      </p:sp>
      <p:pic>
        <p:nvPicPr>
          <p:cNvPr id="4" name="FRED Graph Chart" descr="FRED Graph">
            <a:hlinkClick r:id="rId3" tooltip="View this chart in your browser. "/>
            <a:extLst>
              <a:ext uri="{FF2B5EF4-FFF2-40B4-BE49-F238E27FC236}">
                <a16:creationId xmlns:a16="http://schemas.microsoft.com/office/drawing/2014/main" id="{014C7A72-1F82-4102-AD39-11B8C06F3F34}"/>
              </a:ext>
            </a:extLst>
          </p:cNvPr>
          <p:cNvPicPr>
            <a:picLocks noChangeAspect="1"/>
          </p:cNvPicPr>
          <p:nvPr/>
        </p:nvPicPr>
        <p:blipFill>
          <a:blip r:embed="rId4"/>
          <a:stretch>
            <a:fillRect/>
          </a:stretch>
        </p:blipFill>
        <p:spPr>
          <a:xfrm>
            <a:off x="-1" y="691117"/>
            <a:ext cx="9143999" cy="6166883"/>
          </a:xfrm>
          <a:prstGeom prst="rect">
            <a:avLst/>
          </a:prstGeom>
        </p:spPr>
      </p:pic>
    </p:spTree>
    <p:extLst>
      <p:ext uri="{BB962C8B-B14F-4D97-AF65-F5344CB8AC3E}">
        <p14:creationId xmlns:p14="http://schemas.microsoft.com/office/powerpoint/2010/main" val="14808891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9782" y="0"/>
            <a:ext cx="8764436" cy="707570"/>
          </a:xfrm>
        </p:spPr>
        <p:txBody>
          <a:bodyPr/>
          <a:lstStyle/>
          <a:p>
            <a:r>
              <a:rPr lang="en-US" dirty="0"/>
              <a:t>ISM Manufacturing Numbers are Strong</a:t>
            </a:r>
            <a:br>
              <a:rPr lang="en-US" dirty="0"/>
            </a:br>
            <a:r>
              <a:rPr lang="en-US" sz="1600" dirty="0"/>
              <a:t>Manufacturing is not as important as it was in the past. It is however booming!  </a:t>
            </a:r>
          </a:p>
        </p:txBody>
      </p:sp>
      <p:pic>
        <p:nvPicPr>
          <p:cNvPr id="5122" name="Picture 2" descr="https://4.bp.blogspot.com/-OBsJ2-P5XKA/WkJsn_uGV4I/AAAAAAAAtUY/YL23zYhy6V04G6YNTpB9KS53E7z4hiOaQCLcBGAs/s1600/ISMFedDec2017.PNG">
            <a:extLst>
              <a:ext uri="{FF2B5EF4-FFF2-40B4-BE49-F238E27FC236}">
                <a16:creationId xmlns:a16="http://schemas.microsoft.com/office/drawing/2014/main" id="{DF440C2D-5715-40BC-B738-0C5ACA6FA6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07570"/>
            <a:ext cx="9144000" cy="61504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4226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43000"/>
            <a:ext cx="9143999" cy="3733800"/>
          </a:xfrm>
        </p:spPr>
        <p:txBody>
          <a:bodyPr>
            <a:normAutofit fontScale="92500" lnSpcReduction="20000"/>
          </a:bodyPr>
          <a:lstStyle/>
          <a:p>
            <a:pPr marL="0" indent="0" algn="ctr">
              <a:lnSpc>
                <a:spcPct val="100000"/>
              </a:lnSpc>
              <a:buNone/>
            </a:pPr>
            <a:r>
              <a:rPr lang="en-US" sz="10300" b="1" dirty="0">
                <a:solidFill>
                  <a:srgbClr val="00B050"/>
                </a:solidFill>
                <a:latin typeface="Arial" panose="020B0604020202020204" pitchFamily="34" charset="0"/>
                <a:cs typeface="Arial" panose="020B0604020202020204" pitchFamily="34" charset="0"/>
              </a:rPr>
              <a:t>The Economy is Solid!</a:t>
            </a:r>
          </a:p>
          <a:p>
            <a:pPr marL="0" indent="0" algn="ctr">
              <a:lnSpc>
                <a:spcPct val="100000"/>
              </a:lnSpc>
              <a:buNone/>
            </a:pPr>
            <a:endParaRPr lang="en-US" sz="2200" b="1" dirty="0">
              <a:solidFill>
                <a:srgbClr val="00B050"/>
              </a:solidFill>
              <a:latin typeface="Arial" panose="020B0604020202020204" pitchFamily="34" charset="0"/>
              <a:cs typeface="Arial" panose="020B0604020202020204" pitchFamily="34" charset="0"/>
            </a:endParaRPr>
          </a:p>
          <a:p>
            <a:pPr marL="0" indent="0" algn="ctr">
              <a:lnSpc>
                <a:spcPct val="100000"/>
              </a:lnSpc>
              <a:buNone/>
            </a:pPr>
            <a:r>
              <a:rPr lang="en-US" sz="6400" b="1" dirty="0">
                <a:solidFill>
                  <a:srgbClr val="00B050"/>
                </a:solidFill>
                <a:latin typeface="Arial" panose="020B0604020202020204" pitchFamily="34" charset="0"/>
                <a:cs typeface="Arial" panose="020B0604020202020204" pitchFamily="34" charset="0"/>
              </a:rPr>
              <a:t>GDP = C+I+G+(X-M) </a:t>
            </a:r>
          </a:p>
        </p:txBody>
      </p:sp>
      <p:pic>
        <p:nvPicPr>
          <p:cNvPr id="4" name="Picture 4" descr="C:\Users\RF\Dropbox\GraphsandLaughs\Business Card\Graphs&amp;Laughs_LO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3638" y="5103813"/>
            <a:ext cx="4276725"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11509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8326" y="-1"/>
            <a:ext cx="8764436" cy="705677"/>
          </a:xfrm>
        </p:spPr>
        <p:txBody>
          <a:bodyPr/>
          <a:lstStyle/>
          <a:p>
            <a:r>
              <a:rPr lang="en-US" dirty="0"/>
              <a:t>ISM Non-Manufacturing Numbers </a:t>
            </a:r>
            <a:r>
              <a:rPr lang="en-US"/>
              <a:t>are Great</a:t>
            </a:r>
            <a:br>
              <a:rPr lang="en-US" dirty="0"/>
            </a:br>
            <a:r>
              <a:rPr lang="en-US" sz="1600" dirty="0"/>
              <a:t>Service sector is doing well  </a:t>
            </a:r>
          </a:p>
        </p:txBody>
      </p:sp>
      <p:pic>
        <p:nvPicPr>
          <p:cNvPr id="3" name="Picture 2" descr="https://4.bp.blogspot.com/-xsl_AMN3fiw/Wia1gHd1KCI/AAAAAAAAtGI/ZfG6iOIYvY0t7zBYoFrJQ_kMPJ9YPne4wCLcBGAs/s1600/ISMnonNov2017.PNG">
            <a:extLst>
              <a:ext uri="{FF2B5EF4-FFF2-40B4-BE49-F238E27FC236}">
                <a16:creationId xmlns:a16="http://schemas.microsoft.com/office/drawing/2014/main" id="{F2B2A423-FF03-4CAA-850F-8889F80E7D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475" y="705676"/>
            <a:ext cx="8227049" cy="6152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52540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97402" y="1"/>
            <a:ext cx="8764436" cy="695738"/>
          </a:xfrm>
        </p:spPr>
        <p:txBody>
          <a:bodyPr/>
          <a:lstStyle/>
          <a:p>
            <a:r>
              <a:rPr lang="en-US" dirty="0"/>
              <a:t>OK. Now, Look at Capital Goods Orders! </a:t>
            </a:r>
            <a:br>
              <a:rPr lang="en-US" dirty="0"/>
            </a:br>
            <a:r>
              <a:rPr lang="en-US" sz="1600" dirty="0"/>
              <a:t>Minus defense and aircraft </a:t>
            </a:r>
          </a:p>
        </p:txBody>
      </p:sp>
      <p:pic>
        <p:nvPicPr>
          <p:cNvPr id="5" name="FRED Graph Chart" descr="FRED Graph">
            <a:hlinkClick r:id="rId3" tooltip="View this chart in your browser. "/>
            <a:extLst>
              <a:ext uri="{FF2B5EF4-FFF2-40B4-BE49-F238E27FC236}">
                <a16:creationId xmlns:a16="http://schemas.microsoft.com/office/drawing/2014/main" id="{3EC04183-CCD3-4958-82E3-526536DA48CF}"/>
              </a:ext>
            </a:extLst>
          </p:cNvPr>
          <p:cNvPicPr>
            <a:picLocks noChangeAspect="1"/>
          </p:cNvPicPr>
          <p:nvPr/>
        </p:nvPicPr>
        <p:blipFill>
          <a:blip r:embed="rId4"/>
          <a:stretch>
            <a:fillRect/>
          </a:stretch>
        </p:blipFill>
        <p:spPr>
          <a:xfrm>
            <a:off x="0" y="691116"/>
            <a:ext cx="9144000" cy="6166884"/>
          </a:xfrm>
          <a:prstGeom prst="rect">
            <a:avLst/>
          </a:prstGeom>
        </p:spPr>
      </p:pic>
    </p:spTree>
    <p:extLst>
      <p:ext uri="{BB962C8B-B14F-4D97-AF65-F5344CB8AC3E}">
        <p14:creationId xmlns:p14="http://schemas.microsoft.com/office/powerpoint/2010/main" val="31592196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354"/>
            <a:ext cx="9144000" cy="492034"/>
          </a:xfrm>
        </p:spPr>
        <p:txBody>
          <a:bodyPr/>
          <a:lstStyle/>
          <a:p>
            <a:pPr algn="ctr"/>
            <a:r>
              <a:rPr lang="en-US" dirty="0"/>
              <a:t>Fiscal Policy </a:t>
            </a:r>
            <a:r>
              <a:rPr lang="en-US"/>
              <a:t>is Decidedly Neutral   </a:t>
            </a:r>
            <a:endParaRPr lang="en-US" dirty="0"/>
          </a:p>
        </p:txBody>
      </p:sp>
      <p:pic>
        <p:nvPicPr>
          <p:cNvPr id="4" name="Picture 3" descr="A close up of a map&#10;&#10;Description generated with high confidence">
            <a:extLst>
              <a:ext uri="{FF2B5EF4-FFF2-40B4-BE49-F238E27FC236}">
                <a16:creationId xmlns:a16="http://schemas.microsoft.com/office/drawing/2014/main" id="{C667FCE3-2684-4DAF-AAA9-9291ECBF81C1}"/>
              </a:ext>
            </a:extLst>
          </p:cNvPr>
          <p:cNvPicPr>
            <a:picLocks noChangeAspect="1"/>
          </p:cNvPicPr>
          <p:nvPr/>
        </p:nvPicPr>
        <p:blipFill>
          <a:blip r:embed="rId3"/>
          <a:stretch>
            <a:fillRect/>
          </a:stretch>
        </p:blipFill>
        <p:spPr>
          <a:xfrm>
            <a:off x="0" y="672354"/>
            <a:ext cx="9144000" cy="6024282"/>
          </a:xfrm>
          <a:prstGeom prst="rect">
            <a:avLst/>
          </a:prstGeom>
        </p:spPr>
      </p:pic>
    </p:spTree>
    <p:extLst>
      <p:ext uri="{BB962C8B-B14F-4D97-AF65-F5344CB8AC3E}">
        <p14:creationId xmlns:p14="http://schemas.microsoft.com/office/powerpoint/2010/main" val="35480572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354"/>
            <a:ext cx="9144000" cy="492034"/>
          </a:xfrm>
        </p:spPr>
        <p:txBody>
          <a:bodyPr/>
          <a:lstStyle/>
          <a:p>
            <a:pPr algn="ctr"/>
            <a:r>
              <a:rPr lang="en-US" dirty="0"/>
              <a:t>Budget </a:t>
            </a:r>
            <a:r>
              <a:rPr lang="en-US"/>
              <a:t>Deficit Got </a:t>
            </a:r>
            <a:r>
              <a:rPr lang="en-US" dirty="0"/>
              <a:t>Much Better but </a:t>
            </a:r>
            <a:r>
              <a:rPr lang="en-US"/>
              <a:t>is Getting </a:t>
            </a:r>
            <a:r>
              <a:rPr lang="en-US" dirty="0"/>
              <a:t>Worse  </a:t>
            </a:r>
          </a:p>
        </p:txBody>
      </p:sp>
      <p:pic>
        <p:nvPicPr>
          <p:cNvPr id="3" name="Picture 2"/>
          <p:cNvPicPr>
            <a:picLocks noChangeAspect="1"/>
          </p:cNvPicPr>
          <p:nvPr/>
        </p:nvPicPr>
        <p:blipFill>
          <a:blip r:embed="rId3"/>
          <a:stretch>
            <a:fillRect/>
          </a:stretch>
        </p:blipFill>
        <p:spPr>
          <a:xfrm>
            <a:off x="1" y="729974"/>
            <a:ext cx="9154546" cy="5698258"/>
          </a:xfrm>
          <a:prstGeom prst="rect">
            <a:avLst/>
          </a:prstGeom>
        </p:spPr>
      </p:pic>
    </p:spTree>
    <p:extLst>
      <p:ext uri="{BB962C8B-B14F-4D97-AF65-F5344CB8AC3E}">
        <p14:creationId xmlns:p14="http://schemas.microsoft.com/office/powerpoint/2010/main" val="17701979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354"/>
            <a:ext cx="9144000" cy="492034"/>
          </a:xfrm>
        </p:spPr>
        <p:txBody>
          <a:bodyPr/>
          <a:lstStyle/>
          <a:p>
            <a:pPr algn="ctr"/>
            <a:r>
              <a:rPr lang="en-US" dirty="0"/>
              <a:t>Tax Cuts Are Not Likely to Help the Economy</a:t>
            </a:r>
          </a:p>
        </p:txBody>
      </p:sp>
      <p:pic>
        <p:nvPicPr>
          <p:cNvPr id="5" name="Picture 4" descr="A screenshot of a cell phone&#10;&#10;Description generated with very high confidence">
            <a:extLst>
              <a:ext uri="{FF2B5EF4-FFF2-40B4-BE49-F238E27FC236}">
                <a16:creationId xmlns:a16="http://schemas.microsoft.com/office/drawing/2014/main" id="{A31E841B-097C-44A4-819D-124C7B3223C4}"/>
              </a:ext>
            </a:extLst>
          </p:cNvPr>
          <p:cNvPicPr>
            <a:picLocks noChangeAspect="1"/>
          </p:cNvPicPr>
          <p:nvPr/>
        </p:nvPicPr>
        <p:blipFill>
          <a:blip r:embed="rId3"/>
          <a:stretch>
            <a:fillRect/>
          </a:stretch>
        </p:blipFill>
        <p:spPr>
          <a:xfrm>
            <a:off x="0" y="1066949"/>
            <a:ext cx="9144000" cy="5155325"/>
          </a:xfrm>
          <a:prstGeom prst="rect">
            <a:avLst/>
          </a:prstGeom>
        </p:spPr>
      </p:pic>
    </p:spTree>
    <p:extLst>
      <p:ext uri="{BB962C8B-B14F-4D97-AF65-F5344CB8AC3E}">
        <p14:creationId xmlns:p14="http://schemas.microsoft.com/office/powerpoint/2010/main" val="18904131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FRED Graph Chart" descr="FRED Graph">
            <a:hlinkClick r:id="rId3" tooltip="View this chart in your browser. "/>
            <a:extLst>
              <a:ext uri="{FF2B5EF4-FFF2-40B4-BE49-F238E27FC236}">
                <a16:creationId xmlns:a16="http://schemas.microsoft.com/office/drawing/2014/main" id="{2D83C47E-D38E-40E2-BBB7-DE4E83365FDE}"/>
              </a:ext>
            </a:extLst>
          </p:cNvPr>
          <p:cNvPicPr>
            <a:picLocks noChangeAspect="1"/>
          </p:cNvPicPr>
          <p:nvPr/>
        </p:nvPicPr>
        <p:blipFill>
          <a:blip r:embed="rId4"/>
          <a:stretch>
            <a:fillRect/>
          </a:stretch>
        </p:blipFill>
        <p:spPr>
          <a:xfrm>
            <a:off x="0" y="727102"/>
            <a:ext cx="9144000" cy="6166884"/>
          </a:xfrm>
          <a:prstGeom prst="rect">
            <a:avLst/>
          </a:prstGeom>
        </p:spPr>
      </p:pic>
      <p:sp>
        <p:nvSpPr>
          <p:cNvPr id="2" name="Title 1"/>
          <p:cNvSpPr>
            <a:spLocks noGrp="1"/>
          </p:cNvSpPr>
          <p:nvPr>
            <p:ph type="title"/>
          </p:nvPr>
        </p:nvSpPr>
        <p:spPr>
          <a:xfrm>
            <a:off x="261485" y="0"/>
            <a:ext cx="8764436" cy="664834"/>
          </a:xfrm>
        </p:spPr>
        <p:txBody>
          <a:bodyPr/>
          <a:lstStyle/>
          <a:p>
            <a:r>
              <a:rPr lang="en-US" dirty="0"/>
              <a:t>The Dollar is Weakening Against all Currencies </a:t>
            </a:r>
            <a:br>
              <a:rPr lang="en-US" dirty="0"/>
            </a:br>
            <a:r>
              <a:rPr lang="en-US" sz="1600" dirty="0"/>
              <a:t>It will help employment growth and maybe boost inflation  </a:t>
            </a:r>
          </a:p>
        </p:txBody>
      </p:sp>
      <p:sp>
        <p:nvSpPr>
          <p:cNvPr id="12" name="TextBox 11"/>
          <p:cNvSpPr txBox="1"/>
          <p:nvPr/>
        </p:nvSpPr>
        <p:spPr>
          <a:xfrm>
            <a:off x="4643703" y="5314290"/>
            <a:ext cx="966162"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Arial" charset="0"/>
                <a:ea typeface="ＭＳ Ｐゴシック" charset="-128"/>
              </a:rPr>
              <a:t>Weak</a:t>
            </a:r>
          </a:p>
        </p:txBody>
      </p:sp>
      <p:sp>
        <p:nvSpPr>
          <p:cNvPr id="11" name="TextBox 10"/>
          <p:cNvSpPr txBox="1"/>
          <p:nvPr/>
        </p:nvSpPr>
        <p:spPr>
          <a:xfrm>
            <a:off x="7397516" y="3516033"/>
            <a:ext cx="1366080"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Arial" charset="0"/>
                <a:ea typeface="ＭＳ Ｐゴシック" charset="-128"/>
              </a:rPr>
              <a:t>Stronger</a:t>
            </a:r>
          </a:p>
        </p:txBody>
      </p:sp>
      <p:sp>
        <p:nvSpPr>
          <p:cNvPr id="13" name="TextBox 12"/>
          <p:cNvSpPr txBox="1"/>
          <p:nvPr/>
        </p:nvSpPr>
        <p:spPr>
          <a:xfrm>
            <a:off x="2484584" y="1515310"/>
            <a:ext cx="1091966"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Arial" charset="0"/>
                <a:ea typeface="ＭＳ Ｐゴシック" charset="-128"/>
              </a:rPr>
              <a:t>Strong</a:t>
            </a:r>
          </a:p>
        </p:txBody>
      </p:sp>
    </p:spTree>
    <p:extLst>
      <p:ext uri="{BB962C8B-B14F-4D97-AF65-F5344CB8AC3E}">
        <p14:creationId xmlns:p14="http://schemas.microsoft.com/office/powerpoint/2010/main" val="31680523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61485" y="0"/>
            <a:ext cx="8764436" cy="664834"/>
          </a:xfrm>
        </p:spPr>
        <p:txBody>
          <a:bodyPr/>
          <a:lstStyle/>
          <a:p>
            <a:r>
              <a:rPr lang="en-US" dirty="0"/>
              <a:t>Western Democracies are All Growing!   </a:t>
            </a:r>
            <a:br>
              <a:rPr lang="en-US" dirty="0"/>
            </a:br>
            <a:r>
              <a:rPr lang="en-US" sz="1600" dirty="0"/>
              <a:t>Both emerging markets and developed look increasingly better </a:t>
            </a:r>
          </a:p>
        </p:txBody>
      </p:sp>
      <p:pic>
        <p:nvPicPr>
          <p:cNvPr id="4" name="Picture 3" descr="A screenshot of a cell phone&#10;&#10;Description generated with high confidence">
            <a:extLst>
              <a:ext uri="{FF2B5EF4-FFF2-40B4-BE49-F238E27FC236}">
                <a16:creationId xmlns:a16="http://schemas.microsoft.com/office/drawing/2014/main" id="{1CAC7FD0-91BA-4054-ABCA-B5F239CE6C23}"/>
              </a:ext>
            </a:extLst>
          </p:cNvPr>
          <p:cNvPicPr>
            <a:picLocks noChangeAspect="1"/>
          </p:cNvPicPr>
          <p:nvPr/>
        </p:nvPicPr>
        <p:blipFill>
          <a:blip r:embed="rId3"/>
          <a:stretch>
            <a:fillRect/>
          </a:stretch>
        </p:blipFill>
        <p:spPr>
          <a:xfrm>
            <a:off x="1346587" y="714163"/>
            <a:ext cx="6594231" cy="6143837"/>
          </a:xfrm>
          <a:prstGeom prst="rect">
            <a:avLst/>
          </a:prstGeom>
        </p:spPr>
      </p:pic>
    </p:spTree>
    <p:extLst>
      <p:ext uri="{BB962C8B-B14F-4D97-AF65-F5344CB8AC3E}">
        <p14:creationId xmlns:p14="http://schemas.microsoft.com/office/powerpoint/2010/main" val="36571168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485" y="0"/>
            <a:ext cx="8764436" cy="664834"/>
          </a:xfrm>
        </p:spPr>
        <p:txBody>
          <a:bodyPr/>
          <a:lstStyle/>
          <a:p>
            <a:r>
              <a:rPr lang="en-US" dirty="0"/>
              <a:t>Growth Looks Good   </a:t>
            </a:r>
            <a:br>
              <a:rPr lang="en-US" dirty="0"/>
            </a:br>
            <a:r>
              <a:rPr lang="en-US" sz="1600" dirty="0"/>
              <a:t>All sectors are contributing </a:t>
            </a:r>
          </a:p>
        </p:txBody>
      </p:sp>
      <p:pic>
        <p:nvPicPr>
          <p:cNvPr id="4" name="Picture 3" descr="A close up of a flag&#10;&#10;Description generated with very high confidence">
            <a:extLst>
              <a:ext uri="{FF2B5EF4-FFF2-40B4-BE49-F238E27FC236}">
                <a16:creationId xmlns:a16="http://schemas.microsoft.com/office/drawing/2014/main" id="{9C3A10E7-B3FC-4096-9E96-0E215FB6171E}"/>
              </a:ext>
            </a:extLst>
          </p:cNvPr>
          <p:cNvPicPr>
            <a:picLocks noChangeAspect="1"/>
          </p:cNvPicPr>
          <p:nvPr/>
        </p:nvPicPr>
        <p:blipFill>
          <a:blip r:embed="rId3"/>
          <a:stretch>
            <a:fillRect/>
          </a:stretch>
        </p:blipFill>
        <p:spPr>
          <a:xfrm>
            <a:off x="802826" y="785076"/>
            <a:ext cx="7538347" cy="6072924"/>
          </a:xfrm>
          <a:prstGeom prst="rect">
            <a:avLst/>
          </a:prstGeom>
        </p:spPr>
      </p:pic>
    </p:spTree>
    <p:extLst>
      <p:ext uri="{BB962C8B-B14F-4D97-AF65-F5344CB8AC3E}">
        <p14:creationId xmlns:p14="http://schemas.microsoft.com/office/powerpoint/2010/main" val="3625533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8"/>
          <p:cNvSpPr>
            <a:spLocks noGrp="1"/>
          </p:cNvSpPr>
          <p:nvPr>
            <p:ph type="title"/>
          </p:nvPr>
        </p:nvSpPr>
        <p:spPr>
          <a:xfrm>
            <a:off x="245533" y="0"/>
            <a:ext cx="8399773" cy="449618"/>
          </a:xfrm>
        </p:spPr>
        <p:txBody>
          <a:bodyPr>
            <a:noAutofit/>
          </a:bodyPr>
          <a:lstStyle/>
          <a:p>
            <a:pPr algn="ctr"/>
            <a:r>
              <a:rPr lang="en-US" sz="3200" b="1" dirty="0">
                <a:latin typeface="Arial" pitchFamily="34" charset="0"/>
                <a:cs typeface="Arial" pitchFamily="34" charset="0"/>
              </a:rPr>
              <a:t>GDP Growth Goes Nowhere Slowly</a:t>
            </a:r>
            <a:br>
              <a:rPr lang="en-US" sz="3200" b="1" dirty="0">
                <a:latin typeface="Arial" pitchFamily="34" charset="0"/>
                <a:cs typeface="Arial" pitchFamily="34" charset="0"/>
              </a:rPr>
            </a:br>
            <a:r>
              <a:rPr lang="en-US" sz="1600" dirty="0">
                <a:latin typeface="Arial" pitchFamily="34" charset="0"/>
                <a:cs typeface="Arial" pitchFamily="34" charset="0"/>
              </a:rPr>
              <a:t>Trump may boost GDP by 25 or 30 bps in 2018</a:t>
            </a:r>
            <a:endParaRPr lang="en-US" sz="1600" b="1" dirty="0"/>
          </a:p>
        </p:txBody>
      </p:sp>
      <p:pic>
        <p:nvPicPr>
          <p:cNvPr id="4" name="FRED Graph Chart" descr="FRED Graph">
            <a:hlinkClick r:id="rId3" tooltip="View this chart in your browser. "/>
            <a:extLst>
              <a:ext uri="{FF2B5EF4-FFF2-40B4-BE49-F238E27FC236}">
                <a16:creationId xmlns:a16="http://schemas.microsoft.com/office/drawing/2014/main" id="{FEBE20E6-C1D0-4959-80C2-FCE2E5222112}"/>
              </a:ext>
            </a:extLst>
          </p:cNvPr>
          <p:cNvPicPr>
            <a:picLocks noChangeAspect="1"/>
          </p:cNvPicPr>
          <p:nvPr/>
        </p:nvPicPr>
        <p:blipFill>
          <a:blip r:embed="rId4"/>
          <a:stretch>
            <a:fillRect/>
          </a:stretch>
        </p:blipFill>
        <p:spPr>
          <a:xfrm>
            <a:off x="0" y="732228"/>
            <a:ext cx="9144000" cy="6125771"/>
          </a:xfrm>
          <a:prstGeom prst="rect">
            <a:avLst/>
          </a:prstGeom>
        </p:spPr>
      </p:pic>
    </p:spTree>
    <p:extLst>
      <p:ext uri="{BB962C8B-B14F-4D97-AF65-F5344CB8AC3E}">
        <p14:creationId xmlns:p14="http://schemas.microsoft.com/office/powerpoint/2010/main" val="2078762996"/>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8"/>
          <p:cNvSpPr>
            <a:spLocks noGrp="1"/>
          </p:cNvSpPr>
          <p:nvPr>
            <p:ph type="title"/>
          </p:nvPr>
        </p:nvSpPr>
        <p:spPr>
          <a:xfrm>
            <a:off x="0" y="-1"/>
            <a:ext cx="9144000" cy="656949"/>
          </a:xfrm>
        </p:spPr>
        <p:txBody>
          <a:bodyPr>
            <a:noAutofit/>
          </a:bodyPr>
          <a:lstStyle/>
          <a:p>
            <a:pPr algn="ctr"/>
            <a:r>
              <a:rPr lang="en-US" b="1" dirty="0">
                <a:latin typeface="Arial" pitchFamily="34" charset="0"/>
                <a:cs typeface="Arial" pitchFamily="34" charset="0"/>
              </a:rPr>
              <a:t>GDP Can’t Grow Much Faster! </a:t>
            </a:r>
            <a:br>
              <a:rPr lang="en-US" b="1" dirty="0">
                <a:latin typeface="Arial" pitchFamily="34" charset="0"/>
                <a:cs typeface="Arial" pitchFamily="34" charset="0"/>
              </a:rPr>
            </a:br>
            <a:endParaRPr lang="en-US" sz="1600" b="1" dirty="0"/>
          </a:p>
        </p:txBody>
      </p:sp>
      <p:pic>
        <p:nvPicPr>
          <p:cNvPr id="3" name="Picture 2"/>
          <p:cNvPicPr>
            <a:picLocks noChangeAspect="1"/>
          </p:cNvPicPr>
          <p:nvPr/>
        </p:nvPicPr>
        <p:blipFill>
          <a:blip r:embed="rId3"/>
          <a:stretch>
            <a:fillRect/>
          </a:stretch>
        </p:blipFill>
        <p:spPr>
          <a:xfrm>
            <a:off x="0" y="641237"/>
            <a:ext cx="9144000" cy="5797072"/>
          </a:xfrm>
          <a:prstGeom prst="rect">
            <a:avLst/>
          </a:prstGeom>
        </p:spPr>
      </p:pic>
    </p:spTree>
    <p:extLst>
      <p:ext uri="{BB962C8B-B14F-4D97-AF65-F5344CB8AC3E}">
        <p14:creationId xmlns:p14="http://schemas.microsoft.com/office/powerpoint/2010/main" val="234087281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834" y="7937"/>
            <a:ext cx="8678329" cy="523926"/>
          </a:xfrm>
        </p:spPr>
        <p:txBody>
          <a:bodyPr/>
          <a:lstStyle/>
          <a:p>
            <a:pPr algn="ctr"/>
            <a:r>
              <a:rPr lang="en-US" dirty="0"/>
              <a:t>The Stock Market Is Doing Amazingly Well</a:t>
            </a:r>
          </a:p>
        </p:txBody>
      </p:sp>
      <p:sp>
        <p:nvSpPr>
          <p:cNvPr id="3" name="AutoShape 4" descr="https://research.stlouisfed.org/fred2/graph/image.ph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128"/>
            </a:endParaRPr>
          </a:p>
        </p:txBody>
      </p:sp>
      <p:pic>
        <p:nvPicPr>
          <p:cNvPr id="6" name="FRED Graph Chart" descr="FRED Graph">
            <a:hlinkClick r:id="rId3" tooltip="View this chart in your browser. "/>
            <a:extLst>
              <a:ext uri="{FF2B5EF4-FFF2-40B4-BE49-F238E27FC236}">
                <a16:creationId xmlns:a16="http://schemas.microsoft.com/office/drawing/2014/main" id="{4DBD2189-12D9-461D-A716-595764B7682E}"/>
              </a:ext>
            </a:extLst>
          </p:cNvPr>
          <p:cNvPicPr>
            <a:picLocks noChangeAspect="1"/>
          </p:cNvPicPr>
          <p:nvPr/>
        </p:nvPicPr>
        <p:blipFill>
          <a:blip r:embed="rId4"/>
          <a:stretch>
            <a:fillRect/>
          </a:stretch>
        </p:blipFill>
        <p:spPr>
          <a:xfrm>
            <a:off x="0" y="531863"/>
            <a:ext cx="9144000" cy="6326137"/>
          </a:xfrm>
          <a:prstGeom prst="rect">
            <a:avLst/>
          </a:prstGeom>
        </p:spPr>
      </p:pic>
    </p:spTree>
    <p:extLst>
      <p:ext uri="{BB962C8B-B14F-4D97-AF65-F5344CB8AC3E}">
        <p14:creationId xmlns:p14="http://schemas.microsoft.com/office/powerpoint/2010/main" val="30566076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809034" y="0"/>
            <a:ext cx="8334966" cy="725140"/>
          </a:xfrm>
        </p:spPr>
        <p:txBody>
          <a:bodyPr/>
          <a:lstStyle/>
          <a:p>
            <a:r>
              <a:rPr lang="en-US" dirty="0"/>
              <a:t>Best of All, No Recession is in the Cards!</a:t>
            </a:r>
            <a:br>
              <a:rPr lang="en-US" dirty="0"/>
            </a:br>
            <a:r>
              <a:rPr lang="en-US" sz="1600" dirty="0"/>
              <a:t>Designed to track real macroeconomic activity in real time </a:t>
            </a:r>
          </a:p>
        </p:txBody>
      </p:sp>
      <p:pic>
        <p:nvPicPr>
          <p:cNvPr id="2" name="Picture 2" descr="https://www.philadelphiafed.org/-/media/research-and-data/real-time-center/business-conditions-index/ads_2007_575px.jpg?la=en">
            <a:extLst>
              <a:ext uri="{FF2B5EF4-FFF2-40B4-BE49-F238E27FC236}">
                <a16:creationId xmlns:a16="http://schemas.microsoft.com/office/drawing/2014/main" id="{1C687C0B-50C0-4BFF-91E0-6DFF5EA5AB5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725140"/>
            <a:ext cx="9144000" cy="5870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6646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FRED Graph Chart" descr="FRED Graph">
            <a:hlinkClick r:id="rId3" tooltip="View this chart in your browser. "/>
            <a:extLst>
              <a:ext uri="{FF2B5EF4-FFF2-40B4-BE49-F238E27FC236}">
                <a16:creationId xmlns:a16="http://schemas.microsoft.com/office/drawing/2014/main" id="{992FF2C0-F2DE-4BED-BB2F-D0D3D17227A8}"/>
              </a:ext>
            </a:extLst>
          </p:cNvPr>
          <p:cNvPicPr>
            <a:picLocks noChangeAspect="1"/>
          </p:cNvPicPr>
          <p:nvPr/>
        </p:nvPicPr>
        <p:blipFill>
          <a:blip r:embed="rId4"/>
          <a:stretch>
            <a:fillRect/>
          </a:stretch>
        </p:blipFill>
        <p:spPr>
          <a:xfrm>
            <a:off x="0" y="691116"/>
            <a:ext cx="9144000" cy="6166884"/>
          </a:xfrm>
          <a:prstGeom prst="rect">
            <a:avLst/>
          </a:prstGeom>
        </p:spPr>
      </p:pic>
      <p:sp>
        <p:nvSpPr>
          <p:cNvPr id="8" name="Title 1"/>
          <p:cNvSpPr>
            <a:spLocks noGrp="1"/>
          </p:cNvSpPr>
          <p:nvPr>
            <p:ph type="title"/>
          </p:nvPr>
        </p:nvSpPr>
        <p:spPr>
          <a:xfrm>
            <a:off x="404517" y="0"/>
            <a:ext cx="8334966" cy="677183"/>
          </a:xfrm>
        </p:spPr>
        <p:txBody>
          <a:bodyPr/>
          <a:lstStyle/>
          <a:p>
            <a:r>
              <a:rPr lang="en-US" dirty="0"/>
              <a:t>Best of All, No Recession is in the Cards!</a:t>
            </a:r>
            <a:br>
              <a:rPr lang="en-US" dirty="0"/>
            </a:br>
            <a:r>
              <a:rPr lang="en-US" sz="1600" dirty="0"/>
              <a:t>Yield Curve Inversion Test: 1-Year Treasury Yield – 10-Year Treasury Yield </a:t>
            </a:r>
          </a:p>
        </p:txBody>
      </p:sp>
      <p:sp>
        <p:nvSpPr>
          <p:cNvPr id="7" name="Minus 6"/>
          <p:cNvSpPr/>
          <p:nvPr/>
        </p:nvSpPr>
        <p:spPr bwMode="auto">
          <a:xfrm>
            <a:off x="-701336" y="3429000"/>
            <a:ext cx="11114841" cy="321060"/>
          </a:xfrm>
          <a:prstGeom prst="mathMinus">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1" i="0" u="none" strike="noStrike" kern="1200" cap="none" spc="0" normalizeH="0" baseline="0" noProof="0" dirty="0">
              <a:ln>
                <a:noFill/>
              </a:ln>
              <a:solidFill>
                <a:srgbClr val="FFFFFF"/>
              </a:solidFill>
              <a:effectLst/>
              <a:uLnTx/>
              <a:uFillTx/>
              <a:latin typeface="Arial" charset="0"/>
              <a:ea typeface="ＭＳ Ｐゴシック" charset="-128"/>
              <a:cs typeface="ＭＳ Ｐゴシック" charset="-128"/>
            </a:endParaRPr>
          </a:p>
        </p:txBody>
      </p:sp>
    </p:spTree>
    <p:extLst>
      <p:ext uri="{BB962C8B-B14F-4D97-AF65-F5344CB8AC3E}">
        <p14:creationId xmlns:p14="http://schemas.microsoft.com/office/powerpoint/2010/main" val="17552782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43000"/>
            <a:ext cx="9143999" cy="3733800"/>
          </a:xfrm>
        </p:spPr>
        <p:txBody>
          <a:bodyPr>
            <a:normAutofit fontScale="92500"/>
          </a:bodyPr>
          <a:lstStyle/>
          <a:p>
            <a:pPr marL="0" indent="0" algn="ctr">
              <a:lnSpc>
                <a:spcPct val="100000"/>
              </a:lnSpc>
              <a:buNone/>
            </a:pPr>
            <a:r>
              <a:rPr lang="en-US" sz="10300" b="1" dirty="0">
                <a:solidFill>
                  <a:srgbClr val="00B050"/>
                </a:solidFill>
                <a:latin typeface="Arial" panose="020B0604020202020204" pitchFamily="34" charset="0"/>
                <a:cs typeface="Arial" panose="020B0604020202020204" pitchFamily="34" charset="0"/>
              </a:rPr>
              <a:t>Labor Markets: </a:t>
            </a:r>
          </a:p>
          <a:p>
            <a:pPr marL="0" indent="0" algn="ctr">
              <a:lnSpc>
                <a:spcPct val="100000"/>
              </a:lnSpc>
              <a:buNone/>
            </a:pPr>
            <a:r>
              <a:rPr lang="en-US" sz="6400" b="1" dirty="0">
                <a:solidFill>
                  <a:srgbClr val="00B050"/>
                </a:solidFill>
                <a:latin typeface="Arial" panose="020B0604020202020204" pitchFamily="34" charset="0"/>
                <a:cs typeface="Arial" panose="020B0604020202020204" pitchFamily="34" charset="0"/>
              </a:rPr>
              <a:t>They’re on the mend </a:t>
            </a:r>
          </a:p>
        </p:txBody>
      </p:sp>
      <p:pic>
        <p:nvPicPr>
          <p:cNvPr id="4" name="Picture 4" descr="C:\Users\RF\Dropbox\GraphsandLaughs\Business Card\Graphs&amp;Laughs_LO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3638" y="5103813"/>
            <a:ext cx="4276725"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18994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8"/>
          <p:cNvSpPr>
            <a:spLocks noGrp="1"/>
          </p:cNvSpPr>
          <p:nvPr>
            <p:ph type="title"/>
          </p:nvPr>
        </p:nvSpPr>
        <p:spPr>
          <a:xfrm>
            <a:off x="465287" y="0"/>
            <a:ext cx="7880854" cy="691116"/>
          </a:xfrm>
        </p:spPr>
        <p:txBody>
          <a:bodyPr>
            <a:noAutofit/>
          </a:bodyPr>
          <a:lstStyle/>
          <a:p>
            <a:r>
              <a:rPr lang="en-US" sz="2400" b="1" dirty="0">
                <a:solidFill>
                  <a:srgbClr val="002060"/>
                </a:solidFill>
                <a:latin typeface="Arial" pitchFamily="34" charset="0"/>
                <a:cs typeface="Arial" pitchFamily="34" charset="0"/>
              </a:rPr>
              <a:t>Historical Job Growth </a:t>
            </a:r>
            <a:br>
              <a:rPr lang="en-US" b="1" dirty="0">
                <a:solidFill>
                  <a:srgbClr val="002060"/>
                </a:solidFill>
                <a:latin typeface="Arial" pitchFamily="34" charset="0"/>
                <a:cs typeface="Arial" pitchFamily="34" charset="0"/>
              </a:rPr>
            </a:br>
            <a:r>
              <a:rPr lang="en-US" sz="1600" b="1" dirty="0">
                <a:solidFill>
                  <a:srgbClr val="002060"/>
                </a:solidFill>
                <a:latin typeface="Arial" pitchFamily="34" charset="0"/>
                <a:cs typeface="Arial" pitchFamily="34" charset="0"/>
              </a:rPr>
              <a:t>Y-o-Y Total employment growth is slowing.  We are running out of workers </a:t>
            </a:r>
            <a:endParaRPr lang="en-US" sz="1600" b="1" dirty="0">
              <a:solidFill>
                <a:srgbClr val="002060"/>
              </a:solidFill>
            </a:endParaRPr>
          </a:p>
        </p:txBody>
      </p:sp>
      <p:pic>
        <p:nvPicPr>
          <p:cNvPr id="4" name="FRED Graph Chart" descr="FRED Graph">
            <a:hlinkClick r:id="rId3" tooltip="View this chart in your browser. "/>
            <a:extLst>
              <a:ext uri="{FF2B5EF4-FFF2-40B4-BE49-F238E27FC236}">
                <a16:creationId xmlns:a16="http://schemas.microsoft.com/office/drawing/2014/main" id="{8F0B6CCF-75B9-4EA1-847A-00B16FFEE6FB}"/>
              </a:ext>
            </a:extLst>
          </p:cNvPr>
          <p:cNvPicPr>
            <a:picLocks noChangeAspect="1"/>
          </p:cNvPicPr>
          <p:nvPr/>
        </p:nvPicPr>
        <p:blipFill>
          <a:blip r:embed="rId4"/>
          <a:stretch>
            <a:fillRect/>
          </a:stretch>
        </p:blipFill>
        <p:spPr>
          <a:xfrm>
            <a:off x="0" y="691116"/>
            <a:ext cx="9144000" cy="6166884"/>
          </a:xfrm>
          <a:prstGeom prst="rect">
            <a:avLst/>
          </a:prstGeom>
        </p:spPr>
      </p:pic>
    </p:spTree>
    <p:extLst>
      <p:ext uri="{BB962C8B-B14F-4D97-AF65-F5344CB8AC3E}">
        <p14:creationId xmlns:p14="http://schemas.microsoft.com/office/powerpoint/2010/main" val="1911745351"/>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9700" y="27167"/>
            <a:ext cx="8864600" cy="663949"/>
          </a:xfrm>
        </p:spPr>
        <p:txBody>
          <a:bodyPr/>
          <a:lstStyle/>
          <a:p>
            <a:r>
              <a:rPr lang="en-US" sz="2400" dirty="0"/>
              <a:t>STEADY Labor Market Improvement: Involuntary Separation </a:t>
            </a:r>
            <a:br>
              <a:rPr lang="en-US" sz="2400" dirty="0"/>
            </a:br>
            <a:r>
              <a:rPr lang="en-US" sz="1600" dirty="0"/>
              <a:t>Long Term Trends: 1967-2017 Initial claims below 300K for 144 straight weeks! </a:t>
            </a:r>
          </a:p>
        </p:txBody>
      </p:sp>
      <p:pic>
        <p:nvPicPr>
          <p:cNvPr id="5" name="FRED Graph Chart" descr="FRED Graph">
            <a:hlinkClick r:id="rId3" tooltip="View this chart in your browser. "/>
            <a:extLst>
              <a:ext uri="{FF2B5EF4-FFF2-40B4-BE49-F238E27FC236}">
                <a16:creationId xmlns:a16="http://schemas.microsoft.com/office/drawing/2014/main" id="{03F4B58A-3ED3-4478-80AD-6AC60499D608}"/>
              </a:ext>
            </a:extLst>
          </p:cNvPr>
          <p:cNvPicPr>
            <a:picLocks noChangeAspect="1"/>
          </p:cNvPicPr>
          <p:nvPr/>
        </p:nvPicPr>
        <p:blipFill>
          <a:blip r:embed="rId4"/>
          <a:stretch>
            <a:fillRect/>
          </a:stretch>
        </p:blipFill>
        <p:spPr>
          <a:xfrm>
            <a:off x="0" y="718906"/>
            <a:ext cx="9144000" cy="6166884"/>
          </a:xfrm>
          <a:prstGeom prst="rect">
            <a:avLst/>
          </a:prstGeom>
        </p:spPr>
      </p:pic>
    </p:spTree>
    <p:extLst>
      <p:ext uri="{BB962C8B-B14F-4D97-AF65-F5344CB8AC3E}">
        <p14:creationId xmlns:p14="http://schemas.microsoft.com/office/powerpoint/2010/main" val="32375109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88535" y="0"/>
            <a:ext cx="8691513" cy="670560"/>
          </a:xfrm>
        </p:spPr>
        <p:txBody>
          <a:bodyPr>
            <a:noAutofit/>
          </a:bodyPr>
          <a:lstStyle/>
          <a:p>
            <a:r>
              <a:rPr lang="en-US" sz="2400" b="1" dirty="0">
                <a:solidFill>
                  <a:srgbClr val="FF0000"/>
                </a:solidFill>
                <a:latin typeface="Arial" pitchFamily="34" charset="0"/>
                <a:cs typeface="Arial" pitchFamily="34" charset="0"/>
              </a:rPr>
              <a:t>Tighter Labor Market than Perceived? For Sure! </a:t>
            </a:r>
            <a:br>
              <a:rPr lang="en-US" sz="2400" b="1" dirty="0">
                <a:solidFill>
                  <a:srgbClr val="FF0000"/>
                </a:solidFill>
                <a:latin typeface="Arial" pitchFamily="34" charset="0"/>
                <a:cs typeface="Arial" pitchFamily="34" charset="0"/>
              </a:rPr>
            </a:br>
            <a:r>
              <a:rPr lang="en-US" sz="1600" b="1" dirty="0">
                <a:solidFill>
                  <a:srgbClr val="FF0000"/>
                </a:solidFill>
                <a:latin typeface="Arial" pitchFamily="34" charset="0"/>
                <a:cs typeface="Arial" pitchFamily="34" charset="0"/>
              </a:rPr>
              <a:t>The number of unemployed per job opening is at a record low!</a:t>
            </a:r>
          </a:p>
        </p:txBody>
      </p:sp>
      <p:pic>
        <p:nvPicPr>
          <p:cNvPr id="6" name="FRED Graph Chart" descr="FRED Graph">
            <a:hlinkClick r:id="rId3" tooltip="View this chart in your browser. "/>
            <a:extLst>
              <a:ext uri="{FF2B5EF4-FFF2-40B4-BE49-F238E27FC236}">
                <a16:creationId xmlns:a16="http://schemas.microsoft.com/office/drawing/2014/main" id="{DF8F80CF-EE73-4E7C-8BBC-227232BE7069}"/>
              </a:ext>
            </a:extLst>
          </p:cNvPr>
          <p:cNvPicPr>
            <a:picLocks noChangeAspect="1"/>
          </p:cNvPicPr>
          <p:nvPr/>
        </p:nvPicPr>
        <p:blipFill>
          <a:blip r:embed="rId4"/>
          <a:stretch>
            <a:fillRect/>
          </a:stretch>
        </p:blipFill>
        <p:spPr>
          <a:xfrm>
            <a:off x="0" y="691116"/>
            <a:ext cx="9144000" cy="6166884"/>
          </a:xfrm>
          <a:prstGeom prst="rect">
            <a:avLst/>
          </a:prstGeom>
        </p:spPr>
      </p:pic>
    </p:spTree>
    <p:extLst>
      <p:ext uri="{BB962C8B-B14F-4D97-AF65-F5344CB8AC3E}">
        <p14:creationId xmlns:p14="http://schemas.microsoft.com/office/powerpoint/2010/main" val="11139993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8"/>
          <p:cNvSpPr>
            <a:spLocks noGrp="1"/>
          </p:cNvSpPr>
          <p:nvPr>
            <p:ph type="title"/>
          </p:nvPr>
        </p:nvSpPr>
        <p:spPr>
          <a:xfrm>
            <a:off x="109330" y="0"/>
            <a:ext cx="9034669" cy="954157"/>
          </a:xfrm>
        </p:spPr>
        <p:txBody>
          <a:bodyPr/>
          <a:lstStyle/>
          <a:p>
            <a:r>
              <a:rPr lang="en-US" dirty="0" err="1">
                <a:solidFill>
                  <a:srgbClr val="FF0000"/>
                </a:solidFill>
              </a:rPr>
              <a:t>Unemp</a:t>
            </a:r>
            <a:r>
              <a:rPr lang="en-US" dirty="0">
                <a:solidFill>
                  <a:srgbClr val="FF0000"/>
                </a:solidFill>
              </a:rPr>
              <a:t>. Rate &amp; Marginally Attached &amp; Part Timers </a:t>
            </a:r>
            <a:r>
              <a:rPr lang="en-US" sz="1600" dirty="0">
                <a:solidFill>
                  <a:srgbClr val="FF0000"/>
                </a:solidFill>
              </a:rPr>
              <a:t> </a:t>
            </a:r>
            <a:br>
              <a:rPr lang="en-US" sz="1600" dirty="0">
                <a:solidFill>
                  <a:srgbClr val="FF0000"/>
                </a:solidFill>
              </a:rPr>
            </a:br>
            <a:r>
              <a:rPr lang="en-US" sz="1600" dirty="0">
                <a:solidFill>
                  <a:srgbClr val="FF0000"/>
                </a:solidFill>
              </a:rPr>
              <a:t>Not much slack left in the labor market. Just 0.75% of the labor force! </a:t>
            </a:r>
            <a:br>
              <a:rPr lang="en-US" sz="1600" dirty="0">
                <a:solidFill>
                  <a:srgbClr val="FF0000"/>
                </a:solidFill>
              </a:rPr>
            </a:br>
            <a:r>
              <a:rPr lang="en-US" sz="1400" dirty="0">
                <a:solidFill>
                  <a:srgbClr val="006600"/>
                </a:solidFill>
              </a:rPr>
              <a:t>Green = the unemployment rate </a:t>
            </a:r>
            <a:r>
              <a:rPr lang="en-US" sz="1400" dirty="0">
                <a:solidFill>
                  <a:schemeClr val="bg2">
                    <a:lumMod val="50000"/>
                    <a:lumOff val="50000"/>
                  </a:schemeClr>
                </a:solidFill>
              </a:rPr>
              <a:t>Blue = part time for economic reasons,</a:t>
            </a:r>
            <a:r>
              <a:rPr lang="en-US" sz="1400" dirty="0">
                <a:solidFill>
                  <a:srgbClr val="FF0000"/>
                </a:solidFill>
              </a:rPr>
              <a:t> Red = marginally attached </a:t>
            </a:r>
          </a:p>
        </p:txBody>
      </p:sp>
      <p:pic>
        <p:nvPicPr>
          <p:cNvPr id="4" name="FRED Graph Chart" descr="FRED Graph">
            <a:hlinkClick r:id="rId3" tooltip="View this chart in your browser. "/>
            <a:extLst>
              <a:ext uri="{FF2B5EF4-FFF2-40B4-BE49-F238E27FC236}">
                <a16:creationId xmlns:a16="http://schemas.microsoft.com/office/drawing/2014/main" id="{955DC275-6DD9-4C8C-84BF-272A6A3F5DBE}"/>
              </a:ext>
            </a:extLst>
          </p:cNvPr>
          <p:cNvPicPr>
            <a:picLocks noChangeAspect="1"/>
          </p:cNvPicPr>
          <p:nvPr/>
        </p:nvPicPr>
        <p:blipFill>
          <a:blip r:embed="rId4"/>
          <a:stretch>
            <a:fillRect/>
          </a:stretch>
        </p:blipFill>
        <p:spPr>
          <a:xfrm>
            <a:off x="-1" y="954157"/>
            <a:ext cx="9143999" cy="5920208"/>
          </a:xfrm>
          <a:prstGeom prst="rect">
            <a:avLst/>
          </a:prstGeom>
        </p:spPr>
      </p:pic>
    </p:spTree>
    <p:extLst>
      <p:ext uri="{BB962C8B-B14F-4D97-AF65-F5344CB8AC3E}">
        <p14:creationId xmlns:p14="http://schemas.microsoft.com/office/powerpoint/2010/main" val="38565442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8"/>
          <p:cNvSpPr>
            <a:spLocks noGrp="1"/>
          </p:cNvSpPr>
          <p:nvPr>
            <p:ph type="title"/>
          </p:nvPr>
        </p:nvSpPr>
        <p:spPr>
          <a:xfrm>
            <a:off x="94594" y="0"/>
            <a:ext cx="9049406" cy="653143"/>
          </a:xfrm>
        </p:spPr>
        <p:txBody>
          <a:bodyPr/>
          <a:lstStyle/>
          <a:p>
            <a:r>
              <a:rPr lang="en-US" dirty="0">
                <a:solidFill>
                  <a:srgbClr val="FF0000"/>
                </a:solidFill>
              </a:rPr>
              <a:t>Gap Between Blacks and Overall Rate is Low   </a:t>
            </a:r>
            <a:br>
              <a:rPr lang="en-US" dirty="0">
                <a:solidFill>
                  <a:srgbClr val="FF0000"/>
                </a:solidFill>
              </a:rPr>
            </a:br>
            <a:r>
              <a:rPr lang="en-US" sz="1600" dirty="0">
                <a:solidFill>
                  <a:srgbClr val="FF0000"/>
                </a:solidFill>
              </a:rPr>
              <a:t>Was over 7%, and is now around 3% and at an all-time low </a:t>
            </a:r>
          </a:p>
        </p:txBody>
      </p:sp>
      <p:pic>
        <p:nvPicPr>
          <p:cNvPr id="6" name="FRED Graph Chart" descr="FRED Graph">
            <a:hlinkClick r:id="rId3" tooltip="View this chart in your browser. "/>
            <a:extLst>
              <a:ext uri="{FF2B5EF4-FFF2-40B4-BE49-F238E27FC236}">
                <a16:creationId xmlns:a16="http://schemas.microsoft.com/office/drawing/2014/main" id="{8D1038F9-F9B6-4FAD-9444-506BED6ED64C}"/>
              </a:ext>
            </a:extLst>
          </p:cNvPr>
          <p:cNvPicPr>
            <a:picLocks noChangeAspect="1"/>
          </p:cNvPicPr>
          <p:nvPr/>
        </p:nvPicPr>
        <p:blipFill>
          <a:blip r:embed="rId4"/>
          <a:stretch>
            <a:fillRect/>
          </a:stretch>
        </p:blipFill>
        <p:spPr>
          <a:xfrm>
            <a:off x="0" y="691116"/>
            <a:ext cx="9144000" cy="6166884"/>
          </a:xfrm>
          <a:prstGeom prst="rect">
            <a:avLst/>
          </a:prstGeom>
        </p:spPr>
      </p:pic>
    </p:spTree>
    <p:extLst>
      <p:ext uri="{BB962C8B-B14F-4D97-AF65-F5344CB8AC3E}">
        <p14:creationId xmlns:p14="http://schemas.microsoft.com/office/powerpoint/2010/main" val="6959777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8"/>
          <p:cNvSpPr>
            <a:spLocks noGrp="1"/>
          </p:cNvSpPr>
          <p:nvPr>
            <p:ph type="title"/>
          </p:nvPr>
        </p:nvSpPr>
        <p:spPr>
          <a:xfrm>
            <a:off x="79375" y="0"/>
            <a:ext cx="8985250" cy="742949"/>
          </a:xfrm>
        </p:spPr>
        <p:txBody>
          <a:bodyPr/>
          <a:lstStyle/>
          <a:p>
            <a:r>
              <a:rPr lang="en-US" dirty="0">
                <a:solidFill>
                  <a:srgbClr val="FF0000"/>
                </a:solidFill>
              </a:rPr>
              <a:t>Quits, No matter How Measured Are Good</a:t>
            </a:r>
            <a:br>
              <a:rPr lang="en-US" dirty="0">
                <a:solidFill>
                  <a:srgbClr val="FF0000"/>
                </a:solidFill>
              </a:rPr>
            </a:br>
            <a:r>
              <a:rPr lang="en-US" sz="1600" dirty="0">
                <a:solidFill>
                  <a:srgbClr val="FF0000"/>
                </a:solidFill>
              </a:rPr>
              <a:t>Are equal to their pre-recession level.  At 2.2% in blue or 3.2 million in red</a:t>
            </a:r>
          </a:p>
        </p:txBody>
      </p:sp>
      <p:pic>
        <p:nvPicPr>
          <p:cNvPr id="4" name="FRED Graph Chart" descr="FRED Graph">
            <a:hlinkClick r:id="rId3" tooltip="View this chart in your browser. "/>
            <a:extLst>
              <a:ext uri="{FF2B5EF4-FFF2-40B4-BE49-F238E27FC236}">
                <a16:creationId xmlns:a16="http://schemas.microsoft.com/office/drawing/2014/main" id="{13AECC85-C519-4E44-858F-5CFDA6312824}"/>
              </a:ext>
            </a:extLst>
          </p:cNvPr>
          <p:cNvPicPr>
            <a:picLocks noChangeAspect="1"/>
          </p:cNvPicPr>
          <p:nvPr/>
        </p:nvPicPr>
        <p:blipFill>
          <a:blip r:embed="rId4"/>
          <a:stretch>
            <a:fillRect/>
          </a:stretch>
        </p:blipFill>
        <p:spPr>
          <a:xfrm>
            <a:off x="0" y="691116"/>
            <a:ext cx="9144000" cy="6166884"/>
          </a:xfrm>
          <a:prstGeom prst="rect">
            <a:avLst/>
          </a:prstGeom>
        </p:spPr>
      </p:pic>
    </p:spTree>
    <p:extLst>
      <p:ext uri="{BB962C8B-B14F-4D97-AF65-F5344CB8AC3E}">
        <p14:creationId xmlns:p14="http://schemas.microsoft.com/office/powerpoint/2010/main" val="42925765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47" y="1143000"/>
            <a:ext cx="8115253" cy="3505200"/>
          </a:xfrm>
        </p:spPr>
        <p:txBody>
          <a:bodyPr>
            <a:normAutofit/>
          </a:bodyPr>
          <a:lstStyle/>
          <a:p>
            <a:pPr marL="0" indent="0" algn="ctr">
              <a:lnSpc>
                <a:spcPct val="100000"/>
              </a:lnSpc>
              <a:buNone/>
            </a:pPr>
            <a:r>
              <a:rPr lang="en-US" sz="8000" b="1" dirty="0">
                <a:solidFill>
                  <a:srgbClr val="00B050"/>
                </a:solidFill>
                <a:latin typeface="Arial" panose="020B0604020202020204" pitchFamily="34" charset="0"/>
                <a:cs typeface="Arial" panose="020B0604020202020204" pitchFamily="34" charset="0"/>
              </a:rPr>
              <a:t>Wage Growth is Weak, But... </a:t>
            </a:r>
          </a:p>
        </p:txBody>
      </p:sp>
      <p:pic>
        <p:nvPicPr>
          <p:cNvPr id="4" name="Picture 4" descr="C:\Users\RF\Dropbox\GraphsandLaughs\Business Card\Graphs&amp;Laughs_LO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3638" y="5103813"/>
            <a:ext cx="4276725"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70320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236483" y="1"/>
            <a:ext cx="8544910" cy="68579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0" cap="none" spc="0" normalizeH="0" baseline="0" noProof="0" dirty="0">
                <a:ln>
                  <a:noFill/>
                </a:ln>
                <a:solidFill>
                  <a:srgbClr val="00B050"/>
                </a:solidFill>
                <a:effectLst/>
                <a:uLnTx/>
                <a:uFillTx/>
                <a:latin typeface="Arial"/>
                <a:ea typeface="ＭＳ Ｐゴシック"/>
                <a:cs typeface="+mj-cs"/>
              </a:rPr>
              <a:t>Households are Repairing their Balance Sheets</a:t>
            </a:r>
            <a:br>
              <a:rPr kumimoji="0" lang="en-US" sz="1600" b="1" i="0" u="none" strike="noStrike" kern="0" cap="none" spc="0" normalizeH="0" baseline="0" noProof="0" dirty="0">
                <a:ln>
                  <a:noFill/>
                </a:ln>
                <a:solidFill>
                  <a:srgbClr val="00B050"/>
                </a:solidFill>
                <a:effectLst/>
                <a:uLnTx/>
                <a:uFillTx/>
                <a:latin typeface="Arial"/>
                <a:ea typeface="ＭＳ Ｐゴシック"/>
                <a:cs typeface="+mj-cs"/>
              </a:rPr>
            </a:br>
            <a:r>
              <a:rPr kumimoji="0" lang="en-US" sz="1600" b="1" i="0" u="none" strike="noStrike" kern="0" cap="none" spc="0" normalizeH="0" baseline="0" noProof="0" dirty="0">
                <a:ln>
                  <a:noFill/>
                </a:ln>
                <a:solidFill>
                  <a:srgbClr val="00B050"/>
                </a:solidFill>
                <a:effectLst/>
                <a:uLnTx/>
                <a:uFillTx/>
                <a:latin typeface="Arial"/>
                <a:ea typeface="ＭＳ Ｐゴシック"/>
                <a:cs typeface="+mj-cs"/>
              </a:rPr>
              <a:t>Trillions in Net Worth Recovered, at a New Record Level </a:t>
            </a:r>
          </a:p>
        </p:txBody>
      </p:sp>
      <p:sp>
        <p:nvSpPr>
          <p:cNvPr id="2" name="Rectangle 1">
            <a:extLst>
              <a:ext uri="{FF2B5EF4-FFF2-40B4-BE49-F238E27FC236}">
                <a16:creationId xmlns:a16="http://schemas.microsoft.com/office/drawing/2014/main" id="{CB9B10CB-2E9F-4623-A990-8D442ECFC4DB}"/>
              </a:ext>
            </a:extLst>
          </p:cNvPr>
          <p:cNvSpPr/>
          <p:nvPr/>
        </p:nvSpPr>
        <p:spPr>
          <a:xfrm>
            <a:off x="3290239" y="3198168"/>
            <a:ext cx="2563522" cy="46166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 charset="0"/>
                <a:ea typeface="ＭＳ Ｐゴシック" charset="-128"/>
              </a:rPr>
              <a:t>HNONWRQ027S</a:t>
            </a:r>
          </a:p>
        </p:txBody>
      </p:sp>
      <p:pic>
        <p:nvPicPr>
          <p:cNvPr id="5" name="FRED Graph Chart" descr="FRED Graph">
            <a:hlinkClick r:id="rId3" tooltip="View this chart in your browser. "/>
            <a:extLst>
              <a:ext uri="{FF2B5EF4-FFF2-40B4-BE49-F238E27FC236}">
                <a16:creationId xmlns:a16="http://schemas.microsoft.com/office/drawing/2014/main" id="{8BADBF39-40D0-4E14-A24F-E0394CB0228C}"/>
              </a:ext>
            </a:extLst>
          </p:cNvPr>
          <p:cNvPicPr>
            <a:picLocks noChangeAspect="1"/>
          </p:cNvPicPr>
          <p:nvPr/>
        </p:nvPicPr>
        <p:blipFill>
          <a:blip r:embed="rId4"/>
          <a:stretch>
            <a:fillRect/>
          </a:stretch>
        </p:blipFill>
        <p:spPr>
          <a:xfrm>
            <a:off x="0" y="691116"/>
            <a:ext cx="9144000" cy="6166884"/>
          </a:xfrm>
          <a:prstGeom prst="rect">
            <a:avLst/>
          </a:prstGeom>
        </p:spPr>
      </p:pic>
    </p:spTree>
    <p:extLst>
      <p:ext uri="{BB962C8B-B14F-4D97-AF65-F5344CB8AC3E}">
        <p14:creationId xmlns:p14="http://schemas.microsoft.com/office/powerpoint/2010/main" val="3823606165"/>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70697" y="0"/>
            <a:ext cx="8794748" cy="514350"/>
          </a:xfrm>
        </p:spPr>
        <p:txBody>
          <a:bodyPr>
            <a:noAutofit/>
          </a:bodyPr>
          <a:lstStyle/>
          <a:p>
            <a:pPr algn="ctr"/>
            <a:r>
              <a:rPr lang="en-US" b="1" dirty="0">
                <a:latin typeface="Arial" pitchFamily="34" charset="0"/>
                <a:cs typeface="Arial" pitchFamily="34" charset="0"/>
              </a:rPr>
              <a:t>Y-o-Y Percent Change in Hourly Earnings</a:t>
            </a:r>
            <a:br>
              <a:rPr lang="en-US" b="1" dirty="0">
                <a:latin typeface="Arial" pitchFamily="34" charset="0"/>
                <a:cs typeface="Arial" pitchFamily="34" charset="0"/>
              </a:rPr>
            </a:br>
            <a:r>
              <a:rPr lang="en-US" sz="1600" b="1" dirty="0">
                <a:latin typeface="Arial" pitchFamily="34" charset="0"/>
                <a:cs typeface="Arial" pitchFamily="34" charset="0"/>
              </a:rPr>
              <a:t>Despite a very low unemployment rate, wages growth is very weak </a:t>
            </a:r>
            <a:endParaRPr lang="en-US" sz="1600" b="1" dirty="0"/>
          </a:p>
        </p:txBody>
      </p:sp>
      <p:pic>
        <p:nvPicPr>
          <p:cNvPr id="5" name="FRED Graph Chart" descr="FRED Graph">
            <a:hlinkClick r:id="rId3" tooltip="View this chart in your browser. "/>
            <a:extLst>
              <a:ext uri="{FF2B5EF4-FFF2-40B4-BE49-F238E27FC236}">
                <a16:creationId xmlns:a16="http://schemas.microsoft.com/office/drawing/2014/main" id="{8A890ECF-396E-4485-ACFC-3C3014E9A5DB}"/>
              </a:ext>
            </a:extLst>
          </p:cNvPr>
          <p:cNvPicPr>
            <a:picLocks noChangeAspect="1"/>
          </p:cNvPicPr>
          <p:nvPr/>
        </p:nvPicPr>
        <p:blipFill>
          <a:blip r:embed="rId4"/>
          <a:stretch>
            <a:fillRect/>
          </a:stretch>
        </p:blipFill>
        <p:spPr>
          <a:xfrm>
            <a:off x="0" y="691116"/>
            <a:ext cx="9144000" cy="6166884"/>
          </a:xfrm>
          <a:prstGeom prst="rect">
            <a:avLst/>
          </a:prstGeom>
        </p:spPr>
      </p:pic>
    </p:spTree>
    <p:extLst>
      <p:ext uri="{BB962C8B-B14F-4D97-AF65-F5344CB8AC3E}">
        <p14:creationId xmlns:p14="http://schemas.microsoft.com/office/powerpoint/2010/main" val="1180695053"/>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70697" y="0"/>
            <a:ext cx="8794748" cy="716956"/>
          </a:xfrm>
        </p:spPr>
        <p:txBody>
          <a:bodyPr>
            <a:noAutofit/>
          </a:bodyPr>
          <a:lstStyle/>
          <a:p>
            <a:pPr algn="ctr"/>
            <a:r>
              <a:rPr lang="en-US" b="1" dirty="0">
                <a:latin typeface="Arial" pitchFamily="34" charset="0"/>
                <a:cs typeface="Arial" pitchFamily="34" charset="0"/>
              </a:rPr>
              <a:t>Changes in Median Wage Growth Looks Good!</a:t>
            </a:r>
            <a:br>
              <a:rPr lang="en-US" b="1" dirty="0">
                <a:latin typeface="Arial" pitchFamily="34" charset="0"/>
                <a:cs typeface="Arial" pitchFamily="34" charset="0"/>
              </a:rPr>
            </a:br>
            <a:r>
              <a:rPr lang="en-US" sz="1600" dirty="0">
                <a:latin typeface="Arial" pitchFamily="34" charset="0"/>
                <a:cs typeface="Arial" pitchFamily="34" charset="0"/>
              </a:rPr>
              <a:t>Looks only at those continuously full-time employed</a:t>
            </a:r>
            <a:endParaRPr lang="en-US" sz="1600" b="1" dirty="0"/>
          </a:p>
        </p:txBody>
      </p:sp>
      <p:pic>
        <p:nvPicPr>
          <p:cNvPr id="3" name="Picture 2" descr="A screenshot of a social media post&#10;&#10;Description generated with very high confidence">
            <a:extLst>
              <a:ext uri="{FF2B5EF4-FFF2-40B4-BE49-F238E27FC236}">
                <a16:creationId xmlns:a16="http://schemas.microsoft.com/office/drawing/2014/main" id="{1D00DBDC-9672-4692-8402-52F2AACD33FB}"/>
              </a:ext>
            </a:extLst>
          </p:cNvPr>
          <p:cNvPicPr>
            <a:picLocks noChangeAspect="1"/>
          </p:cNvPicPr>
          <p:nvPr/>
        </p:nvPicPr>
        <p:blipFill>
          <a:blip r:embed="rId3"/>
          <a:stretch>
            <a:fillRect/>
          </a:stretch>
        </p:blipFill>
        <p:spPr>
          <a:xfrm>
            <a:off x="-3929" y="716956"/>
            <a:ext cx="9144000" cy="6141044"/>
          </a:xfrm>
          <a:prstGeom prst="rect">
            <a:avLst/>
          </a:prstGeom>
        </p:spPr>
      </p:pic>
    </p:spTree>
    <p:extLst>
      <p:ext uri="{BB962C8B-B14F-4D97-AF65-F5344CB8AC3E}">
        <p14:creationId xmlns:p14="http://schemas.microsoft.com/office/powerpoint/2010/main" val="1869835841"/>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70697" y="0"/>
            <a:ext cx="8794748" cy="716956"/>
          </a:xfrm>
        </p:spPr>
        <p:txBody>
          <a:bodyPr>
            <a:noAutofit/>
          </a:bodyPr>
          <a:lstStyle/>
          <a:p>
            <a:pPr algn="ctr"/>
            <a:r>
              <a:rPr lang="en-US" b="1" dirty="0">
                <a:latin typeface="Arial" pitchFamily="34" charset="0"/>
                <a:cs typeface="Arial" pitchFamily="34" charset="0"/>
              </a:rPr>
              <a:t>Changes in Median Wage Growth Looks Good!</a:t>
            </a:r>
            <a:br>
              <a:rPr lang="en-US" b="1" dirty="0">
                <a:latin typeface="Arial" pitchFamily="34" charset="0"/>
                <a:cs typeface="Arial" pitchFamily="34" charset="0"/>
              </a:rPr>
            </a:br>
            <a:r>
              <a:rPr lang="en-US" sz="1600" dirty="0">
                <a:latin typeface="Arial" pitchFamily="34" charset="0"/>
                <a:cs typeface="Arial" pitchFamily="34" charset="0"/>
              </a:rPr>
              <a:t>of those continuously full-time employed</a:t>
            </a:r>
            <a:endParaRPr lang="en-US" sz="1600" b="1" dirty="0"/>
          </a:p>
        </p:txBody>
      </p:sp>
      <p:pic>
        <p:nvPicPr>
          <p:cNvPr id="4" name="Picture 3" descr="A screenshot of a cell phone&#10;&#10;Description generated with high confidence">
            <a:extLst>
              <a:ext uri="{FF2B5EF4-FFF2-40B4-BE49-F238E27FC236}">
                <a16:creationId xmlns:a16="http://schemas.microsoft.com/office/drawing/2014/main" id="{0F090D30-0C8F-40A8-9926-78A400BF8443}"/>
              </a:ext>
            </a:extLst>
          </p:cNvPr>
          <p:cNvPicPr>
            <a:picLocks noChangeAspect="1"/>
          </p:cNvPicPr>
          <p:nvPr/>
        </p:nvPicPr>
        <p:blipFill>
          <a:blip r:embed="rId3"/>
          <a:stretch>
            <a:fillRect/>
          </a:stretch>
        </p:blipFill>
        <p:spPr>
          <a:xfrm>
            <a:off x="-3929" y="716956"/>
            <a:ext cx="9144000" cy="6141044"/>
          </a:xfrm>
          <a:prstGeom prst="rect">
            <a:avLst/>
          </a:prstGeom>
        </p:spPr>
      </p:pic>
    </p:spTree>
    <p:extLst>
      <p:ext uri="{BB962C8B-B14F-4D97-AF65-F5344CB8AC3E}">
        <p14:creationId xmlns:p14="http://schemas.microsoft.com/office/powerpoint/2010/main" val="635321599"/>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8"/>
          <p:cNvSpPr>
            <a:spLocks noGrp="1"/>
          </p:cNvSpPr>
          <p:nvPr>
            <p:ph type="title"/>
          </p:nvPr>
        </p:nvSpPr>
        <p:spPr>
          <a:xfrm>
            <a:off x="249767" y="0"/>
            <a:ext cx="8705850" cy="422120"/>
          </a:xfrm>
        </p:spPr>
        <p:txBody>
          <a:bodyPr>
            <a:noAutofit/>
          </a:bodyPr>
          <a:lstStyle/>
          <a:p>
            <a:r>
              <a:rPr lang="en-US" b="1" dirty="0">
                <a:solidFill>
                  <a:srgbClr val="00B050"/>
                </a:solidFill>
                <a:latin typeface="Arial" pitchFamily="34" charset="0"/>
                <a:cs typeface="Arial" pitchFamily="34" charset="0"/>
              </a:rPr>
              <a:t>Rise in Lower Paying Jobs is Obvious </a:t>
            </a:r>
            <a:br>
              <a:rPr lang="en-US" b="1" dirty="0">
                <a:solidFill>
                  <a:srgbClr val="00B050"/>
                </a:solidFill>
                <a:latin typeface="Arial" pitchFamily="34" charset="0"/>
                <a:cs typeface="Arial" pitchFamily="34" charset="0"/>
              </a:rPr>
            </a:br>
            <a:r>
              <a:rPr lang="en-US" sz="1600" dirty="0">
                <a:solidFill>
                  <a:srgbClr val="00B050"/>
                </a:solidFill>
                <a:latin typeface="Arial" pitchFamily="34" charset="0"/>
                <a:cs typeface="Arial" pitchFamily="34" charset="0"/>
              </a:rPr>
              <a:t>Between now and 2026 lots of low end healthcare jobs.   </a:t>
            </a:r>
            <a:endParaRPr lang="en-US" sz="1600" b="1" dirty="0">
              <a:solidFill>
                <a:srgbClr val="00B050"/>
              </a:solidFill>
            </a:endParaRPr>
          </a:p>
        </p:txBody>
      </p:sp>
      <p:pic>
        <p:nvPicPr>
          <p:cNvPr id="4" name="Picture 3" descr="A screenshot of a cell phone&#10;&#10;Description generated with very high confidence">
            <a:extLst>
              <a:ext uri="{FF2B5EF4-FFF2-40B4-BE49-F238E27FC236}">
                <a16:creationId xmlns:a16="http://schemas.microsoft.com/office/drawing/2014/main" id="{504C4192-A3F4-4FC2-8224-D08521CDFBEE}"/>
              </a:ext>
            </a:extLst>
          </p:cNvPr>
          <p:cNvPicPr>
            <a:picLocks noChangeAspect="1"/>
          </p:cNvPicPr>
          <p:nvPr/>
        </p:nvPicPr>
        <p:blipFill>
          <a:blip r:embed="rId3"/>
          <a:stretch>
            <a:fillRect/>
          </a:stretch>
        </p:blipFill>
        <p:spPr>
          <a:xfrm>
            <a:off x="0" y="1162304"/>
            <a:ext cx="9144000" cy="5220567"/>
          </a:xfrm>
          <a:prstGeom prst="rect">
            <a:avLst/>
          </a:prstGeom>
        </p:spPr>
      </p:pic>
    </p:spTree>
    <p:extLst>
      <p:ext uri="{BB962C8B-B14F-4D97-AF65-F5344CB8AC3E}">
        <p14:creationId xmlns:p14="http://schemas.microsoft.com/office/powerpoint/2010/main" val="904283458"/>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8"/>
          <p:cNvSpPr>
            <a:spLocks noGrp="1"/>
          </p:cNvSpPr>
          <p:nvPr>
            <p:ph type="title"/>
          </p:nvPr>
        </p:nvSpPr>
        <p:spPr>
          <a:xfrm>
            <a:off x="249767" y="0"/>
            <a:ext cx="8705850" cy="422120"/>
          </a:xfrm>
        </p:spPr>
        <p:txBody>
          <a:bodyPr>
            <a:noAutofit/>
          </a:bodyPr>
          <a:lstStyle/>
          <a:p>
            <a:r>
              <a:rPr lang="en-US" b="1" dirty="0">
                <a:solidFill>
                  <a:srgbClr val="00B050"/>
                </a:solidFill>
                <a:latin typeface="Arial" pitchFamily="34" charset="0"/>
                <a:cs typeface="Arial" pitchFamily="34" charset="0"/>
              </a:rPr>
              <a:t>Rise in Alternative Working Conditions</a:t>
            </a:r>
            <a:br>
              <a:rPr lang="en-US" b="1" dirty="0">
                <a:solidFill>
                  <a:srgbClr val="00B050"/>
                </a:solidFill>
                <a:latin typeface="Arial" pitchFamily="34" charset="0"/>
                <a:cs typeface="Arial" pitchFamily="34" charset="0"/>
              </a:rPr>
            </a:br>
            <a:r>
              <a:rPr lang="en-US" sz="1600" dirty="0">
                <a:solidFill>
                  <a:srgbClr val="00B050"/>
                </a:solidFill>
                <a:latin typeface="Arial" pitchFamily="34" charset="0"/>
                <a:cs typeface="Arial" pitchFamily="34" charset="0"/>
              </a:rPr>
              <a:t>These workers have less bargaining power, and thus wage growth is slower.   </a:t>
            </a:r>
            <a:endParaRPr lang="en-US" sz="1600" b="1" dirty="0">
              <a:solidFill>
                <a:srgbClr val="00B050"/>
              </a:solidFill>
            </a:endParaRPr>
          </a:p>
        </p:txBody>
      </p:sp>
      <p:pic>
        <p:nvPicPr>
          <p:cNvPr id="3" name="Picture 2">
            <a:extLst>
              <a:ext uri="{FF2B5EF4-FFF2-40B4-BE49-F238E27FC236}">
                <a16:creationId xmlns:a16="http://schemas.microsoft.com/office/drawing/2014/main" id="{C3459489-9423-40A8-A62D-E845C84808FA}"/>
              </a:ext>
            </a:extLst>
          </p:cNvPr>
          <p:cNvPicPr>
            <a:picLocks noChangeAspect="1"/>
          </p:cNvPicPr>
          <p:nvPr/>
        </p:nvPicPr>
        <p:blipFill>
          <a:blip r:embed="rId3"/>
          <a:stretch>
            <a:fillRect/>
          </a:stretch>
        </p:blipFill>
        <p:spPr>
          <a:xfrm>
            <a:off x="658221" y="723692"/>
            <a:ext cx="7888941" cy="6134308"/>
          </a:xfrm>
          <a:prstGeom prst="rect">
            <a:avLst/>
          </a:prstGeom>
        </p:spPr>
      </p:pic>
    </p:spTree>
    <p:extLst>
      <p:ext uri="{BB962C8B-B14F-4D97-AF65-F5344CB8AC3E}">
        <p14:creationId xmlns:p14="http://schemas.microsoft.com/office/powerpoint/2010/main" val="484324748"/>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9143999" cy="668588"/>
          </a:xfrm>
        </p:spPr>
        <p:txBody>
          <a:bodyPr/>
          <a:lstStyle/>
          <a:p>
            <a:pPr algn="ctr"/>
            <a:r>
              <a:rPr lang="en-US" dirty="0"/>
              <a:t>New Firm Creation/Dynamism is Declining!</a:t>
            </a:r>
            <a:br>
              <a:rPr lang="en-US" dirty="0"/>
            </a:br>
            <a:r>
              <a:rPr lang="en-US" sz="1600" dirty="0"/>
              <a:t>Population is Aging, rules and regulations are increasing, bigger incumbents. </a:t>
            </a:r>
          </a:p>
        </p:txBody>
      </p:sp>
      <p:pic>
        <p:nvPicPr>
          <p:cNvPr id="4" name="Picture 3" descr="A close up of a map&#10;&#10;Description generated with very high confidence">
            <a:extLst>
              <a:ext uri="{FF2B5EF4-FFF2-40B4-BE49-F238E27FC236}">
                <a16:creationId xmlns:a16="http://schemas.microsoft.com/office/drawing/2014/main" id="{E4B314B9-3FC9-4B5E-AD81-F6FBFD6E34C5}"/>
              </a:ext>
            </a:extLst>
          </p:cNvPr>
          <p:cNvPicPr>
            <a:picLocks noChangeAspect="1"/>
          </p:cNvPicPr>
          <p:nvPr/>
        </p:nvPicPr>
        <p:blipFill>
          <a:blip r:embed="rId3"/>
          <a:stretch>
            <a:fillRect/>
          </a:stretch>
        </p:blipFill>
        <p:spPr>
          <a:xfrm>
            <a:off x="1" y="940777"/>
            <a:ext cx="9143999" cy="5345724"/>
          </a:xfrm>
          <a:prstGeom prst="rect">
            <a:avLst/>
          </a:prstGeom>
        </p:spPr>
      </p:pic>
    </p:spTree>
    <p:extLst>
      <p:ext uri="{BB962C8B-B14F-4D97-AF65-F5344CB8AC3E}">
        <p14:creationId xmlns:p14="http://schemas.microsoft.com/office/powerpoint/2010/main" val="29831106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8"/>
          <p:cNvSpPr>
            <a:spLocks noGrp="1"/>
          </p:cNvSpPr>
          <p:nvPr>
            <p:ph type="title"/>
          </p:nvPr>
        </p:nvSpPr>
        <p:spPr>
          <a:xfrm>
            <a:off x="249767" y="0"/>
            <a:ext cx="8705850" cy="422120"/>
          </a:xfrm>
        </p:spPr>
        <p:txBody>
          <a:bodyPr>
            <a:noAutofit/>
          </a:bodyPr>
          <a:lstStyle/>
          <a:p>
            <a:r>
              <a:rPr lang="en-US" b="1" dirty="0">
                <a:solidFill>
                  <a:srgbClr val="00B050"/>
                </a:solidFill>
                <a:latin typeface="Arial" pitchFamily="34" charset="0"/>
                <a:cs typeface="Arial" pitchFamily="34" charset="0"/>
              </a:rPr>
              <a:t>Less Unionized Labor Is also a factor</a:t>
            </a:r>
            <a:br>
              <a:rPr lang="en-US" b="1" dirty="0">
                <a:solidFill>
                  <a:srgbClr val="00B050"/>
                </a:solidFill>
                <a:latin typeface="Arial" pitchFamily="34" charset="0"/>
                <a:cs typeface="Arial" pitchFamily="34" charset="0"/>
              </a:rPr>
            </a:br>
            <a:r>
              <a:rPr lang="en-US" sz="1600" dirty="0">
                <a:solidFill>
                  <a:srgbClr val="00B050"/>
                </a:solidFill>
                <a:latin typeface="Arial" pitchFamily="34" charset="0"/>
                <a:cs typeface="Arial" pitchFamily="34" charset="0"/>
              </a:rPr>
              <a:t>It has been declining globally.   </a:t>
            </a:r>
            <a:endParaRPr lang="en-US" sz="1600" b="1" dirty="0">
              <a:solidFill>
                <a:srgbClr val="00B050"/>
              </a:solidFill>
            </a:endParaRPr>
          </a:p>
        </p:txBody>
      </p:sp>
      <p:pic>
        <p:nvPicPr>
          <p:cNvPr id="3" name="Picture 2" descr="A close up of text on a white background&#10;&#10;Description generated with very high confidence">
            <a:extLst>
              <a:ext uri="{FF2B5EF4-FFF2-40B4-BE49-F238E27FC236}">
                <a16:creationId xmlns:a16="http://schemas.microsoft.com/office/drawing/2014/main" id="{BE5739C6-5742-4D36-8328-1EEDF6934659}"/>
              </a:ext>
            </a:extLst>
          </p:cNvPr>
          <p:cNvPicPr>
            <a:picLocks noChangeAspect="1"/>
          </p:cNvPicPr>
          <p:nvPr/>
        </p:nvPicPr>
        <p:blipFill>
          <a:blip r:embed="rId3"/>
          <a:stretch>
            <a:fillRect/>
          </a:stretch>
        </p:blipFill>
        <p:spPr>
          <a:xfrm>
            <a:off x="0" y="931985"/>
            <a:ext cx="9144000" cy="5926016"/>
          </a:xfrm>
          <a:prstGeom prst="rect">
            <a:avLst/>
          </a:prstGeom>
        </p:spPr>
      </p:pic>
    </p:spTree>
    <p:extLst>
      <p:ext uri="{BB962C8B-B14F-4D97-AF65-F5344CB8AC3E}">
        <p14:creationId xmlns:p14="http://schemas.microsoft.com/office/powerpoint/2010/main" val="3833626611"/>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05394" y="84545"/>
            <a:ext cx="8144316" cy="472273"/>
          </a:xfrm>
        </p:spPr>
        <p:txBody>
          <a:bodyPr/>
          <a:lstStyle/>
          <a:p>
            <a:r>
              <a:rPr lang="en-US" dirty="0"/>
              <a:t>Labor Productivity Growth Remains Dismal</a:t>
            </a:r>
            <a:br>
              <a:rPr lang="en-US" dirty="0"/>
            </a:br>
            <a:r>
              <a:rPr lang="en-US" sz="1600" dirty="0"/>
              <a:t>Maybe this is why </a:t>
            </a:r>
          </a:p>
        </p:txBody>
      </p:sp>
      <p:pic>
        <p:nvPicPr>
          <p:cNvPr id="4" name="Picture 3" descr="A screenshot of a map&#10;&#10;Description generated with high confidence">
            <a:extLst>
              <a:ext uri="{FF2B5EF4-FFF2-40B4-BE49-F238E27FC236}">
                <a16:creationId xmlns:a16="http://schemas.microsoft.com/office/drawing/2014/main" id="{15E92F10-0FB7-488F-A333-A770AC672B5C}"/>
              </a:ext>
            </a:extLst>
          </p:cNvPr>
          <p:cNvPicPr>
            <a:picLocks noChangeAspect="1"/>
          </p:cNvPicPr>
          <p:nvPr/>
        </p:nvPicPr>
        <p:blipFill>
          <a:blip r:embed="rId3"/>
          <a:stretch>
            <a:fillRect/>
          </a:stretch>
        </p:blipFill>
        <p:spPr>
          <a:xfrm>
            <a:off x="0" y="962473"/>
            <a:ext cx="9144000" cy="5348680"/>
          </a:xfrm>
          <a:prstGeom prst="rect">
            <a:avLst/>
          </a:prstGeom>
        </p:spPr>
      </p:pic>
    </p:spTree>
    <p:extLst>
      <p:ext uri="{BB962C8B-B14F-4D97-AF65-F5344CB8AC3E}">
        <p14:creationId xmlns:p14="http://schemas.microsoft.com/office/powerpoint/2010/main" val="33269599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05394" y="84545"/>
            <a:ext cx="8144316" cy="472273"/>
          </a:xfrm>
        </p:spPr>
        <p:txBody>
          <a:bodyPr/>
          <a:lstStyle/>
          <a:p>
            <a:r>
              <a:rPr lang="en-US" dirty="0"/>
              <a:t>Labor Productivity Growth is Dismal </a:t>
            </a:r>
          </a:p>
        </p:txBody>
      </p:sp>
      <p:pic>
        <p:nvPicPr>
          <p:cNvPr id="5" name="FRED Graph Chart" descr="FRED Graph">
            <a:hlinkClick r:id="rId3" tooltip="View this chart in your browser. "/>
            <a:extLst>
              <a:ext uri="{FF2B5EF4-FFF2-40B4-BE49-F238E27FC236}">
                <a16:creationId xmlns:a16="http://schemas.microsoft.com/office/drawing/2014/main" id="{D1B8BDB6-DCB5-4B41-B078-8695CB95C835}"/>
              </a:ext>
            </a:extLst>
          </p:cNvPr>
          <p:cNvPicPr>
            <a:picLocks noChangeAspect="1"/>
          </p:cNvPicPr>
          <p:nvPr/>
        </p:nvPicPr>
        <p:blipFill>
          <a:blip r:embed="rId4"/>
          <a:stretch>
            <a:fillRect/>
          </a:stretch>
        </p:blipFill>
        <p:spPr>
          <a:xfrm>
            <a:off x="0" y="691116"/>
            <a:ext cx="9144000" cy="6166884"/>
          </a:xfrm>
          <a:prstGeom prst="rect">
            <a:avLst/>
          </a:prstGeom>
        </p:spPr>
      </p:pic>
    </p:spTree>
    <p:extLst>
      <p:ext uri="{BB962C8B-B14F-4D97-AF65-F5344CB8AC3E}">
        <p14:creationId xmlns:p14="http://schemas.microsoft.com/office/powerpoint/2010/main" val="36374469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47" y="1494336"/>
            <a:ext cx="8514449" cy="3001464"/>
          </a:xfrm>
        </p:spPr>
        <p:txBody>
          <a:bodyPr>
            <a:normAutofit/>
          </a:bodyPr>
          <a:lstStyle/>
          <a:p>
            <a:pPr marL="0" indent="0" algn="ctr">
              <a:lnSpc>
                <a:spcPct val="100000"/>
              </a:lnSpc>
              <a:buNone/>
            </a:pPr>
            <a:r>
              <a:rPr lang="en-US" sz="8000" b="1" dirty="0">
                <a:solidFill>
                  <a:srgbClr val="00B050"/>
                </a:solidFill>
                <a:latin typeface="Arial" panose="020B0604020202020204" pitchFamily="34" charset="0"/>
                <a:cs typeface="Arial" panose="020B0604020202020204" pitchFamily="34" charset="0"/>
              </a:rPr>
              <a:t>Inflation?</a:t>
            </a:r>
          </a:p>
          <a:p>
            <a:pPr marL="0" indent="0" algn="ctr">
              <a:lnSpc>
                <a:spcPct val="100000"/>
              </a:lnSpc>
              <a:buNone/>
            </a:pPr>
            <a:r>
              <a:rPr lang="en-US" sz="8000" b="1" dirty="0">
                <a:solidFill>
                  <a:srgbClr val="00B050"/>
                </a:solidFill>
                <a:latin typeface="Arial" panose="020B0604020202020204" pitchFamily="34" charset="0"/>
                <a:cs typeface="Arial" panose="020B0604020202020204" pitchFamily="34" charset="0"/>
              </a:rPr>
              <a:t>What Inflation! </a:t>
            </a:r>
          </a:p>
        </p:txBody>
      </p:sp>
      <p:pic>
        <p:nvPicPr>
          <p:cNvPr id="4" name="Picture 4" descr="C:\Users\RF\Dropbox\GraphsandLaughs\Business Card\Graphs&amp;Laughs_LO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3638" y="5103813"/>
            <a:ext cx="4276725"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046383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236483" y="110557"/>
            <a:ext cx="8544910" cy="37334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0" cap="none" spc="0" normalizeH="0" baseline="0" noProof="0" dirty="0">
                <a:ln>
                  <a:noFill/>
                </a:ln>
                <a:solidFill>
                  <a:srgbClr val="00B050"/>
                </a:solidFill>
                <a:effectLst/>
                <a:uLnTx/>
                <a:uFillTx/>
                <a:latin typeface="Arial"/>
                <a:ea typeface="ＭＳ Ｐゴシック"/>
                <a:cs typeface="+mj-cs"/>
              </a:rPr>
              <a:t>Households Deleveraging is Done!!!!!!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0" cap="none" spc="0" normalizeH="0" baseline="0" noProof="0" dirty="0">
                <a:ln>
                  <a:noFill/>
                </a:ln>
                <a:solidFill>
                  <a:srgbClr val="00B050"/>
                </a:solidFill>
                <a:effectLst/>
                <a:uLnTx/>
                <a:uFillTx/>
                <a:latin typeface="Arial"/>
                <a:ea typeface="ＭＳ Ｐゴシック"/>
                <a:cs typeface="+mj-cs"/>
              </a:rPr>
              <a:t>Lack of income growth hurts, but debt is growing once again. Above prior peak    </a:t>
            </a:r>
          </a:p>
        </p:txBody>
      </p:sp>
      <p:pic>
        <p:nvPicPr>
          <p:cNvPr id="2050" name="Picture 2" descr="https://2.bp.blogspot.com/-y2ot2YcaEDk/WguGwVjZufI/AAAAAAAAs4U/Tg7E_okDIHM_LJHptGeraXeHb82pz7kawCLcBGAs/s1600/NYFedQ31.PNG">
            <a:extLst>
              <a:ext uri="{FF2B5EF4-FFF2-40B4-BE49-F238E27FC236}">
                <a16:creationId xmlns:a16="http://schemas.microsoft.com/office/drawing/2014/main" id="{84428D46-5639-4B39-BBAA-7B0239811E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215" y="831178"/>
            <a:ext cx="8405446" cy="6026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1894100"/>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8"/>
          <p:cNvSpPr>
            <a:spLocks noGrp="1"/>
          </p:cNvSpPr>
          <p:nvPr>
            <p:ph type="title"/>
          </p:nvPr>
        </p:nvSpPr>
        <p:spPr>
          <a:xfrm>
            <a:off x="131315" y="0"/>
            <a:ext cx="8897934" cy="725557"/>
          </a:xfrm>
        </p:spPr>
        <p:txBody>
          <a:bodyPr>
            <a:noAutofit/>
          </a:bodyPr>
          <a:lstStyle/>
          <a:p>
            <a:pPr algn="ctr"/>
            <a:r>
              <a:rPr lang="en-US" b="1" dirty="0">
                <a:solidFill>
                  <a:srgbClr val="00B050"/>
                </a:solidFill>
                <a:latin typeface="Arial" pitchFamily="34" charset="0"/>
                <a:cs typeface="Arial" pitchFamily="34" charset="0"/>
              </a:rPr>
              <a:t>Weak Import Prices for all Commodities</a:t>
            </a:r>
            <a:br>
              <a:rPr lang="en-US" b="1" dirty="0">
                <a:solidFill>
                  <a:srgbClr val="00B050"/>
                </a:solidFill>
                <a:latin typeface="Arial" pitchFamily="34" charset="0"/>
                <a:cs typeface="Arial" pitchFamily="34" charset="0"/>
              </a:rPr>
            </a:br>
            <a:r>
              <a:rPr lang="en-US" sz="1600" dirty="0">
                <a:solidFill>
                  <a:srgbClr val="00B050"/>
                </a:solidFill>
                <a:latin typeface="Arial" pitchFamily="34" charset="0"/>
                <a:cs typeface="Arial" pitchFamily="34" charset="0"/>
              </a:rPr>
              <a:t>Was rising nicely, now, not so much</a:t>
            </a:r>
            <a:endParaRPr lang="en-US" sz="1600" b="1" dirty="0">
              <a:solidFill>
                <a:srgbClr val="00B050"/>
              </a:solidFill>
            </a:endParaRPr>
          </a:p>
        </p:txBody>
      </p:sp>
      <p:pic>
        <p:nvPicPr>
          <p:cNvPr id="5" name="FRED Graph Chart" descr="FRED Graph">
            <a:hlinkClick r:id="rId3" tooltip="View this chart in your browser. "/>
            <a:extLst>
              <a:ext uri="{FF2B5EF4-FFF2-40B4-BE49-F238E27FC236}">
                <a16:creationId xmlns:a16="http://schemas.microsoft.com/office/drawing/2014/main" id="{FA09EB60-23B4-4819-A85A-7CF5C69C079B}"/>
              </a:ext>
            </a:extLst>
          </p:cNvPr>
          <p:cNvPicPr>
            <a:picLocks noChangeAspect="1"/>
          </p:cNvPicPr>
          <p:nvPr/>
        </p:nvPicPr>
        <p:blipFill>
          <a:blip r:embed="rId4"/>
          <a:stretch>
            <a:fillRect/>
          </a:stretch>
        </p:blipFill>
        <p:spPr>
          <a:xfrm>
            <a:off x="0" y="691116"/>
            <a:ext cx="9144000" cy="6166884"/>
          </a:xfrm>
          <a:prstGeom prst="rect">
            <a:avLst/>
          </a:prstGeom>
        </p:spPr>
      </p:pic>
    </p:spTree>
    <p:extLst>
      <p:ext uri="{BB962C8B-B14F-4D97-AF65-F5344CB8AC3E}">
        <p14:creationId xmlns:p14="http://schemas.microsoft.com/office/powerpoint/2010/main" val="1308698712"/>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8"/>
          <p:cNvSpPr>
            <a:spLocks noGrp="1"/>
          </p:cNvSpPr>
          <p:nvPr>
            <p:ph type="title"/>
          </p:nvPr>
        </p:nvSpPr>
        <p:spPr>
          <a:xfrm>
            <a:off x="123033" y="0"/>
            <a:ext cx="8897934" cy="465282"/>
          </a:xfrm>
        </p:spPr>
        <p:txBody>
          <a:bodyPr>
            <a:noAutofit/>
          </a:bodyPr>
          <a:lstStyle/>
          <a:p>
            <a:pPr algn="ctr"/>
            <a:r>
              <a:rPr lang="en-US" b="1" dirty="0">
                <a:solidFill>
                  <a:srgbClr val="00B050"/>
                </a:solidFill>
                <a:latin typeface="Arial" pitchFamily="34" charset="0"/>
                <a:cs typeface="Arial" pitchFamily="34" charset="0"/>
              </a:rPr>
              <a:t>Export Prices for all Commodities: </a:t>
            </a:r>
            <a:br>
              <a:rPr lang="en-US" b="1" dirty="0">
                <a:solidFill>
                  <a:srgbClr val="00B050"/>
                </a:solidFill>
                <a:latin typeface="Arial" pitchFamily="34" charset="0"/>
                <a:cs typeface="Arial" pitchFamily="34" charset="0"/>
              </a:rPr>
            </a:br>
            <a:r>
              <a:rPr lang="en-US" sz="1600" dirty="0">
                <a:solidFill>
                  <a:srgbClr val="00B050"/>
                </a:solidFill>
                <a:latin typeface="Arial" pitchFamily="34" charset="0"/>
                <a:cs typeface="Arial" pitchFamily="34" charset="0"/>
              </a:rPr>
              <a:t>Was rising nicely, and is now stalling again</a:t>
            </a:r>
            <a:endParaRPr lang="en-US" sz="1600" b="1" dirty="0">
              <a:solidFill>
                <a:srgbClr val="00B050"/>
              </a:solidFill>
            </a:endParaRPr>
          </a:p>
        </p:txBody>
      </p:sp>
      <p:pic>
        <p:nvPicPr>
          <p:cNvPr id="4" name="FRED Graph Chart" descr="FRED Graph">
            <a:hlinkClick r:id="rId3" tooltip="View this chart in your browser. "/>
            <a:extLst>
              <a:ext uri="{FF2B5EF4-FFF2-40B4-BE49-F238E27FC236}">
                <a16:creationId xmlns:a16="http://schemas.microsoft.com/office/drawing/2014/main" id="{1C7AFA47-1F98-4415-B8F5-2773E8B6B13E}"/>
              </a:ext>
            </a:extLst>
          </p:cNvPr>
          <p:cNvPicPr>
            <a:picLocks noChangeAspect="1"/>
          </p:cNvPicPr>
          <p:nvPr/>
        </p:nvPicPr>
        <p:blipFill>
          <a:blip r:embed="rId4"/>
          <a:stretch>
            <a:fillRect/>
          </a:stretch>
        </p:blipFill>
        <p:spPr>
          <a:xfrm>
            <a:off x="0" y="691116"/>
            <a:ext cx="9144000" cy="6166884"/>
          </a:xfrm>
          <a:prstGeom prst="rect">
            <a:avLst/>
          </a:prstGeom>
        </p:spPr>
      </p:pic>
    </p:spTree>
    <p:extLst>
      <p:ext uri="{BB962C8B-B14F-4D97-AF65-F5344CB8AC3E}">
        <p14:creationId xmlns:p14="http://schemas.microsoft.com/office/powerpoint/2010/main" val="299683774"/>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8"/>
          <p:cNvSpPr>
            <a:spLocks noGrp="1"/>
          </p:cNvSpPr>
          <p:nvPr>
            <p:ph type="title"/>
          </p:nvPr>
        </p:nvSpPr>
        <p:spPr>
          <a:xfrm>
            <a:off x="155575" y="21359"/>
            <a:ext cx="8897934" cy="465282"/>
          </a:xfrm>
        </p:spPr>
        <p:txBody>
          <a:bodyPr>
            <a:noAutofit/>
          </a:bodyPr>
          <a:lstStyle/>
          <a:p>
            <a:pPr algn="ctr"/>
            <a:r>
              <a:rPr lang="en-US" b="1" dirty="0">
                <a:solidFill>
                  <a:srgbClr val="00B050"/>
                </a:solidFill>
                <a:latin typeface="Arial" pitchFamily="34" charset="0"/>
                <a:cs typeface="Arial" pitchFamily="34" charset="0"/>
              </a:rPr>
              <a:t>Producer Prices Are a Bit High</a:t>
            </a:r>
            <a:endParaRPr lang="en-US" b="1" dirty="0">
              <a:solidFill>
                <a:srgbClr val="00B050"/>
              </a:solidFill>
            </a:endParaRPr>
          </a:p>
        </p:txBody>
      </p:sp>
      <p:sp>
        <p:nvSpPr>
          <p:cNvPr id="3" name="AutoShape 2" descr="https://research.stlouisfed.org/fred2/graph/image.php?dbeta=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128"/>
            </a:endParaRPr>
          </a:p>
        </p:txBody>
      </p:sp>
      <p:sp>
        <p:nvSpPr>
          <p:cNvPr id="4" name="AutoShape 4" descr="https://research.stlouisfed.org/fred2/graph/image.php?dbeta=1"/>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128"/>
            </a:endParaRPr>
          </a:p>
        </p:txBody>
      </p:sp>
      <p:pic>
        <p:nvPicPr>
          <p:cNvPr id="6" name="FRED Graph Chart" descr="FRED Graph">
            <a:hlinkClick r:id="rId3" tooltip="View this chart in your browser. "/>
            <a:extLst>
              <a:ext uri="{FF2B5EF4-FFF2-40B4-BE49-F238E27FC236}">
                <a16:creationId xmlns:a16="http://schemas.microsoft.com/office/drawing/2014/main" id="{728BF6E8-BD57-465F-97F4-9EFAD39BFEA7}"/>
              </a:ext>
            </a:extLst>
          </p:cNvPr>
          <p:cNvPicPr>
            <a:picLocks noChangeAspect="1"/>
          </p:cNvPicPr>
          <p:nvPr/>
        </p:nvPicPr>
        <p:blipFill>
          <a:blip r:embed="rId4"/>
          <a:stretch>
            <a:fillRect/>
          </a:stretch>
        </p:blipFill>
        <p:spPr>
          <a:xfrm>
            <a:off x="0" y="486641"/>
            <a:ext cx="9144000" cy="6371359"/>
          </a:xfrm>
          <a:prstGeom prst="rect">
            <a:avLst/>
          </a:prstGeom>
        </p:spPr>
      </p:pic>
    </p:spTree>
    <p:extLst>
      <p:ext uri="{BB962C8B-B14F-4D97-AF65-F5344CB8AC3E}">
        <p14:creationId xmlns:p14="http://schemas.microsoft.com/office/powerpoint/2010/main" val="4133384384"/>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8"/>
          <p:cNvSpPr>
            <a:spLocks noGrp="1"/>
          </p:cNvSpPr>
          <p:nvPr>
            <p:ph type="title"/>
          </p:nvPr>
        </p:nvSpPr>
        <p:spPr>
          <a:xfrm>
            <a:off x="155574" y="0"/>
            <a:ext cx="8836025" cy="694944"/>
          </a:xfrm>
        </p:spPr>
        <p:txBody>
          <a:bodyPr>
            <a:noAutofit/>
          </a:bodyPr>
          <a:lstStyle/>
          <a:p>
            <a:pPr algn="ctr"/>
            <a:r>
              <a:rPr lang="en-US" b="1" dirty="0">
                <a:solidFill>
                  <a:srgbClr val="00B050"/>
                </a:solidFill>
                <a:latin typeface="Arial" pitchFamily="34" charset="0"/>
                <a:cs typeface="Arial" pitchFamily="34" charset="0"/>
              </a:rPr>
              <a:t>CPI: Inflationary Pressures are Declining</a:t>
            </a:r>
            <a:br>
              <a:rPr lang="en-US" b="1" dirty="0">
                <a:solidFill>
                  <a:srgbClr val="00B050"/>
                </a:solidFill>
                <a:latin typeface="Arial" pitchFamily="34" charset="0"/>
                <a:cs typeface="Arial" pitchFamily="34" charset="0"/>
              </a:rPr>
            </a:br>
            <a:r>
              <a:rPr lang="en-US" sz="1600" dirty="0">
                <a:solidFill>
                  <a:srgbClr val="00B050"/>
                </a:solidFill>
                <a:latin typeface="Arial" pitchFamily="34" charset="0"/>
                <a:cs typeface="Arial" pitchFamily="34" charset="0"/>
              </a:rPr>
              <a:t>Remove Healthcare, and apparel are now weak. Was drugs, cellphones and autos</a:t>
            </a:r>
            <a:endParaRPr lang="en-US" sz="1600" b="1" dirty="0">
              <a:solidFill>
                <a:srgbClr val="00B050"/>
              </a:solidFill>
            </a:endParaRPr>
          </a:p>
        </p:txBody>
      </p:sp>
      <p:sp>
        <p:nvSpPr>
          <p:cNvPr id="2" name="AutoShape 2" descr="https://research.stlouisfed.org/fred2/graph/image.php?dbeta=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128"/>
            </a:endParaRPr>
          </a:p>
        </p:txBody>
      </p:sp>
      <p:pic>
        <p:nvPicPr>
          <p:cNvPr id="6" name="FRED Graph Chart" descr="FRED Graph">
            <a:hlinkClick r:id="rId3" tooltip="View this chart in your browser. "/>
            <a:extLst>
              <a:ext uri="{FF2B5EF4-FFF2-40B4-BE49-F238E27FC236}">
                <a16:creationId xmlns:a16="http://schemas.microsoft.com/office/drawing/2014/main" id="{C6D1CE58-2E1A-450C-8BE7-D28195CF9CEB}"/>
              </a:ext>
            </a:extLst>
          </p:cNvPr>
          <p:cNvPicPr>
            <a:picLocks noChangeAspect="1"/>
          </p:cNvPicPr>
          <p:nvPr/>
        </p:nvPicPr>
        <p:blipFill>
          <a:blip r:embed="rId4"/>
          <a:stretch>
            <a:fillRect/>
          </a:stretch>
        </p:blipFill>
        <p:spPr>
          <a:xfrm>
            <a:off x="0" y="691116"/>
            <a:ext cx="9144000" cy="6166884"/>
          </a:xfrm>
          <a:prstGeom prst="rect">
            <a:avLst/>
          </a:prstGeom>
        </p:spPr>
      </p:pic>
    </p:spTree>
    <p:extLst>
      <p:ext uri="{BB962C8B-B14F-4D97-AF65-F5344CB8AC3E}">
        <p14:creationId xmlns:p14="http://schemas.microsoft.com/office/powerpoint/2010/main" val="4150892186"/>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FRED Graph Chart" descr="FRED Graph">
            <a:hlinkClick r:id="rId3" tooltip="View this chart in your browser. "/>
            <a:extLst>
              <a:ext uri="{FF2B5EF4-FFF2-40B4-BE49-F238E27FC236}">
                <a16:creationId xmlns:a16="http://schemas.microsoft.com/office/drawing/2014/main" id="{E4236629-2556-4571-862B-421623B10CE6}"/>
              </a:ext>
            </a:extLst>
          </p:cNvPr>
          <p:cNvPicPr>
            <a:picLocks noChangeAspect="1"/>
          </p:cNvPicPr>
          <p:nvPr/>
        </p:nvPicPr>
        <p:blipFill>
          <a:blip r:embed="rId4"/>
          <a:stretch>
            <a:fillRect/>
          </a:stretch>
        </p:blipFill>
        <p:spPr>
          <a:xfrm>
            <a:off x="0" y="691116"/>
            <a:ext cx="9144000" cy="6166884"/>
          </a:xfrm>
          <a:prstGeom prst="rect">
            <a:avLst/>
          </a:prstGeom>
        </p:spPr>
      </p:pic>
      <p:sp>
        <p:nvSpPr>
          <p:cNvPr id="9" name="Title 8"/>
          <p:cNvSpPr>
            <a:spLocks noGrp="1"/>
          </p:cNvSpPr>
          <p:nvPr>
            <p:ph type="title"/>
          </p:nvPr>
        </p:nvSpPr>
        <p:spPr>
          <a:xfrm>
            <a:off x="237995" y="0"/>
            <a:ext cx="8768219" cy="720717"/>
          </a:xfrm>
        </p:spPr>
        <p:txBody>
          <a:bodyPr>
            <a:noAutofit/>
          </a:bodyPr>
          <a:lstStyle/>
          <a:p>
            <a:r>
              <a:rPr lang="en-US" b="1" dirty="0">
                <a:solidFill>
                  <a:srgbClr val="00B050"/>
                </a:solidFill>
                <a:latin typeface="Arial" pitchFamily="34" charset="0"/>
                <a:cs typeface="Arial" pitchFamily="34" charset="0"/>
              </a:rPr>
              <a:t>Core PCE Price Index: Inflation is Very Tame! </a:t>
            </a:r>
            <a:br>
              <a:rPr lang="en-US" b="1" dirty="0">
                <a:solidFill>
                  <a:srgbClr val="00B050"/>
                </a:solidFill>
                <a:latin typeface="Arial" pitchFamily="34" charset="0"/>
                <a:cs typeface="Arial" pitchFamily="34" charset="0"/>
              </a:rPr>
            </a:br>
            <a:r>
              <a:rPr lang="en-US" sz="1600" dirty="0">
                <a:solidFill>
                  <a:srgbClr val="00B050"/>
                </a:solidFill>
                <a:latin typeface="Arial" pitchFamily="34" charset="0"/>
                <a:cs typeface="Arial" pitchFamily="34" charset="0"/>
              </a:rPr>
              <a:t>Surprising this late in the business cycle.   </a:t>
            </a:r>
            <a:endParaRPr lang="en-US" sz="1600" b="1" dirty="0">
              <a:solidFill>
                <a:srgbClr val="00B050"/>
              </a:solidFill>
            </a:endParaRPr>
          </a:p>
        </p:txBody>
      </p:sp>
      <p:sp>
        <p:nvSpPr>
          <p:cNvPr id="6" name="Down Arrow 5"/>
          <p:cNvSpPr/>
          <p:nvPr/>
        </p:nvSpPr>
        <p:spPr bwMode="auto">
          <a:xfrm>
            <a:off x="8448981" y="2599187"/>
            <a:ext cx="484632" cy="97840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128"/>
              <a:cs typeface="ＭＳ Ｐゴシック" charset="-128"/>
            </a:endParaRPr>
          </a:p>
        </p:txBody>
      </p:sp>
    </p:spTree>
    <p:extLst>
      <p:ext uri="{BB962C8B-B14F-4D97-AF65-F5344CB8AC3E}">
        <p14:creationId xmlns:p14="http://schemas.microsoft.com/office/powerpoint/2010/main" val="2391589489"/>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le 8"/>
          <p:cNvSpPr>
            <a:spLocks noGrp="1"/>
          </p:cNvSpPr>
          <p:nvPr>
            <p:ph type="title"/>
          </p:nvPr>
        </p:nvSpPr>
        <p:spPr>
          <a:xfrm>
            <a:off x="198124" y="0"/>
            <a:ext cx="8839196" cy="680936"/>
          </a:xfrm>
        </p:spPr>
        <p:txBody>
          <a:bodyPr>
            <a:noAutofit/>
          </a:bodyPr>
          <a:lstStyle/>
          <a:p>
            <a:pPr algn="ctr"/>
            <a:r>
              <a:rPr lang="en-US" b="1" dirty="0">
                <a:solidFill>
                  <a:srgbClr val="00B050"/>
                </a:solidFill>
                <a:latin typeface="Arial" pitchFamily="34" charset="0"/>
                <a:cs typeface="Arial" pitchFamily="34" charset="0"/>
              </a:rPr>
              <a:t>Inflation Expectations are Rising of Late!</a:t>
            </a:r>
            <a:br>
              <a:rPr lang="en-US" b="1" dirty="0">
                <a:solidFill>
                  <a:srgbClr val="00B050"/>
                </a:solidFill>
                <a:latin typeface="Arial" pitchFamily="34" charset="0"/>
                <a:cs typeface="Arial" pitchFamily="34" charset="0"/>
              </a:rPr>
            </a:br>
            <a:r>
              <a:rPr lang="en-US" sz="1600" b="1" dirty="0">
                <a:solidFill>
                  <a:srgbClr val="00B050"/>
                </a:solidFill>
                <a:latin typeface="Arial" pitchFamily="34" charset="0"/>
                <a:cs typeface="Arial" pitchFamily="34" charset="0"/>
              </a:rPr>
              <a:t>5</a:t>
            </a:r>
            <a:r>
              <a:rPr lang="en-US" sz="1600" dirty="0">
                <a:solidFill>
                  <a:srgbClr val="00B050"/>
                </a:solidFill>
                <a:latin typeface="Arial" pitchFamily="34" charset="0"/>
                <a:cs typeface="Arial" pitchFamily="34" charset="0"/>
              </a:rPr>
              <a:t> year and 10 year breakeven rates</a:t>
            </a:r>
            <a:r>
              <a:rPr lang="en-US" sz="1600" b="1" dirty="0">
                <a:solidFill>
                  <a:srgbClr val="00B050"/>
                </a:solidFill>
                <a:latin typeface="Arial" pitchFamily="34" charset="0"/>
                <a:cs typeface="Arial" pitchFamily="34" charset="0"/>
              </a:rPr>
              <a:t> </a:t>
            </a:r>
            <a:endParaRPr lang="en-US" sz="1600" b="1" dirty="0">
              <a:solidFill>
                <a:srgbClr val="00B050"/>
              </a:solidFill>
            </a:endParaRPr>
          </a:p>
        </p:txBody>
      </p:sp>
      <p:pic>
        <p:nvPicPr>
          <p:cNvPr id="4" name="FRED Graph Chart" descr="FRED Graph">
            <a:hlinkClick r:id="rId3" tooltip="View this chart in your browser. "/>
            <a:extLst>
              <a:ext uri="{FF2B5EF4-FFF2-40B4-BE49-F238E27FC236}">
                <a16:creationId xmlns:a16="http://schemas.microsoft.com/office/drawing/2014/main" id="{0519783F-145B-48A9-99AD-8E3725D57797}"/>
              </a:ext>
            </a:extLst>
          </p:cNvPr>
          <p:cNvPicPr>
            <a:picLocks noChangeAspect="1"/>
          </p:cNvPicPr>
          <p:nvPr/>
        </p:nvPicPr>
        <p:blipFill>
          <a:blip r:embed="rId4"/>
          <a:stretch>
            <a:fillRect/>
          </a:stretch>
        </p:blipFill>
        <p:spPr>
          <a:xfrm>
            <a:off x="0" y="691116"/>
            <a:ext cx="9144000" cy="6166884"/>
          </a:xfrm>
          <a:prstGeom prst="rect">
            <a:avLst/>
          </a:prstGeom>
        </p:spPr>
      </p:pic>
    </p:spTree>
    <p:extLst>
      <p:ext uri="{BB962C8B-B14F-4D97-AF65-F5344CB8AC3E}">
        <p14:creationId xmlns:p14="http://schemas.microsoft.com/office/powerpoint/2010/main" val="3678806863"/>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639762"/>
          </a:xfrm>
        </p:spPr>
        <p:txBody>
          <a:bodyPr>
            <a:normAutofit fontScale="90000"/>
          </a:bodyPr>
          <a:lstStyle/>
          <a:p>
            <a:r>
              <a:rPr lang="en-US" b="1" dirty="0">
                <a:solidFill>
                  <a:srgbClr val="00B050"/>
                </a:solidFill>
                <a:latin typeface="Arial" pitchFamily="34" charset="0"/>
                <a:cs typeface="Arial" pitchFamily="34" charset="0"/>
              </a:rPr>
              <a:t>Federal Reserve Behavior</a:t>
            </a:r>
            <a:endParaRPr lang="en-US" dirty="0"/>
          </a:p>
        </p:txBody>
      </p:sp>
      <p:sp>
        <p:nvSpPr>
          <p:cNvPr id="3" name="Content Placeholder 2"/>
          <p:cNvSpPr>
            <a:spLocks noGrp="1"/>
          </p:cNvSpPr>
          <p:nvPr>
            <p:ph idx="1"/>
          </p:nvPr>
        </p:nvSpPr>
        <p:spPr>
          <a:xfrm>
            <a:off x="1003176" y="990600"/>
            <a:ext cx="6921623" cy="5638800"/>
          </a:xfrm>
        </p:spPr>
        <p:txBody>
          <a:bodyPr>
            <a:normAutofit/>
          </a:bodyPr>
          <a:lstStyle/>
          <a:p>
            <a:endParaRPr lang="en-US" dirty="0"/>
          </a:p>
          <a:p>
            <a:pPr marL="0" indent="0" algn="r">
              <a:buNone/>
            </a:pPr>
            <a:r>
              <a:rPr lang="en-US" sz="8000" b="1" dirty="0"/>
              <a:t>Rates Will Rise.</a:t>
            </a:r>
          </a:p>
          <a:p>
            <a:pPr marL="0" indent="0" algn="ctr">
              <a:buNone/>
            </a:pPr>
            <a:r>
              <a:rPr lang="en-US" sz="8000" b="1" dirty="0"/>
              <a:t>But, How Fast?  </a:t>
            </a:r>
            <a:endParaRPr lang="en-US" sz="4000" dirty="0"/>
          </a:p>
        </p:txBody>
      </p:sp>
    </p:spTree>
    <p:extLst>
      <p:ext uri="{BB962C8B-B14F-4D97-AF65-F5344CB8AC3E}">
        <p14:creationId xmlns:p14="http://schemas.microsoft.com/office/powerpoint/2010/main" val="34359805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706" y="161364"/>
            <a:ext cx="8740588" cy="829236"/>
          </a:xfrm>
        </p:spPr>
        <p:txBody>
          <a:bodyPr>
            <a:normAutofit fontScale="90000"/>
          </a:bodyPr>
          <a:lstStyle/>
          <a:p>
            <a:r>
              <a:rPr lang="en-US" b="1" dirty="0">
                <a:solidFill>
                  <a:srgbClr val="00B050"/>
                </a:solidFill>
                <a:latin typeface="Arial" pitchFamily="34" charset="0"/>
                <a:cs typeface="Arial" pitchFamily="34" charset="0"/>
              </a:rPr>
              <a:t>Taller Fed Chair, Higher Rates? </a:t>
            </a:r>
            <a:br>
              <a:rPr lang="en-US" b="1" dirty="0">
                <a:solidFill>
                  <a:srgbClr val="00B050"/>
                </a:solidFill>
                <a:latin typeface="Arial" pitchFamily="34" charset="0"/>
                <a:cs typeface="Arial" pitchFamily="34" charset="0"/>
              </a:rPr>
            </a:br>
            <a:br>
              <a:rPr lang="en-US" sz="1800" b="1" dirty="0">
                <a:solidFill>
                  <a:srgbClr val="00B050"/>
                </a:solidFill>
                <a:latin typeface="Arial" pitchFamily="34" charset="0"/>
                <a:cs typeface="Arial" pitchFamily="34" charset="0"/>
              </a:rPr>
            </a:br>
            <a:endParaRPr lang="en-US" sz="1800" dirty="0"/>
          </a:p>
        </p:txBody>
      </p:sp>
      <p:pic>
        <p:nvPicPr>
          <p:cNvPr id="4" name="Picture 3" descr="A screenshot of a social media post&#10;&#10;Description generated with very high confidence">
            <a:extLst>
              <a:ext uri="{FF2B5EF4-FFF2-40B4-BE49-F238E27FC236}">
                <a16:creationId xmlns:a16="http://schemas.microsoft.com/office/drawing/2014/main" id="{33277543-2496-4F18-8AE3-6274A6FA55D7}"/>
              </a:ext>
            </a:extLst>
          </p:cNvPr>
          <p:cNvPicPr>
            <a:picLocks noChangeAspect="1"/>
          </p:cNvPicPr>
          <p:nvPr/>
        </p:nvPicPr>
        <p:blipFill>
          <a:blip r:embed="rId3"/>
          <a:stretch>
            <a:fillRect/>
          </a:stretch>
        </p:blipFill>
        <p:spPr>
          <a:xfrm>
            <a:off x="-21935" y="1066800"/>
            <a:ext cx="9165935" cy="5298142"/>
          </a:xfrm>
          <a:prstGeom prst="rect">
            <a:avLst/>
          </a:prstGeom>
        </p:spPr>
      </p:pic>
    </p:spTree>
    <p:extLst>
      <p:ext uri="{BB962C8B-B14F-4D97-AF65-F5344CB8AC3E}">
        <p14:creationId xmlns:p14="http://schemas.microsoft.com/office/powerpoint/2010/main" val="386935847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47211"/>
            <a:ext cx="8229600" cy="806245"/>
          </a:xfrm>
        </p:spPr>
        <p:txBody>
          <a:bodyPr>
            <a:normAutofit fontScale="90000"/>
          </a:bodyPr>
          <a:lstStyle/>
          <a:p>
            <a:r>
              <a:rPr lang="en-US" b="1" dirty="0">
                <a:solidFill>
                  <a:srgbClr val="00B050"/>
                </a:solidFill>
                <a:latin typeface="Arial" pitchFamily="34" charset="0"/>
                <a:cs typeface="Arial" pitchFamily="34" charset="0"/>
              </a:rPr>
              <a:t>Federal Reserve Behavior</a:t>
            </a:r>
            <a:br>
              <a:rPr lang="en-US" b="1" dirty="0">
                <a:solidFill>
                  <a:srgbClr val="00B050"/>
                </a:solidFill>
                <a:latin typeface="Arial" pitchFamily="34" charset="0"/>
                <a:cs typeface="Arial" pitchFamily="34" charset="0"/>
              </a:rPr>
            </a:br>
            <a:r>
              <a:rPr lang="en-US" sz="1800" b="1" dirty="0">
                <a:solidFill>
                  <a:srgbClr val="00B050"/>
                </a:solidFill>
                <a:latin typeface="Arial" pitchFamily="34" charset="0"/>
                <a:cs typeface="Arial" pitchFamily="34" charset="0"/>
              </a:rPr>
              <a:t>Most likely scenario</a:t>
            </a:r>
            <a:br>
              <a:rPr lang="en-US" b="1" dirty="0">
                <a:solidFill>
                  <a:srgbClr val="00B050"/>
                </a:solidFill>
                <a:latin typeface="Arial" pitchFamily="34" charset="0"/>
                <a:cs typeface="Arial" pitchFamily="34" charset="0"/>
              </a:rPr>
            </a:br>
            <a:endParaRPr lang="en-US" sz="1800" dirty="0"/>
          </a:p>
        </p:txBody>
      </p:sp>
      <p:sp>
        <p:nvSpPr>
          <p:cNvPr id="3" name="Content Placeholder 2"/>
          <p:cNvSpPr>
            <a:spLocks noGrp="1"/>
          </p:cNvSpPr>
          <p:nvPr>
            <p:ph idx="1"/>
          </p:nvPr>
        </p:nvSpPr>
        <p:spPr>
          <a:xfrm>
            <a:off x="0" y="550334"/>
            <a:ext cx="9143999" cy="6307666"/>
          </a:xfrm>
        </p:spPr>
        <p:txBody>
          <a:bodyPr>
            <a:normAutofit fontScale="92500"/>
          </a:bodyPr>
          <a:lstStyle/>
          <a:p>
            <a:pPr>
              <a:lnSpc>
                <a:spcPct val="200000"/>
              </a:lnSpc>
            </a:pPr>
            <a:r>
              <a:rPr lang="en-US" sz="4000" dirty="0"/>
              <a:t>Fed funds is currently 1.375%       </a:t>
            </a:r>
          </a:p>
          <a:p>
            <a:pPr>
              <a:lnSpc>
                <a:spcPct val="200000"/>
              </a:lnSpc>
            </a:pPr>
            <a:r>
              <a:rPr lang="en-US" sz="4000" dirty="0"/>
              <a:t>12/31/18: 2.125% </a:t>
            </a:r>
            <a:r>
              <a:rPr lang="en-US" sz="2200" dirty="0"/>
              <a:t>(50%/50%) </a:t>
            </a:r>
            <a:r>
              <a:rPr lang="en-US" dirty="0"/>
              <a:t>10-yr Treasury @ 2.85% </a:t>
            </a:r>
            <a:r>
              <a:rPr lang="en-US" sz="4000" dirty="0"/>
              <a:t>12/31/19: 2.625% </a:t>
            </a:r>
            <a:r>
              <a:rPr lang="en-US" dirty="0"/>
              <a:t>10-yr Treasury @ 3.15%</a:t>
            </a:r>
          </a:p>
          <a:p>
            <a:pPr>
              <a:lnSpc>
                <a:spcPct val="200000"/>
              </a:lnSpc>
            </a:pPr>
            <a:r>
              <a:rPr lang="en-US" sz="4000" dirty="0"/>
              <a:t>12/31/20: 3.125% </a:t>
            </a:r>
            <a:r>
              <a:rPr lang="en-US" dirty="0"/>
              <a:t>10-yr Treasury </a:t>
            </a:r>
            <a:r>
              <a:rPr lang="en-US"/>
              <a:t>@ 3.45%</a:t>
            </a:r>
            <a:endParaRPr lang="en-US" dirty="0"/>
          </a:p>
          <a:p>
            <a:pPr>
              <a:lnSpc>
                <a:spcPct val="200000"/>
              </a:lnSpc>
            </a:pPr>
            <a:r>
              <a:rPr lang="en-US" sz="4000" dirty="0"/>
              <a:t>B</a:t>
            </a:r>
            <a:r>
              <a:rPr lang="en-US" sz="3500" dirty="0"/>
              <a:t>al</a:t>
            </a:r>
            <a:r>
              <a:rPr lang="en-US" dirty="0"/>
              <a:t>an</a:t>
            </a:r>
            <a:r>
              <a:rPr lang="en-US" sz="3000" dirty="0"/>
              <a:t>ce</a:t>
            </a:r>
            <a:r>
              <a:rPr lang="en-US" sz="4000" dirty="0"/>
              <a:t> </a:t>
            </a:r>
            <a:r>
              <a:rPr lang="en-US" sz="2800" dirty="0"/>
              <a:t>sh</a:t>
            </a:r>
            <a:r>
              <a:rPr lang="en-US" sz="2600" dirty="0"/>
              <a:t>ee</a:t>
            </a:r>
            <a:r>
              <a:rPr lang="en-US" sz="2400" dirty="0"/>
              <a:t>t k</a:t>
            </a:r>
            <a:r>
              <a:rPr lang="en-US" sz="2200" dirty="0"/>
              <a:t>ee</a:t>
            </a:r>
            <a:r>
              <a:rPr lang="en-US" sz="1900" dirty="0"/>
              <a:t>p</a:t>
            </a:r>
            <a:r>
              <a:rPr lang="en-US" sz="1700" dirty="0"/>
              <a:t>s </a:t>
            </a:r>
            <a:r>
              <a:rPr lang="en-US" sz="1500" dirty="0"/>
              <a:t>shrinking</a:t>
            </a:r>
            <a:r>
              <a:rPr lang="en-US" sz="1700" dirty="0"/>
              <a:t>.</a:t>
            </a:r>
            <a:r>
              <a:rPr lang="en-US" sz="4000" dirty="0"/>
              <a:t>      </a:t>
            </a:r>
          </a:p>
          <a:p>
            <a:endParaRPr lang="en-US" dirty="0"/>
          </a:p>
        </p:txBody>
      </p:sp>
    </p:spTree>
    <p:extLst>
      <p:ext uri="{BB962C8B-B14F-4D97-AF65-F5344CB8AC3E}">
        <p14:creationId xmlns:p14="http://schemas.microsoft.com/office/powerpoint/2010/main" val="390451416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9143999" cy="654424"/>
          </a:xfrm>
        </p:spPr>
        <p:txBody>
          <a:bodyPr/>
          <a:lstStyle/>
          <a:p>
            <a:r>
              <a:rPr lang="en-US" dirty="0"/>
              <a:t> Global Monetary Policy is Tightening </a:t>
            </a:r>
            <a:br>
              <a:rPr lang="en-US" dirty="0"/>
            </a:br>
            <a:r>
              <a:rPr lang="en-US" sz="1600" dirty="0"/>
              <a:t>Fewer Developed nations are </a:t>
            </a:r>
            <a:r>
              <a:rPr lang="en-US" sz="1600"/>
              <a:t>easing monetarily</a:t>
            </a:r>
            <a:endParaRPr lang="en-US" sz="1600" dirty="0"/>
          </a:p>
        </p:txBody>
      </p:sp>
      <p:pic>
        <p:nvPicPr>
          <p:cNvPr id="7" name="Picture 6" descr="A screenshot of a map&#10;&#10;Description generated with very high confidence">
            <a:extLst>
              <a:ext uri="{FF2B5EF4-FFF2-40B4-BE49-F238E27FC236}">
                <a16:creationId xmlns:a16="http://schemas.microsoft.com/office/drawing/2014/main" id="{57806674-6D8A-4E12-86FB-3DCF4F02CE0F}"/>
              </a:ext>
            </a:extLst>
          </p:cNvPr>
          <p:cNvPicPr>
            <a:picLocks noChangeAspect="1"/>
          </p:cNvPicPr>
          <p:nvPr/>
        </p:nvPicPr>
        <p:blipFill>
          <a:blip r:embed="rId3"/>
          <a:stretch>
            <a:fillRect/>
          </a:stretch>
        </p:blipFill>
        <p:spPr>
          <a:xfrm>
            <a:off x="114810" y="769371"/>
            <a:ext cx="8914379" cy="6088629"/>
          </a:xfrm>
          <a:prstGeom prst="rect">
            <a:avLst/>
          </a:prstGeom>
        </p:spPr>
      </p:pic>
    </p:spTree>
    <p:extLst>
      <p:ext uri="{BB962C8B-B14F-4D97-AF65-F5344CB8AC3E}">
        <p14:creationId xmlns:p14="http://schemas.microsoft.com/office/powerpoint/2010/main" val="31776239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48698" y="151197"/>
            <a:ext cx="8925735" cy="63778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0" cap="none" spc="0" normalizeH="0" baseline="0" noProof="0" dirty="0">
                <a:ln>
                  <a:noFill/>
                </a:ln>
                <a:solidFill>
                  <a:srgbClr val="00B050"/>
                </a:solidFill>
                <a:effectLst/>
                <a:uLnTx/>
                <a:uFillTx/>
                <a:latin typeface="Arial"/>
                <a:ea typeface="ＭＳ Ｐゴシック"/>
                <a:cs typeface="+mj-cs"/>
              </a:rPr>
              <a:t>Student Debt Defaults are a Function of Debt Level</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0" cap="none" spc="0" normalizeH="0" baseline="0" noProof="0" dirty="0">
                <a:ln>
                  <a:noFill/>
                </a:ln>
                <a:solidFill>
                  <a:srgbClr val="00B050"/>
                </a:solidFill>
                <a:effectLst/>
                <a:uLnTx/>
                <a:uFillTx/>
                <a:latin typeface="Arial"/>
                <a:ea typeface="ＭＳ Ｐゴシック"/>
                <a:cs typeface="+mj-cs"/>
              </a:rPr>
              <a:t>More student debt leads to a LOWER likelihood of defaulting  </a:t>
            </a:r>
          </a:p>
        </p:txBody>
      </p:sp>
      <p:pic>
        <p:nvPicPr>
          <p:cNvPr id="2" name="Picture 1"/>
          <p:cNvPicPr>
            <a:picLocks noChangeAspect="1"/>
          </p:cNvPicPr>
          <p:nvPr/>
        </p:nvPicPr>
        <p:blipFill>
          <a:blip r:embed="rId3"/>
          <a:stretch>
            <a:fillRect/>
          </a:stretch>
        </p:blipFill>
        <p:spPr>
          <a:xfrm>
            <a:off x="764789" y="914399"/>
            <a:ext cx="7655599" cy="5925129"/>
          </a:xfrm>
          <a:prstGeom prst="rect">
            <a:avLst/>
          </a:prstGeom>
        </p:spPr>
      </p:pic>
    </p:spTree>
    <p:extLst>
      <p:ext uri="{BB962C8B-B14F-4D97-AF65-F5344CB8AC3E}">
        <p14:creationId xmlns:p14="http://schemas.microsoft.com/office/powerpoint/2010/main" val="1538599959"/>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47" y="1494336"/>
            <a:ext cx="8514449" cy="3001464"/>
          </a:xfrm>
        </p:spPr>
        <p:txBody>
          <a:bodyPr>
            <a:normAutofit fontScale="92500" lnSpcReduction="10000"/>
          </a:bodyPr>
          <a:lstStyle/>
          <a:p>
            <a:pPr marL="0" indent="0" algn="ctr">
              <a:lnSpc>
                <a:spcPct val="100000"/>
              </a:lnSpc>
              <a:buNone/>
            </a:pPr>
            <a:r>
              <a:rPr lang="en-US" sz="8000" b="1" dirty="0">
                <a:solidFill>
                  <a:srgbClr val="00B050"/>
                </a:solidFill>
                <a:latin typeface="Arial" panose="020B0604020202020204" pitchFamily="34" charset="0"/>
                <a:cs typeface="Arial" panose="020B0604020202020204" pitchFamily="34" charset="0"/>
              </a:rPr>
              <a:t>Real Estate?</a:t>
            </a:r>
          </a:p>
          <a:p>
            <a:pPr marL="0" indent="0" algn="ctr">
              <a:lnSpc>
                <a:spcPct val="100000"/>
              </a:lnSpc>
              <a:buNone/>
            </a:pPr>
            <a:r>
              <a:rPr lang="en-US" sz="6400" b="1" dirty="0">
                <a:solidFill>
                  <a:srgbClr val="00B050"/>
                </a:solidFill>
                <a:latin typeface="Arial" panose="020B0604020202020204" pitchFamily="34" charset="0"/>
                <a:cs typeface="Arial" panose="020B0604020202020204" pitchFamily="34" charset="0"/>
              </a:rPr>
              <a:t>It’s Improving but In Fits and Starts! </a:t>
            </a:r>
          </a:p>
        </p:txBody>
      </p:sp>
      <p:pic>
        <p:nvPicPr>
          <p:cNvPr id="4" name="Picture 4" descr="C:\Users\RF\Dropbox\GraphsandLaughs\Business Card\Graphs&amp;Laughs_LO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3638" y="5103813"/>
            <a:ext cx="4276725"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520671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0"/>
            <a:ext cx="9144000" cy="673240"/>
          </a:xfrm>
        </p:spPr>
        <p:txBody>
          <a:bodyPr/>
          <a:lstStyle/>
          <a:p>
            <a:pPr algn="ctr"/>
            <a:r>
              <a:rPr lang="en-US" dirty="0"/>
              <a:t>Residential Fixed Investment Slowly Rises!</a:t>
            </a:r>
            <a:br>
              <a:rPr lang="en-US" dirty="0"/>
            </a:br>
            <a:r>
              <a:rPr lang="en-US" sz="1600" dirty="0"/>
              <a:t>Non-residential is up 5%, public is down 10% and residential is down 22% from peak </a:t>
            </a:r>
          </a:p>
        </p:txBody>
      </p:sp>
      <p:pic>
        <p:nvPicPr>
          <p:cNvPr id="5" name="FRED Graph Chart" descr="FRED Graph">
            <a:hlinkClick r:id="rId3" tooltip="View this chart in your browser. "/>
            <a:extLst>
              <a:ext uri="{FF2B5EF4-FFF2-40B4-BE49-F238E27FC236}">
                <a16:creationId xmlns:a16="http://schemas.microsoft.com/office/drawing/2014/main" id="{AEB12CB6-8F3F-441B-94C9-02AE642BA890}"/>
              </a:ext>
            </a:extLst>
          </p:cNvPr>
          <p:cNvPicPr>
            <a:picLocks noChangeAspect="1"/>
          </p:cNvPicPr>
          <p:nvPr/>
        </p:nvPicPr>
        <p:blipFill>
          <a:blip r:embed="rId4"/>
          <a:stretch>
            <a:fillRect/>
          </a:stretch>
        </p:blipFill>
        <p:spPr>
          <a:xfrm>
            <a:off x="-1" y="691117"/>
            <a:ext cx="9143999" cy="6166883"/>
          </a:xfrm>
          <a:prstGeom prst="rect">
            <a:avLst/>
          </a:prstGeom>
        </p:spPr>
      </p:pic>
    </p:spTree>
    <p:extLst>
      <p:ext uri="{BB962C8B-B14F-4D97-AF65-F5344CB8AC3E}">
        <p14:creationId xmlns:p14="http://schemas.microsoft.com/office/powerpoint/2010/main" val="174588753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0" y="0"/>
            <a:ext cx="9144000" cy="4572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0" cap="none" spc="0" normalizeH="0" baseline="0" noProof="0" dirty="0">
                <a:ln>
                  <a:noFill/>
                </a:ln>
                <a:solidFill>
                  <a:srgbClr val="00B050"/>
                </a:solidFill>
                <a:effectLst/>
                <a:uLnTx/>
                <a:uFillTx/>
                <a:latin typeface="Arial"/>
                <a:ea typeface="ＭＳ Ｐゴシック"/>
                <a:cs typeface="+mj-cs"/>
              </a:rPr>
              <a:t>Bigger Houses Only!</a:t>
            </a:r>
          </a:p>
        </p:txBody>
      </p:sp>
      <p:sp>
        <p:nvSpPr>
          <p:cNvPr id="4" name="Left Arrow 3"/>
          <p:cNvSpPr/>
          <p:nvPr/>
        </p:nvSpPr>
        <p:spPr bwMode="auto">
          <a:xfrm>
            <a:off x="6924274" y="3662569"/>
            <a:ext cx="490317" cy="288235"/>
          </a:xfrm>
          <a:prstGeom prst="leftArrow">
            <a:avLst/>
          </a:prstGeom>
          <a:solidFill>
            <a:srgbClr val="050AE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128"/>
              <a:cs typeface="ＭＳ Ｐゴシック" charset="-128"/>
            </a:endParaRPr>
          </a:p>
        </p:txBody>
      </p:sp>
      <p:pic>
        <p:nvPicPr>
          <p:cNvPr id="5" name="Picture 4">
            <a:extLst>
              <a:ext uri="{FF2B5EF4-FFF2-40B4-BE49-F238E27FC236}">
                <a16:creationId xmlns:a16="http://schemas.microsoft.com/office/drawing/2014/main" id="{CF200105-7CFD-4144-BEDA-CA85D2F836D0}"/>
              </a:ext>
            </a:extLst>
          </p:cNvPr>
          <p:cNvPicPr>
            <a:picLocks noChangeAspect="1"/>
          </p:cNvPicPr>
          <p:nvPr/>
        </p:nvPicPr>
        <p:blipFill>
          <a:blip r:embed="rId3"/>
          <a:stretch>
            <a:fillRect/>
          </a:stretch>
        </p:blipFill>
        <p:spPr>
          <a:xfrm>
            <a:off x="779498" y="537266"/>
            <a:ext cx="7585003" cy="6250605"/>
          </a:xfrm>
          <a:prstGeom prst="rect">
            <a:avLst/>
          </a:prstGeom>
        </p:spPr>
      </p:pic>
      <p:sp>
        <p:nvSpPr>
          <p:cNvPr id="9" name="Left Arrow 3">
            <a:extLst>
              <a:ext uri="{FF2B5EF4-FFF2-40B4-BE49-F238E27FC236}">
                <a16:creationId xmlns:a16="http://schemas.microsoft.com/office/drawing/2014/main" id="{33C3A114-B9F4-466E-8EF2-06AF04DBD70F}"/>
              </a:ext>
            </a:extLst>
          </p:cNvPr>
          <p:cNvSpPr/>
          <p:nvPr/>
        </p:nvSpPr>
        <p:spPr bwMode="auto">
          <a:xfrm>
            <a:off x="6538792" y="5230759"/>
            <a:ext cx="490317" cy="288235"/>
          </a:xfrm>
          <a:prstGeom prst="leftArrow">
            <a:avLst/>
          </a:prstGeom>
          <a:solidFill>
            <a:srgbClr val="050AE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128"/>
              <a:cs typeface="ＭＳ Ｐゴシック" charset="-128"/>
            </a:endParaRPr>
          </a:p>
        </p:txBody>
      </p:sp>
    </p:spTree>
    <p:extLst>
      <p:ext uri="{BB962C8B-B14F-4D97-AF65-F5344CB8AC3E}">
        <p14:creationId xmlns:p14="http://schemas.microsoft.com/office/powerpoint/2010/main" val="327461969"/>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0" y="0"/>
            <a:ext cx="9144000" cy="7354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0" cap="none" spc="0" normalizeH="0" baseline="0" noProof="0" dirty="0">
                <a:ln>
                  <a:noFill/>
                </a:ln>
                <a:solidFill>
                  <a:srgbClr val="00B050"/>
                </a:solidFill>
                <a:effectLst/>
                <a:uLnTx/>
                <a:uFillTx/>
                <a:latin typeface="Arial"/>
                <a:ea typeface="ＭＳ Ｐゴシック"/>
                <a:cs typeface="+mj-cs"/>
              </a:rPr>
              <a:t>Expensive Houses Outsell Cheaper Ones</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0" cap="none" spc="0" normalizeH="0" baseline="0" noProof="0" dirty="0">
                <a:ln>
                  <a:noFill/>
                </a:ln>
                <a:solidFill>
                  <a:srgbClr val="00B050"/>
                </a:solidFill>
                <a:effectLst/>
                <a:uLnTx/>
                <a:uFillTx/>
                <a:latin typeface="Arial"/>
                <a:ea typeface="ＭＳ Ｐゴシック"/>
                <a:cs typeface="+mj-cs"/>
              </a:rPr>
              <a:t>A decline of almost 80% in the percentage of houses of less under 200K  </a:t>
            </a:r>
          </a:p>
        </p:txBody>
      </p:sp>
      <p:sp>
        <p:nvSpPr>
          <p:cNvPr id="4" name="Left Arrow 3"/>
          <p:cNvSpPr/>
          <p:nvPr/>
        </p:nvSpPr>
        <p:spPr bwMode="auto">
          <a:xfrm>
            <a:off x="6924274" y="3662569"/>
            <a:ext cx="490317" cy="288235"/>
          </a:xfrm>
          <a:prstGeom prst="leftArrow">
            <a:avLst/>
          </a:prstGeom>
          <a:solidFill>
            <a:srgbClr val="050AE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128"/>
              <a:cs typeface="ＭＳ Ｐゴシック" charset="-128"/>
            </a:endParaRPr>
          </a:p>
        </p:txBody>
      </p:sp>
      <p:sp>
        <p:nvSpPr>
          <p:cNvPr id="9" name="Left Arrow 3">
            <a:extLst>
              <a:ext uri="{FF2B5EF4-FFF2-40B4-BE49-F238E27FC236}">
                <a16:creationId xmlns:a16="http://schemas.microsoft.com/office/drawing/2014/main" id="{33C3A114-B9F4-466E-8EF2-06AF04DBD70F}"/>
              </a:ext>
            </a:extLst>
          </p:cNvPr>
          <p:cNvSpPr/>
          <p:nvPr/>
        </p:nvSpPr>
        <p:spPr bwMode="auto">
          <a:xfrm>
            <a:off x="6538792" y="5230759"/>
            <a:ext cx="490317" cy="288235"/>
          </a:xfrm>
          <a:prstGeom prst="leftArrow">
            <a:avLst/>
          </a:prstGeom>
          <a:solidFill>
            <a:srgbClr val="050AE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128"/>
              <a:cs typeface="ＭＳ Ｐゴシック" charset="-128"/>
            </a:endParaRPr>
          </a:p>
        </p:txBody>
      </p:sp>
      <p:pic>
        <p:nvPicPr>
          <p:cNvPr id="5" name="Picture 4" descr="A close up of text on a white background&#10;&#10;Description generated with very high confidence">
            <a:extLst>
              <a:ext uri="{FF2B5EF4-FFF2-40B4-BE49-F238E27FC236}">
                <a16:creationId xmlns:a16="http://schemas.microsoft.com/office/drawing/2014/main" id="{E14681B8-C805-4B91-8664-4CB7034D9108}"/>
              </a:ext>
            </a:extLst>
          </p:cNvPr>
          <p:cNvPicPr>
            <a:picLocks noChangeAspect="1"/>
          </p:cNvPicPr>
          <p:nvPr/>
        </p:nvPicPr>
        <p:blipFill>
          <a:blip r:embed="rId3"/>
          <a:stretch>
            <a:fillRect/>
          </a:stretch>
        </p:blipFill>
        <p:spPr>
          <a:xfrm>
            <a:off x="1273602" y="735496"/>
            <a:ext cx="6596795" cy="6111567"/>
          </a:xfrm>
          <a:prstGeom prst="rect">
            <a:avLst/>
          </a:prstGeom>
        </p:spPr>
      </p:pic>
    </p:spTree>
    <p:extLst>
      <p:ext uri="{BB962C8B-B14F-4D97-AF65-F5344CB8AC3E}">
        <p14:creationId xmlns:p14="http://schemas.microsoft.com/office/powerpoint/2010/main" val="1762544235"/>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55575" y="16652"/>
            <a:ext cx="8798490" cy="523220"/>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002663"/>
                </a:solidFill>
                <a:effectLst/>
                <a:uLnTx/>
                <a:uFillTx/>
                <a:latin typeface="Arial" pitchFamily="34" charset="0"/>
                <a:ea typeface="ＭＳ Ｐゴシック" charset="-128"/>
                <a:cs typeface="Arial" pitchFamily="34" charset="0"/>
              </a:rPr>
              <a:t>Regulation is a Killer </a:t>
            </a:r>
            <a:endParaRPr kumimoji="0" lang="en-US" sz="2800" b="0" i="0" u="none" strike="noStrike" kern="1200" cap="none" spc="0" normalizeH="0" baseline="0" noProof="0" dirty="0">
              <a:ln>
                <a:noFill/>
              </a:ln>
              <a:solidFill>
                <a:srgbClr val="002663"/>
              </a:solidFill>
              <a:effectLst/>
              <a:uLnTx/>
              <a:uFillTx/>
              <a:latin typeface="Arial" charset="0"/>
              <a:ea typeface="ＭＳ Ｐゴシック" charset="-128"/>
            </a:endParaRPr>
          </a:p>
        </p:txBody>
      </p:sp>
      <p:pic>
        <p:nvPicPr>
          <p:cNvPr id="1026" name="Picture 2" descr="Figure 1. Regulatory Costs as a Share of Home Pri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78317"/>
            <a:ext cx="4972050" cy="34671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igure 2. Average Cost of Regulation in the Price of a New Ho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3888" y="3251201"/>
            <a:ext cx="5000112" cy="360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360325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a:xfrm>
            <a:off x="0" y="61640"/>
            <a:ext cx="9144000" cy="703673"/>
          </a:xfrm>
        </p:spPr>
        <p:txBody>
          <a:bodyPr/>
          <a:lstStyle/>
          <a:p>
            <a:pPr algn="ctr"/>
            <a:r>
              <a:rPr lang="en-US" dirty="0"/>
              <a:t>Input Costs are Way Up due to Policy and China</a:t>
            </a:r>
            <a:br>
              <a:rPr lang="en-US" dirty="0"/>
            </a:br>
            <a:r>
              <a:rPr lang="en-US" sz="1600" dirty="0"/>
              <a:t>Prices are up 25% to 36% Y-o-Y. End of NAFTA is making this worse  </a:t>
            </a:r>
          </a:p>
        </p:txBody>
      </p:sp>
      <p:pic>
        <p:nvPicPr>
          <p:cNvPr id="1026" name="Picture 2" descr="https://2.bp.blogspot.com/-GRUYxbIrQ_c/WiWHmtjWe_I/AAAAAAAAtFg/4JJ2ePjdkjENmm3mdFZia-a0kF9x4XAGwCLcBGAs/s1600/LumberNov172017.PNG">
            <a:extLst>
              <a:ext uri="{FF2B5EF4-FFF2-40B4-BE49-F238E27FC236}">
                <a16:creationId xmlns:a16="http://schemas.microsoft.com/office/drawing/2014/main" id="{4B696693-112E-4BCE-B1B8-2D5E659C44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069" y="792819"/>
            <a:ext cx="8387862" cy="6065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031698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9700" y="27167"/>
            <a:ext cx="8864600" cy="663949"/>
          </a:xfrm>
        </p:spPr>
        <p:txBody>
          <a:bodyPr/>
          <a:lstStyle/>
          <a:p>
            <a:r>
              <a:rPr lang="en-US" sz="2400" dirty="0"/>
              <a:t>Labor Shortage is Quite Serious </a:t>
            </a:r>
            <a:br>
              <a:rPr lang="en-US" sz="2400" dirty="0"/>
            </a:br>
            <a:r>
              <a:rPr lang="en-US" sz="1600" dirty="0"/>
              <a:t>Average annual wage increase for construction workers is still just 3.5%</a:t>
            </a:r>
            <a:br>
              <a:rPr lang="en-US" sz="2400" dirty="0"/>
            </a:br>
            <a:endParaRPr lang="en-US" sz="1600" dirty="0"/>
          </a:p>
        </p:txBody>
      </p:sp>
      <p:pic>
        <p:nvPicPr>
          <p:cNvPr id="4" name="Picture 3" descr="A screenshot of a cell phone&#10;&#10;Description generated with high confidence">
            <a:extLst>
              <a:ext uri="{FF2B5EF4-FFF2-40B4-BE49-F238E27FC236}">
                <a16:creationId xmlns:a16="http://schemas.microsoft.com/office/drawing/2014/main" id="{BA064AD2-6D49-419C-87FC-C01386CCE4E4}"/>
              </a:ext>
            </a:extLst>
          </p:cNvPr>
          <p:cNvPicPr>
            <a:picLocks noChangeAspect="1"/>
          </p:cNvPicPr>
          <p:nvPr/>
        </p:nvPicPr>
        <p:blipFill>
          <a:blip r:embed="rId3"/>
          <a:stretch>
            <a:fillRect/>
          </a:stretch>
        </p:blipFill>
        <p:spPr>
          <a:xfrm>
            <a:off x="672353" y="766082"/>
            <a:ext cx="7799294" cy="6091918"/>
          </a:xfrm>
          <a:prstGeom prst="rect">
            <a:avLst/>
          </a:prstGeom>
        </p:spPr>
      </p:pic>
    </p:spTree>
    <p:extLst>
      <p:ext uri="{BB962C8B-B14F-4D97-AF65-F5344CB8AC3E}">
        <p14:creationId xmlns:p14="http://schemas.microsoft.com/office/powerpoint/2010/main" val="162358635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p:cNvSpPr>
            <a:spLocks noGrp="1"/>
          </p:cNvSpPr>
          <p:nvPr>
            <p:ph type="title"/>
          </p:nvPr>
        </p:nvSpPr>
        <p:spPr>
          <a:xfrm>
            <a:off x="0" y="1"/>
            <a:ext cx="9144000" cy="533400"/>
          </a:xfrm>
        </p:spPr>
        <p:txBody>
          <a:bodyPr/>
          <a:lstStyle/>
          <a:p>
            <a:pPr algn="ctr"/>
            <a:r>
              <a:rPr lang="en-US" dirty="0"/>
              <a:t>Huge Influx of Foreign Buyers</a:t>
            </a:r>
            <a:br>
              <a:rPr lang="en-US" dirty="0"/>
            </a:br>
            <a:endParaRPr lang="en-US" sz="1600" dirty="0"/>
          </a:p>
        </p:txBody>
      </p:sp>
      <p:pic>
        <p:nvPicPr>
          <p:cNvPr id="1026" name="Picture 2" descr="https://si.wsj.net/public/resources/images/P1-CB441_FOREIG_9U_20170718190006.jpg">
            <a:extLst>
              <a:ext uri="{FF2B5EF4-FFF2-40B4-BE49-F238E27FC236}">
                <a16:creationId xmlns:a16="http://schemas.microsoft.com/office/drawing/2014/main" id="{198B67C1-2ADF-4D3E-B855-34BF188061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5385" y="533401"/>
            <a:ext cx="7453230" cy="6324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068220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0"/>
            <a:ext cx="9143999" cy="954107"/>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2663"/>
                </a:solidFill>
                <a:effectLst/>
                <a:uLnTx/>
                <a:uFillTx/>
                <a:latin typeface="Arial" pitchFamily="34" charset="0"/>
                <a:ea typeface="ＭＳ Ｐゴシック" charset="-128"/>
                <a:cs typeface="Arial" pitchFamily="34" charset="0"/>
              </a:rPr>
              <a:t>Existing Inventory is Shrinking</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2663"/>
                </a:solidFill>
                <a:effectLst/>
                <a:uLnTx/>
                <a:uFillTx/>
                <a:latin typeface="Arial" pitchFamily="34" charset="0"/>
                <a:ea typeface="ＭＳ Ｐゴシック" charset="-128"/>
                <a:cs typeface="Arial" pitchFamily="34" charset="0"/>
              </a:rPr>
              <a:t>Down 6.4% Y-o-Y and down for </a:t>
            </a:r>
            <a:r>
              <a:rPr kumimoji="0" lang="en-US" sz="1600" b="1" i="0" u="none" strike="noStrike" kern="1200" cap="none" spc="0" normalizeH="0" baseline="0" noProof="0" dirty="0">
                <a:ln>
                  <a:noFill/>
                </a:ln>
                <a:solidFill>
                  <a:srgbClr val="FF0000"/>
                </a:solidFill>
                <a:effectLst/>
                <a:uLnTx/>
                <a:uFillTx/>
                <a:latin typeface="Arial" pitchFamily="34" charset="0"/>
                <a:ea typeface="ＭＳ Ｐゴシック" charset="-128"/>
                <a:cs typeface="Arial" pitchFamily="34" charset="0"/>
              </a:rPr>
              <a:t>30</a:t>
            </a:r>
            <a:r>
              <a:rPr kumimoji="0" lang="en-US" sz="1600" b="1" i="0" u="none" strike="noStrike" kern="1200" cap="none" spc="0" normalizeH="0" baseline="0" noProof="0" dirty="0">
                <a:ln>
                  <a:noFill/>
                </a:ln>
                <a:solidFill>
                  <a:srgbClr val="002663"/>
                </a:solidFill>
                <a:effectLst/>
                <a:uLnTx/>
                <a:uFillTx/>
                <a:latin typeface="Arial" pitchFamily="34" charset="0"/>
                <a:ea typeface="ＭＳ Ｐゴシック" charset="-128"/>
                <a:cs typeface="Arial" pitchFamily="34" charset="0"/>
              </a:rPr>
              <a:t> straight months . Higher prices should help, but rental conversions especially at lower price points, aging in place &amp; mortgage lock-in are hurting</a:t>
            </a:r>
            <a:endParaRPr kumimoji="0" lang="en-US" sz="1600" b="0" i="0" u="none" strike="noStrike" kern="1200" cap="none" spc="0" normalizeH="0" baseline="0" noProof="0" dirty="0">
              <a:ln>
                <a:noFill/>
              </a:ln>
              <a:solidFill>
                <a:srgbClr val="002663"/>
              </a:solidFill>
              <a:effectLst/>
              <a:uLnTx/>
              <a:uFillTx/>
              <a:latin typeface="Arial" charset="0"/>
              <a:ea typeface="ＭＳ Ｐゴシック" charset="-128"/>
            </a:endParaRPr>
          </a:p>
        </p:txBody>
      </p:sp>
      <p:pic>
        <p:nvPicPr>
          <p:cNvPr id="6146" name="Picture 2" descr="https://1.bp.blogspot.com/-ZMCvzXF04y0/Wjp_Rn29RbI/AAAAAAAAtQ0/VxjrGJ1nxxQBezppO9E-P9XJwb_gh4kmACLcBGAs/s1600/EHSInvNov2017.PNG">
            <a:extLst>
              <a:ext uri="{FF2B5EF4-FFF2-40B4-BE49-F238E27FC236}">
                <a16:creationId xmlns:a16="http://schemas.microsoft.com/office/drawing/2014/main" id="{5B7475AF-1C7F-4EEA-AB8B-FCE1EAB0EC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54107"/>
            <a:ext cx="9144000" cy="5903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460180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8"/>
          <p:cNvSpPr txBox="1">
            <a:spLocks/>
          </p:cNvSpPr>
          <p:nvPr/>
        </p:nvSpPr>
        <p:spPr bwMode="auto">
          <a:xfrm>
            <a:off x="0" y="-5320"/>
            <a:ext cx="9144000" cy="6369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0" cap="none" spc="0" normalizeH="0" baseline="0" noProof="0" dirty="0">
                <a:ln>
                  <a:noFill/>
                </a:ln>
                <a:solidFill>
                  <a:srgbClr val="002060"/>
                </a:solidFill>
                <a:effectLst/>
                <a:uLnTx/>
                <a:uFillTx/>
                <a:latin typeface="Arial" pitchFamily="34" charset="0"/>
                <a:ea typeface="ＭＳ Ｐゴシック"/>
                <a:cs typeface="Arial" pitchFamily="34" charset="0"/>
              </a:rPr>
              <a:t>Price Growth Appears to be Rising?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0" cap="none" spc="0" normalizeH="0" baseline="0" noProof="0" dirty="0">
                <a:ln>
                  <a:noFill/>
                </a:ln>
                <a:solidFill>
                  <a:srgbClr val="002060"/>
                </a:solidFill>
                <a:effectLst/>
                <a:uLnTx/>
                <a:uFillTx/>
                <a:latin typeface="Arial" pitchFamily="34" charset="0"/>
                <a:ea typeface="ＭＳ Ｐゴシック"/>
                <a:cs typeface="Arial" pitchFamily="34" charset="0"/>
              </a:rPr>
              <a:t>Prices rise faster than wages!  Y-o-Y prices </a:t>
            </a:r>
            <a:r>
              <a:rPr kumimoji="0" lang="en-US" sz="1600" b="1" i="0" u="none" strike="noStrike" kern="0" cap="none" spc="0" normalizeH="0" baseline="0" noProof="0" dirty="0">
                <a:ln>
                  <a:noFill/>
                </a:ln>
                <a:solidFill>
                  <a:srgbClr val="002663"/>
                </a:solidFill>
                <a:effectLst/>
                <a:uLnTx/>
                <a:uFillTx/>
                <a:latin typeface="Arial" pitchFamily="34" charset="0"/>
                <a:ea typeface="ＭＳ Ｐゴシック"/>
                <a:cs typeface="Arial" pitchFamily="34" charset="0"/>
              </a:rPr>
              <a:t>up 6.0%, 6.4% or 6.2% </a:t>
            </a:r>
            <a:r>
              <a:rPr kumimoji="0" lang="en-US" sz="1600" b="1" i="0" u="none" strike="noStrike" kern="0" cap="none" spc="0" normalizeH="0" baseline="0" noProof="0" dirty="0">
                <a:ln>
                  <a:noFill/>
                </a:ln>
                <a:solidFill>
                  <a:srgbClr val="002060"/>
                </a:solidFill>
                <a:effectLst/>
                <a:uLnTx/>
                <a:uFillTx/>
                <a:latin typeface="Arial" pitchFamily="34" charset="0"/>
                <a:ea typeface="ＭＳ Ｐゴシック"/>
                <a:cs typeface="Arial" pitchFamily="34" charset="0"/>
              </a:rPr>
              <a:t>depending on the measure </a:t>
            </a:r>
          </a:p>
        </p:txBody>
      </p:sp>
      <p:pic>
        <p:nvPicPr>
          <p:cNvPr id="3074" name="Picture 2" descr="https://4.bp.blogspot.com/-Cc2ObnZI1DM/WkJYfzhNypI/AAAAAAAAtUI/9cDWkAqvG60cN_4IHPAd-ddpbisW-w-MwCLcBGAs/s1600/CSYoYOct2017.PNG">
            <a:extLst>
              <a:ext uri="{FF2B5EF4-FFF2-40B4-BE49-F238E27FC236}">
                <a16:creationId xmlns:a16="http://schemas.microsoft.com/office/drawing/2014/main" id="{00E3D460-40B7-4F5C-8374-8BEFBC53E1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22811"/>
            <a:ext cx="9144000" cy="61351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62833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9143999" cy="680936"/>
          </a:xfrm>
        </p:spPr>
        <p:txBody>
          <a:bodyPr/>
          <a:lstStyle/>
          <a:p>
            <a:r>
              <a:rPr lang="en-US" dirty="0"/>
              <a:t>University of MI Consumer Confidence is Good</a:t>
            </a:r>
            <a:br>
              <a:rPr lang="en-US" dirty="0"/>
            </a:br>
            <a:r>
              <a:rPr lang="en-US" sz="1600" dirty="0"/>
              <a:t>Reading is quite high. </a:t>
            </a:r>
          </a:p>
        </p:txBody>
      </p:sp>
      <p:pic>
        <p:nvPicPr>
          <p:cNvPr id="1026" name="Picture 2" descr="http://si.wsj.net/public/resources/images/BN-WN514_Dshot_NS_20171210235201.png">
            <a:extLst>
              <a:ext uri="{FF2B5EF4-FFF2-40B4-BE49-F238E27FC236}">
                <a16:creationId xmlns:a16="http://schemas.microsoft.com/office/drawing/2014/main" id="{94A9586C-B39C-402D-83E8-745282FC6E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780" y="776754"/>
            <a:ext cx="7648439" cy="6081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194352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17399"/>
            <a:ext cx="8401171" cy="524439"/>
          </a:xfrm>
        </p:spPr>
        <p:txBody>
          <a:bodyPr/>
          <a:lstStyle/>
          <a:p>
            <a:r>
              <a:rPr lang="en-US" dirty="0"/>
              <a:t>Credit is Tight: Thus, No Housing Bubble</a:t>
            </a:r>
            <a:br>
              <a:rPr lang="en-US" dirty="0"/>
            </a:br>
            <a:r>
              <a:rPr lang="en-US" sz="1600" dirty="0"/>
              <a:t>All FICO Scores are up about 40 points  </a:t>
            </a:r>
            <a:br>
              <a:rPr lang="en-US" dirty="0"/>
            </a:br>
            <a:endParaRPr lang="en-US" sz="1600" dirty="0"/>
          </a:p>
        </p:txBody>
      </p:sp>
      <p:pic>
        <p:nvPicPr>
          <p:cNvPr id="5" name="Picture 4" descr="A close up of a map&#10;&#10;Description generated with high confidence">
            <a:extLst>
              <a:ext uri="{FF2B5EF4-FFF2-40B4-BE49-F238E27FC236}">
                <a16:creationId xmlns:a16="http://schemas.microsoft.com/office/drawing/2014/main" id="{4818EA08-CA62-4E66-8052-3253D76BBAC3}"/>
              </a:ext>
            </a:extLst>
          </p:cNvPr>
          <p:cNvPicPr>
            <a:picLocks noChangeAspect="1"/>
          </p:cNvPicPr>
          <p:nvPr/>
        </p:nvPicPr>
        <p:blipFill>
          <a:blip r:embed="rId3"/>
          <a:stretch>
            <a:fillRect/>
          </a:stretch>
        </p:blipFill>
        <p:spPr>
          <a:xfrm>
            <a:off x="448855" y="933051"/>
            <a:ext cx="8113059" cy="5924949"/>
          </a:xfrm>
          <a:prstGeom prst="rect">
            <a:avLst/>
          </a:prstGeom>
        </p:spPr>
      </p:pic>
    </p:spTree>
    <p:extLst>
      <p:ext uri="{BB962C8B-B14F-4D97-AF65-F5344CB8AC3E}">
        <p14:creationId xmlns:p14="http://schemas.microsoft.com/office/powerpoint/2010/main" val="349737735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7400"/>
            <a:ext cx="9144000" cy="492200"/>
          </a:xfrm>
        </p:spPr>
        <p:txBody>
          <a:bodyPr/>
          <a:lstStyle/>
          <a:p>
            <a:pPr algn="ctr"/>
            <a:r>
              <a:rPr lang="en-US" dirty="0"/>
              <a:t>Credit is Very Hard to Get </a:t>
            </a:r>
            <a:br>
              <a:rPr lang="en-US" dirty="0"/>
            </a:br>
            <a:endParaRPr lang="en-US" sz="1600" dirty="0"/>
          </a:p>
        </p:txBody>
      </p:sp>
      <p:pic>
        <p:nvPicPr>
          <p:cNvPr id="2050" name="Picture 2" descr="https://www.mba.org/Images/Research/MCAI/2017%20Images/July/Expanded%20MCAI.png">
            <a:extLst>
              <a:ext uri="{FF2B5EF4-FFF2-40B4-BE49-F238E27FC236}">
                <a16:creationId xmlns:a16="http://schemas.microsoft.com/office/drawing/2014/main" id="{2D67EE1B-604B-4E35-B920-FE66C72A1D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299" y="609600"/>
            <a:ext cx="8579401" cy="6233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515788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8"/>
          <p:cNvSpPr>
            <a:spLocks noGrp="1"/>
          </p:cNvSpPr>
          <p:nvPr>
            <p:ph type="title"/>
          </p:nvPr>
        </p:nvSpPr>
        <p:spPr>
          <a:xfrm>
            <a:off x="460375" y="0"/>
            <a:ext cx="8271520" cy="381000"/>
          </a:xfrm>
        </p:spPr>
        <p:txBody>
          <a:bodyPr/>
          <a:lstStyle/>
          <a:p>
            <a:pPr algn="ctr"/>
            <a:r>
              <a:rPr lang="en-US" sz="2400" dirty="0">
                <a:solidFill>
                  <a:srgbClr val="002060"/>
                </a:solidFill>
                <a:latin typeface="Arial" pitchFamily="34" charset="0"/>
                <a:cs typeface="Arial" pitchFamily="34" charset="0"/>
              </a:rPr>
              <a:t>Single-Family and Multifamily Starts – </a:t>
            </a:r>
            <a:r>
              <a:rPr lang="en-US" sz="1800" dirty="0">
                <a:solidFill>
                  <a:srgbClr val="002060"/>
                </a:solidFill>
                <a:latin typeface="Arial" pitchFamily="34" charset="0"/>
                <a:cs typeface="Arial" pitchFamily="34" charset="0"/>
              </a:rPr>
              <a:t>A Slow Recovery</a:t>
            </a:r>
            <a:br>
              <a:rPr lang="en-US" sz="1800" dirty="0">
                <a:solidFill>
                  <a:srgbClr val="002060"/>
                </a:solidFill>
                <a:latin typeface="Arial" pitchFamily="34" charset="0"/>
                <a:cs typeface="Arial" pitchFamily="34" charset="0"/>
              </a:rPr>
            </a:br>
            <a:r>
              <a:rPr lang="en-US" sz="1800" dirty="0"/>
              <a:t>Lack of lots, gun shy lenders, high prices, SF looks decent</a:t>
            </a:r>
            <a:endParaRPr lang="en-US" sz="1800" dirty="0">
              <a:solidFill>
                <a:srgbClr val="002060"/>
              </a:solidFill>
            </a:endParaRPr>
          </a:p>
        </p:txBody>
      </p:sp>
      <p:sp>
        <p:nvSpPr>
          <p:cNvPr id="2" name="AutoShape 2" descr="https://research.stlouisfed.org/fred2/graph/image.php?dbeta=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128"/>
            </a:endParaRPr>
          </a:p>
        </p:txBody>
      </p:sp>
      <p:pic>
        <p:nvPicPr>
          <p:cNvPr id="6" name="FRED Graph Chart" descr="FRED Graph">
            <a:hlinkClick r:id="rId3" tooltip="View this chart in your browser. "/>
            <a:extLst>
              <a:ext uri="{FF2B5EF4-FFF2-40B4-BE49-F238E27FC236}">
                <a16:creationId xmlns:a16="http://schemas.microsoft.com/office/drawing/2014/main" id="{A3856D10-21D8-4515-BCAA-FB1B18DFF2D8}"/>
              </a:ext>
            </a:extLst>
          </p:cNvPr>
          <p:cNvPicPr>
            <a:picLocks noChangeAspect="1"/>
          </p:cNvPicPr>
          <p:nvPr/>
        </p:nvPicPr>
        <p:blipFill>
          <a:blip r:embed="rId4"/>
          <a:stretch>
            <a:fillRect/>
          </a:stretch>
        </p:blipFill>
        <p:spPr>
          <a:xfrm>
            <a:off x="0" y="691116"/>
            <a:ext cx="9144000" cy="6166884"/>
          </a:xfrm>
          <a:prstGeom prst="rect">
            <a:avLst/>
          </a:prstGeom>
        </p:spPr>
      </p:pic>
    </p:spTree>
    <p:extLst>
      <p:ext uri="{BB962C8B-B14F-4D97-AF65-F5344CB8AC3E}">
        <p14:creationId xmlns:p14="http://schemas.microsoft.com/office/powerpoint/2010/main" val="1752829327"/>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8"/>
          <p:cNvSpPr>
            <a:spLocks noGrp="1"/>
          </p:cNvSpPr>
          <p:nvPr>
            <p:ph type="title"/>
          </p:nvPr>
        </p:nvSpPr>
        <p:spPr>
          <a:xfrm>
            <a:off x="506720" y="121921"/>
            <a:ext cx="8271520" cy="411480"/>
          </a:xfrm>
        </p:spPr>
        <p:txBody>
          <a:bodyPr/>
          <a:lstStyle/>
          <a:p>
            <a:r>
              <a:rPr lang="en-US" sz="2400" dirty="0">
                <a:solidFill>
                  <a:srgbClr val="002060"/>
                </a:solidFill>
                <a:latin typeface="Arial" pitchFamily="34" charset="0"/>
                <a:cs typeface="Arial" pitchFamily="34" charset="0"/>
              </a:rPr>
              <a:t>Single-Family and Multifamily Starts from 2005 Forward</a:t>
            </a:r>
            <a:br>
              <a:rPr lang="en-US" sz="1800" dirty="0">
                <a:solidFill>
                  <a:srgbClr val="002060"/>
                </a:solidFill>
                <a:latin typeface="Arial" pitchFamily="34" charset="0"/>
                <a:cs typeface="Arial" pitchFamily="34" charset="0"/>
              </a:rPr>
            </a:br>
            <a:endParaRPr lang="en-US" sz="1800" dirty="0">
              <a:solidFill>
                <a:srgbClr val="002060"/>
              </a:solidFill>
            </a:endParaRPr>
          </a:p>
        </p:txBody>
      </p:sp>
      <p:sp>
        <p:nvSpPr>
          <p:cNvPr id="2" name="AutoShape 2" descr="https://research.stlouisfed.org/fred2/graph/image.php?dbeta=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128"/>
            </a:endParaRPr>
          </a:p>
        </p:txBody>
      </p:sp>
      <p:pic>
        <p:nvPicPr>
          <p:cNvPr id="6" name="FRED Graph Chart" descr="FRED Graph">
            <a:hlinkClick r:id="rId3" tooltip="View this chart in your browser. "/>
            <a:extLst>
              <a:ext uri="{FF2B5EF4-FFF2-40B4-BE49-F238E27FC236}">
                <a16:creationId xmlns:a16="http://schemas.microsoft.com/office/drawing/2014/main" id="{CE188125-019F-4BB2-9716-B8E84936DD25}"/>
              </a:ext>
            </a:extLst>
          </p:cNvPr>
          <p:cNvPicPr>
            <a:picLocks noChangeAspect="1"/>
          </p:cNvPicPr>
          <p:nvPr/>
        </p:nvPicPr>
        <p:blipFill>
          <a:blip r:embed="rId4"/>
          <a:stretch>
            <a:fillRect/>
          </a:stretch>
        </p:blipFill>
        <p:spPr>
          <a:xfrm>
            <a:off x="0" y="691116"/>
            <a:ext cx="9144000" cy="6166884"/>
          </a:xfrm>
          <a:prstGeom prst="rect">
            <a:avLst/>
          </a:prstGeom>
        </p:spPr>
      </p:pic>
    </p:spTree>
    <p:extLst>
      <p:ext uri="{BB962C8B-B14F-4D97-AF65-F5344CB8AC3E}">
        <p14:creationId xmlns:p14="http://schemas.microsoft.com/office/powerpoint/2010/main" val="2181069515"/>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8"/>
          <p:cNvSpPr>
            <a:spLocks noGrp="1"/>
          </p:cNvSpPr>
          <p:nvPr>
            <p:ph type="title"/>
          </p:nvPr>
        </p:nvSpPr>
        <p:spPr>
          <a:xfrm>
            <a:off x="0" y="0"/>
            <a:ext cx="9144000" cy="643809"/>
          </a:xfrm>
        </p:spPr>
        <p:txBody>
          <a:bodyPr/>
          <a:lstStyle/>
          <a:p>
            <a:r>
              <a:rPr lang="en-US" sz="2400" dirty="0">
                <a:solidFill>
                  <a:srgbClr val="002060"/>
                </a:solidFill>
                <a:latin typeface="Arial" pitchFamily="34" charset="0"/>
                <a:cs typeface="Arial" pitchFamily="34" charset="0"/>
              </a:rPr>
              <a:t>Apartment Vacancy Rates </a:t>
            </a:r>
            <a:br>
              <a:rPr lang="en-US" sz="2400" dirty="0">
                <a:solidFill>
                  <a:srgbClr val="002060"/>
                </a:solidFill>
                <a:latin typeface="Arial" pitchFamily="34" charset="0"/>
                <a:cs typeface="Arial" pitchFamily="34" charset="0"/>
              </a:rPr>
            </a:br>
            <a:r>
              <a:rPr lang="en-US" sz="1600" dirty="0">
                <a:solidFill>
                  <a:srgbClr val="002060"/>
                </a:solidFill>
                <a:latin typeface="Arial" pitchFamily="34" charset="0"/>
                <a:cs typeface="Arial" pitchFamily="34" charset="0"/>
              </a:rPr>
              <a:t>The MF cycle has probably turned.  Rental vacancy rates are starting to rise.</a:t>
            </a:r>
            <a:endParaRPr lang="en-US" sz="1800" dirty="0">
              <a:solidFill>
                <a:srgbClr val="002060"/>
              </a:solidFill>
            </a:endParaRPr>
          </a:p>
        </p:txBody>
      </p:sp>
      <p:pic>
        <p:nvPicPr>
          <p:cNvPr id="5" name="FRED Graph Chart" descr="FRED Graph">
            <a:hlinkClick r:id="rId3" tooltip="View this chart in your browser. "/>
            <a:extLst>
              <a:ext uri="{FF2B5EF4-FFF2-40B4-BE49-F238E27FC236}">
                <a16:creationId xmlns:a16="http://schemas.microsoft.com/office/drawing/2014/main" id="{7F01213F-A055-4EFC-8D94-4251930E8BDE}"/>
              </a:ext>
            </a:extLst>
          </p:cNvPr>
          <p:cNvPicPr>
            <a:picLocks noChangeAspect="1"/>
          </p:cNvPicPr>
          <p:nvPr/>
        </p:nvPicPr>
        <p:blipFill>
          <a:blip r:embed="rId4"/>
          <a:stretch>
            <a:fillRect/>
          </a:stretch>
        </p:blipFill>
        <p:spPr>
          <a:xfrm>
            <a:off x="0" y="691116"/>
            <a:ext cx="9144000" cy="6166884"/>
          </a:xfrm>
          <a:prstGeom prst="rect">
            <a:avLst/>
          </a:prstGeom>
        </p:spPr>
      </p:pic>
    </p:spTree>
    <p:extLst>
      <p:ext uri="{BB962C8B-B14F-4D97-AF65-F5344CB8AC3E}">
        <p14:creationId xmlns:p14="http://schemas.microsoft.com/office/powerpoint/2010/main" val="2497988107"/>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8"/>
          <p:cNvSpPr>
            <a:spLocks noGrp="1"/>
          </p:cNvSpPr>
          <p:nvPr>
            <p:ph type="title"/>
          </p:nvPr>
        </p:nvSpPr>
        <p:spPr>
          <a:xfrm>
            <a:off x="460375" y="0"/>
            <a:ext cx="8271520" cy="635092"/>
          </a:xfrm>
        </p:spPr>
        <p:txBody>
          <a:bodyPr/>
          <a:lstStyle/>
          <a:p>
            <a:pPr algn="ctr"/>
            <a:r>
              <a:rPr lang="en-US" sz="2400" dirty="0">
                <a:solidFill>
                  <a:srgbClr val="002060"/>
                </a:solidFill>
                <a:latin typeface="Arial" pitchFamily="34" charset="0"/>
                <a:cs typeface="Arial" pitchFamily="34" charset="0"/>
              </a:rPr>
              <a:t>House Prices by Geography</a:t>
            </a:r>
            <a:br>
              <a:rPr lang="en-US" sz="2400" dirty="0">
                <a:solidFill>
                  <a:srgbClr val="002060"/>
                </a:solidFill>
                <a:latin typeface="Arial" pitchFamily="34" charset="0"/>
                <a:cs typeface="Arial" pitchFamily="34" charset="0"/>
              </a:rPr>
            </a:br>
            <a:r>
              <a:rPr lang="en-US" sz="1600" dirty="0">
                <a:solidFill>
                  <a:srgbClr val="002060"/>
                </a:solidFill>
                <a:latin typeface="Arial" pitchFamily="34" charset="0"/>
                <a:cs typeface="Arial" pitchFamily="34" charset="0"/>
              </a:rPr>
              <a:t>DC, CA and HI are the most expensive.  NY, MA and CT follow</a:t>
            </a:r>
            <a:endParaRPr lang="en-US" sz="1800" dirty="0">
              <a:solidFill>
                <a:srgbClr val="002060"/>
              </a:solidFill>
            </a:endParaRPr>
          </a:p>
        </p:txBody>
      </p:sp>
      <p:sp>
        <p:nvSpPr>
          <p:cNvPr id="2" name="AutoShape 2" descr="https://research.stlouisfed.org/fred2/graph/image.php?dbeta=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128"/>
            </a:endParaRPr>
          </a:p>
        </p:txBody>
      </p:sp>
      <p:pic>
        <p:nvPicPr>
          <p:cNvPr id="5" name="Picture 4">
            <a:extLst>
              <a:ext uri="{FF2B5EF4-FFF2-40B4-BE49-F238E27FC236}">
                <a16:creationId xmlns:a16="http://schemas.microsoft.com/office/drawing/2014/main" id="{38A0039E-0107-49DD-9F0D-83F1DCFF695C}"/>
              </a:ext>
            </a:extLst>
          </p:cNvPr>
          <p:cNvPicPr>
            <a:picLocks noChangeAspect="1"/>
          </p:cNvPicPr>
          <p:nvPr/>
        </p:nvPicPr>
        <p:blipFill>
          <a:blip r:embed="rId3"/>
          <a:stretch>
            <a:fillRect/>
          </a:stretch>
        </p:blipFill>
        <p:spPr>
          <a:xfrm>
            <a:off x="1535905" y="690102"/>
            <a:ext cx="6072189" cy="6167898"/>
          </a:xfrm>
          <a:prstGeom prst="rect">
            <a:avLst/>
          </a:prstGeom>
        </p:spPr>
      </p:pic>
    </p:spTree>
    <p:extLst>
      <p:ext uri="{BB962C8B-B14F-4D97-AF65-F5344CB8AC3E}">
        <p14:creationId xmlns:p14="http://schemas.microsoft.com/office/powerpoint/2010/main" val="312834002"/>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8"/>
          <p:cNvSpPr>
            <a:spLocks noGrp="1"/>
          </p:cNvSpPr>
          <p:nvPr>
            <p:ph type="title"/>
          </p:nvPr>
        </p:nvSpPr>
        <p:spPr>
          <a:xfrm>
            <a:off x="460375" y="0"/>
            <a:ext cx="8271520" cy="635092"/>
          </a:xfrm>
        </p:spPr>
        <p:txBody>
          <a:bodyPr/>
          <a:lstStyle/>
          <a:p>
            <a:pPr algn="ctr"/>
            <a:r>
              <a:rPr lang="en-US" sz="2400" dirty="0">
                <a:solidFill>
                  <a:srgbClr val="002060"/>
                </a:solidFill>
                <a:latin typeface="Arial" pitchFamily="34" charset="0"/>
                <a:cs typeface="Arial" pitchFamily="34" charset="0"/>
              </a:rPr>
              <a:t>Average Property Tax Rate by State</a:t>
            </a:r>
            <a:br>
              <a:rPr lang="en-US" sz="2400" dirty="0">
                <a:solidFill>
                  <a:srgbClr val="002060"/>
                </a:solidFill>
                <a:latin typeface="Arial" pitchFamily="34" charset="0"/>
                <a:cs typeface="Arial" pitchFamily="34" charset="0"/>
              </a:rPr>
            </a:br>
            <a:r>
              <a:rPr lang="en-US" sz="1600" dirty="0">
                <a:solidFill>
                  <a:srgbClr val="002060"/>
                </a:solidFill>
                <a:latin typeface="Arial" pitchFamily="34" charset="0"/>
                <a:cs typeface="Arial" pitchFamily="34" charset="0"/>
              </a:rPr>
              <a:t>Minnesota is close to the middle</a:t>
            </a:r>
            <a:endParaRPr lang="en-US" sz="1800" dirty="0">
              <a:solidFill>
                <a:srgbClr val="002060"/>
              </a:solidFill>
            </a:endParaRPr>
          </a:p>
        </p:txBody>
      </p:sp>
      <p:sp>
        <p:nvSpPr>
          <p:cNvPr id="2" name="AutoShape 2" descr="https://research.stlouisfed.org/fred2/graph/image.php?dbeta=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128"/>
            </a:endParaRPr>
          </a:p>
        </p:txBody>
      </p:sp>
      <p:pic>
        <p:nvPicPr>
          <p:cNvPr id="5" name="Picture 4" descr="A close up of a map&#10;&#10;Description generated with high confidence">
            <a:extLst>
              <a:ext uri="{FF2B5EF4-FFF2-40B4-BE49-F238E27FC236}">
                <a16:creationId xmlns:a16="http://schemas.microsoft.com/office/drawing/2014/main" id="{951B8EF8-9B9D-46A1-B004-3B6C2F94EC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0112" y="661870"/>
            <a:ext cx="7103775" cy="6196130"/>
          </a:xfrm>
          <a:prstGeom prst="rect">
            <a:avLst/>
          </a:prstGeom>
        </p:spPr>
      </p:pic>
    </p:spTree>
    <p:extLst>
      <p:ext uri="{BB962C8B-B14F-4D97-AF65-F5344CB8AC3E}">
        <p14:creationId xmlns:p14="http://schemas.microsoft.com/office/powerpoint/2010/main" val="4087840625"/>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1" y="55258"/>
            <a:ext cx="9143999" cy="566299"/>
          </a:xfrm>
        </p:spPr>
        <p:txBody>
          <a:bodyPr/>
          <a:lstStyle/>
          <a:p>
            <a:pPr algn="ctr"/>
            <a:r>
              <a:rPr lang="en-US" dirty="0"/>
              <a:t>MID Average Savings by Homeowner</a:t>
            </a:r>
          </a:p>
        </p:txBody>
      </p:sp>
      <p:sp>
        <p:nvSpPr>
          <p:cNvPr id="7" name="Down Arrow 6"/>
          <p:cNvSpPr/>
          <p:nvPr/>
        </p:nvSpPr>
        <p:spPr bwMode="auto">
          <a:xfrm>
            <a:off x="2792537" y="2963954"/>
            <a:ext cx="484632" cy="97840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128"/>
              <a:cs typeface="ＭＳ Ｐゴシック" charset="-128"/>
            </a:endParaRPr>
          </a:p>
        </p:txBody>
      </p:sp>
      <p:pic>
        <p:nvPicPr>
          <p:cNvPr id="3" name="Picture 2" descr="A close up of a map&#10;&#10;Description generated with very high confidence">
            <a:extLst>
              <a:ext uri="{FF2B5EF4-FFF2-40B4-BE49-F238E27FC236}">
                <a16:creationId xmlns:a16="http://schemas.microsoft.com/office/drawing/2014/main" id="{886F0E8F-F22E-47DB-A14A-E6FFC08D939C}"/>
              </a:ext>
            </a:extLst>
          </p:cNvPr>
          <p:cNvPicPr>
            <a:picLocks noChangeAspect="1"/>
          </p:cNvPicPr>
          <p:nvPr/>
        </p:nvPicPr>
        <p:blipFill>
          <a:blip r:embed="rId3"/>
          <a:stretch>
            <a:fillRect/>
          </a:stretch>
        </p:blipFill>
        <p:spPr>
          <a:xfrm>
            <a:off x="955591" y="537202"/>
            <a:ext cx="7232817" cy="6320798"/>
          </a:xfrm>
          <a:prstGeom prst="rect">
            <a:avLst/>
          </a:prstGeom>
        </p:spPr>
      </p:pic>
    </p:spTree>
    <p:extLst>
      <p:ext uri="{BB962C8B-B14F-4D97-AF65-F5344CB8AC3E}">
        <p14:creationId xmlns:p14="http://schemas.microsoft.com/office/powerpoint/2010/main" val="330010305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8"/>
          <p:cNvSpPr>
            <a:spLocks noGrp="1"/>
          </p:cNvSpPr>
          <p:nvPr>
            <p:ph type="title"/>
          </p:nvPr>
        </p:nvSpPr>
        <p:spPr>
          <a:xfrm>
            <a:off x="460375" y="0"/>
            <a:ext cx="8271520" cy="635092"/>
          </a:xfrm>
        </p:spPr>
        <p:txBody>
          <a:bodyPr/>
          <a:lstStyle/>
          <a:p>
            <a:pPr algn="ctr"/>
            <a:r>
              <a:rPr lang="en-US" sz="2400" dirty="0">
                <a:solidFill>
                  <a:srgbClr val="002060"/>
                </a:solidFill>
                <a:latin typeface="Arial" pitchFamily="34" charset="0"/>
                <a:cs typeface="Arial" pitchFamily="34" charset="0"/>
              </a:rPr>
              <a:t>Top Marginal Income Tax Rate by State</a:t>
            </a:r>
            <a:br>
              <a:rPr lang="en-US" sz="2400" dirty="0">
                <a:solidFill>
                  <a:srgbClr val="002060"/>
                </a:solidFill>
                <a:latin typeface="Arial" pitchFamily="34" charset="0"/>
                <a:cs typeface="Arial" pitchFamily="34" charset="0"/>
              </a:rPr>
            </a:br>
            <a:r>
              <a:rPr lang="en-US" sz="1600" dirty="0">
                <a:solidFill>
                  <a:srgbClr val="002060"/>
                </a:solidFill>
                <a:latin typeface="Arial" pitchFamily="34" charset="0"/>
                <a:cs typeface="Arial" pitchFamily="34" charset="0"/>
              </a:rPr>
              <a:t>Minnesota is fourth highest!</a:t>
            </a:r>
            <a:endParaRPr lang="en-US" sz="1800" dirty="0">
              <a:solidFill>
                <a:srgbClr val="002060"/>
              </a:solidFill>
            </a:endParaRPr>
          </a:p>
        </p:txBody>
      </p:sp>
      <p:sp>
        <p:nvSpPr>
          <p:cNvPr id="2" name="AutoShape 2" descr="https://research.stlouisfed.org/fred2/graph/image.php?dbeta=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128"/>
            </a:endParaRPr>
          </a:p>
        </p:txBody>
      </p:sp>
      <p:pic>
        <p:nvPicPr>
          <p:cNvPr id="1026" name="Picture 2" descr="Map of the United States showing the income tax rates for each state">
            <a:extLst>
              <a:ext uri="{FF2B5EF4-FFF2-40B4-BE49-F238E27FC236}">
                <a16:creationId xmlns:a16="http://schemas.microsoft.com/office/drawing/2014/main" id="{C1316BFB-F4ED-4E4D-8758-33A10E1B08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0981" y="657680"/>
            <a:ext cx="7182037" cy="620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8699931"/>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8"/>
          <p:cNvSpPr>
            <a:spLocks noGrp="1"/>
          </p:cNvSpPr>
          <p:nvPr>
            <p:ph type="title"/>
          </p:nvPr>
        </p:nvSpPr>
        <p:spPr>
          <a:xfrm>
            <a:off x="460375" y="0"/>
            <a:ext cx="8271520" cy="635092"/>
          </a:xfrm>
        </p:spPr>
        <p:txBody>
          <a:bodyPr/>
          <a:lstStyle/>
          <a:p>
            <a:pPr algn="ctr"/>
            <a:r>
              <a:rPr lang="en-US" sz="2400" dirty="0">
                <a:solidFill>
                  <a:srgbClr val="002060"/>
                </a:solidFill>
                <a:latin typeface="Arial" pitchFamily="34" charset="0"/>
                <a:cs typeface="Arial" pitchFamily="34" charset="0"/>
              </a:rPr>
              <a:t>Impact of the Mortgage Interest Deduction by Geography</a:t>
            </a:r>
            <a:br>
              <a:rPr lang="en-US" sz="2400" dirty="0">
                <a:solidFill>
                  <a:srgbClr val="002060"/>
                </a:solidFill>
                <a:latin typeface="Arial" pitchFamily="34" charset="0"/>
                <a:cs typeface="Arial" pitchFamily="34" charset="0"/>
              </a:rPr>
            </a:br>
            <a:r>
              <a:rPr lang="en-US" sz="1600" dirty="0">
                <a:solidFill>
                  <a:srgbClr val="002060"/>
                </a:solidFill>
                <a:latin typeface="Arial" pitchFamily="34" charset="0"/>
                <a:cs typeface="Arial" pitchFamily="34" charset="0"/>
              </a:rPr>
              <a:t>Even with the House plan, a house costing $625,000 is protected. </a:t>
            </a:r>
            <a:endParaRPr lang="en-US" sz="1800" dirty="0">
              <a:solidFill>
                <a:srgbClr val="002060"/>
              </a:solidFill>
            </a:endParaRPr>
          </a:p>
        </p:txBody>
      </p:sp>
      <p:sp>
        <p:nvSpPr>
          <p:cNvPr id="2" name="AutoShape 2" descr="https://research.stlouisfed.org/fred2/graph/image.php?dbeta=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128"/>
            </a:endParaRPr>
          </a:p>
        </p:txBody>
      </p:sp>
      <p:pic>
        <p:nvPicPr>
          <p:cNvPr id="4" name="Picture 3" descr="A picture containing text, map&#10;&#10;Description generated with very high confidence">
            <a:extLst>
              <a:ext uri="{FF2B5EF4-FFF2-40B4-BE49-F238E27FC236}">
                <a16:creationId xmlns:a16="http://schemas.microsoft.com/office/drawing/2014/main" id="{1A8F1F5C-CE9E-4FF9-A09F-C1E434455F2D}"/>
              </a:ext>
            </a:extLst>
          </p:cNvPr>
          <p:cNvPicPr>
            <a:picLocks noChangeAspect="1"/>
          </p:cNvPicPr>
          <p:nvPr/>
        </p:nvPicPr>
        <p:blipFill>
          <a:blip r:embed="rId3"/>
          <a:stretch>
            <a:fillRect/>
          </a:stretch>
        </p:blipFill>
        <p:spPr>
          <a:xfrm>
            <a:off x="0" y="788691"/>
            <a:ext cx="9144000" cy="6069310"/>
          </a:xfrm>
          <a:prstGeom prst="rect">
            <a:avLst/>
          </a:prstGeom>
        </p:spPr>
      </p:pic>
    </p:spTree>
    <p:extLst>
      <p:ext uri="{BB962C8B-B14F-4D97-AF65-F5344CB8AC3E}">
        <p14:creationId xmlns:p14="http://schemas.microsoft.com/office/powerpoint/2010/main" val="169743656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 y="86669"/>
            <a:ext cx="9143999" cy="705812"/>
          </a:xfrm>
        </p:spPr>
        <p:txBody>
          <a:bodyPr/>
          <a:lstStyle/>
          <a:p>
            <a:r>
              <a:rPr lang="en-US" dirty="0"/>
              <a:t>Small Business Confidence is OK</a:t>
            </a:r>
            <a:br>
              <a:rPr lang="en-US" dirty="0"/>
            </a:br>
            <a:r>
              <a:rPr lang="en-US" sz="1600" dirty="0"/>
              <a:t>Spectacular rise since election. </a:t>
            </a:r>
          </a:p>
        </p:txBody>
      </p:sp>
      <p:pic>
        <p:nvPicPr>
          <p:cNvPr id="2050" name="Picture 2" descr="https://www.nfib.com/assets/optimism-graph-7.jpg">
            <a:extLst>
              <a:ext uri="{FF2B5EF4-FFF2-40B4-BE49-F238E27FC236}">
                <a16:creationId xmlns:a16="http://schemas.microsoft.com/office/drawing/2014/main" id="{B0706AB1-4D55-4C1A-8CFE-39B845C5FD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075508"/>
            <a:ext cx="9144000" cy="55473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840819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1"/>
          <p:cNvSpPr txBox="1">
            <a:spLocks/>
          </p:cNvSpPr>
          <p:nvPr/>
        </p:nvSpPr>
        <p:spPr bwMode="auto">
          <a:xfrm>
            <a:off x="0" y="0"/>
            <a:ext cx="9143999" cy="75353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00B050"/>
                </a:solidFill>
                <a:effectLst/>
                <a:uLnTx/>
                <a:uFillTx/>
                <a:latin typeface="Arial"/>
                <a:ea typeface="ＭＳ Ｐゴシック"/>
                <a:cs typeface="+mj-cs"/>
              </a:rPr>
              <a:t>Refinance Activity is Quite Flat!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00B050"/>
                </a:solidFill>
                <a:effectLst/>
                <a:uLnTx/>
                <a:uFillTx/>
                <a:latin typeface="Arial"/>
                <a:ea typeface="ＭＳ Ｐゴシック"/>
                <a:cs typeface="+mj-cs"/>
              </a:rPr>
              <a:t>2018 refi activity falls to $450 billion from $600. Share falls from 37% to 27%. </a:t>
            </a:r>
          </a:p>
        </p:txBody>
      </p:sp>
      <p:pic>
        <p:nvPicPr>
          <p:cNvPr id="3074" name="Picture 2" descr="https://2.bp.blogspot.com/-3sBgCtTUI6Q/WlVP3F5zyEI/AAAAAAAAte8/Ot_XDbkFmtMc9FxpPzAkHpeJcCwedkhQgCLcBGAs/s1600/MBARefiJan102018.PNG">
            <a:extLst>
              <a:ext uri="{FF2B5EF4-FFF2-40B4-BE49-F238E27FC236}">
                <a16:creationId xmlns:a16="http://schemas.microsoft.com/office/drawing/2014/main" id="{3043B872-F367-4521-BA1D-1CD845236E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53533"/>
            <a:ext cx="9144000" cy="61044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2679054"/>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le 8"/>
          <p:cNvSpPr>
            <a:spLocks noGrp="1"/>
          </p:cNvSpPr>
          <p:nvPr>
            <p:ph type="title"/>
          </p:nvPr>
        </p:nvSpPr>
        <p:spPr>
          <a:xfrm>
            <a:off x="0" y="0"/>
            <a:ext cx="9144000" cy="923065"/>
          </a:xfrm>
        </p:spPr>
        <p:txBody>
          <a:bodyPr/>
          <a:lstStyle/>
          <a:p>
            <a:pPr algn="ctr"/>
            <a:r>
              <a:rPr lang="en-US" sz="2700" dirty="0"/>
              <a:t>MBA Mortgage Purchase Apps Flatten</a:t>
            </a:r>
            <a:br>
              <a:rPr lang="en-US" sz="2700" dirty="0"/>
            </a:br>
            <a:r>
              <a:rPr lang="en-US" sz="1600" dirty="0"/>
              <a:t>1</a:t>
            </a:r>
            <a:r>
              <a:rPr lang="en-US" sz="1600" baseline="30000" dirty="0"/>
              <a:t>st</a:t>
            </a:r>
            <a:r>
              <a:rPr lang="en-US" sz="1600" dirty="0"/>
              <a:t> time applications down </a:t>
            </a:r>
            <a:r>
              <a:rPr lang="en-US" sz="1600" dirty="0">
                <a:solidFill>
                  <a:srgbClr val="FF0000"/>
                </a:solidFill>
              </a:rPr>
              <a:t>1% </a:t>
            </a:r>
            <a:r>
              <a:rPr lang="en-US" sz="1600" dirty="0"/>
              <a:t>Y-o-Y, at level of late 1990s!</a:t>
            </a:r>
            <a:br>
              <a:rPr lang="en-US" sz="1600" dirty="0"/>
            </a:br>
            <a:r>
              <a:rPr lang="en-US" sz="1600" dirty="0"/>
              <a:t>The recent decline has reversed. 2018 volume looks to be slightly better than 2017</a:t>
            </a:r>
          </a:p>
        </p:txBody>
      </p:sp>
      <p:sp>
        <p:nvSpPr>
          <p:cNvPr id="2" name="AutoShape 2" descr="http://2.bp.blogspot.com/-GN4OqgvxHLc/U446dPUMaXI/AAAAAAAAfPo/6yWIh6R_yIA/s1600/MBAJune42014.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ＭＳ Ｐゴシック"/>
            </a:endParaRPr>
          </a:p>
        </p:txBody>
      </p:sp>
      <p:sp>
        <p:nvSpPr>
          <p:cNvPr id="3" name="AutoShape 4" descr="http://2.bp.blogspot.com/-GN4OqgvxHLc/U446dPUMaXI/AAAAAAAAfPo/6yWIh6R_yIA/s1600/MBAJune42014.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ＭＳ Ｐゴシック"/>
            </a:endParaRPr>
          </a:p>
        </p:txBody>
      </p:sp>
      <p:pic>
        <p:nvPicPr>
          <p:cNvPr id="2050" name="Picture 2" descr="https://2.bp.blogspot.com/-6zEwqRJQHRQ/WlVP49ZNhgI/AAAAAAAAtfA/RL4iX64qH1ct3cr6sq5PyI_5WfQ_UssEQCLcBGAs/s1600/MBAJan102018.PNG">
            <a:extLst>
              <a:ext uri="{FF2B5EF4-FFF2-40B4-BE49-F238E27FC236}">
                <a16:creationId xmlns:a16="http://schemas.microsoft.com/office/drawing/2014/main" id="{729BE6B3-5878-421F-A166-9BB9ED330F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30288"/>
            <a:ext cx="9144000" cy="5819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678848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8"/>
          <p:cNvSpPr>
            <a:spLocks noGrp="1"/>
          </p:cNvSpPr>
          <p:nvPr>
            <p:ph type="title"/>
          </p:nvPr>
        </p:nvSpPr>
        <p:spPr>
          <a:xfrm>
            <a:off x="7620" y="1"/>
            <a:ext cx="9136380" cy="533399"/>
          </a:xfrm>
        </p:spPr>
        <p:txBody>
          <a:bodyPr>
            <a:normAutofit fontScale="90000"/>
          </a:bodyPr>
          <a:lstStyle/>
          <a:p>
            <a:pPr algn="ctr"/>
            <a:r>
              <a:rPr lang="en-US" sz="3100" dirty="0">
                <a:latin typeface="Arial" pitchFamily="34" charset="0"/>
                <a:cs typeface="Arial" pitchFamily="34" charset="0"/>
              </a:rPr>
              <a:t>Existing Home Sales Improve?</a:t>
            </a:r>
            <a:br>
              <a:rPr lang="en-US" dirty="0">
                <a:latin typeface="Arial" pitchFamily="34" charset="0"/>
                <a:cs typeface="Arial" pitchFamily="34" charset="0"/>
              </a:rPr>
            </a:br>
            <a:endParaRPr lang="en-US" sz="1800" b="1" dirty="0"/>
          </a:p>
        </p:txBody>
      </p:sp>
      <p:pic>
        <p:nvPicPr>
          <p:cNvPr id="6146" name="Picture 2" descr="https://research.stlouisfed.org/fred2/graph/fredgraph.jpg?hires=1&amp;g=3yF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33400"/>
            <a:ext cx="9136380" cy="6324599"/>
          </a:xfrm>
          <a:prstGeom prst="rect">
            <a:avLst/>
          </a:prstGeom>
          <a:noFill/>
          <a:extLst>
            <a:ext uri="{909E8E84-426E-40DD-AFC4-6F175D3DCCD1}">
              <a14:hiddenFill xmlns:a14="http://schemas.microsoft.com/office/drawing/2010/main">
                <a:solidFill>
                  <a:srgbClr val="FFFFFF"/>
                </a:solidFill>
              </a14:hiddenFill>
            </a:ext>
          </a:extLst>
        </p:spPr>
      </p:pic>
      <p:sp>
        <p:nvSpPr>
          <p:cNvPr id="4" name="Down Arrow 3"/>
          <p:cNvSpPr/>
          <p:nvPr/>
        </p:nvSpPr>
        <p:spPr bwMode="auto">
          <a:xfrm>
            <a:off x="7096539" y="3160643"/>
            <a:ext cx="453385" cy="881423"/>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128"/>
            </a:endParaRPr>
          </a:p>
        </p:txBody>
      </p:sp>
    </p:spTree>
    <p:extLst>
      <p:ext uri="{BB962C8B-B14F-4D97-AF65-F5344CB8AC3E}">
        <p14:creationId xmlns:p14="http://schemas.microsoft.com/office/powerpoint/2010/main" val="3620596374"/>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8"/>
          <p:cNvSpPr>
            <a:spLocks noGrp="1"/>
          </p:cNvSpPr>
          <p:nvPr>
            <p:ph type="title"/>
          </p:nvPr>
        </p:nvSpPr>
        <p:spPr>
          <a:xfrm>
            <a:off x="7620" y="0"/>
            <a:ext cx="9136380" cy="914399"/>
          </a:xfrm>
        </p:spPr>
        <p:txBody>
          <a:bodyPr>
            <a:normAutofit/>
          </a:bodyPr>
          <a:lstStyle/>
          <a:p>
            <a:r>
              <a:rPr lang="en-US" dirty="0">
                <a:latin typeface="Arial" pitchFamily="34" charset="0"/>
                <a:cs typeface="Arial" pitchFamily="34" charset="0"/>
              </a:rPr>
              <a:t>Recent Existing Home Sales</a:t>
            </a:r>
            <a:br>
              <a:rPr lang="en-US" dirty="0">
                <a:latin typeface="Arial" pitchFamily="34" charset="0"/>
                <a:cs typeface="Arial" pitchFamily="34" charset="0"/>
              </a:rPr>
            </a:br>
            <a:r>
              <a:rPr lang="en-US" sz="1800" dirty="0">
                <a:latin typeface="Arial" pitchFamily="34" charset="0"/>
                <a:cs typeface="Arial" pitchFamily="34" charset="0"/>
              </a:rPr>
              <a:t>Solid and steady improvement until 2017. Since then, who knows. </a:t>
            </a:r>
            <a:endParaRPr lang="en-US" sz="1800" b="1" dirty="0"/>
          </a:p>
        </p:txBody>
      </p:sp>
      <p:pic>
        <p:nvPicPr>
          <p:cNvPr id="6" name="FRED Graph Chart" descr="FRED Graph">
            <a:hlinkClick r:id="rId3" tooltip="View this chart in your browser. "/>
            <a:extLst>
              <a:ext uri="{FF2B5EF4-FFF2-40B4-BE49-F238E27FC236}">
                <a16:creationId xmlns:a16="http://schemas.microsoft.com/office/drawing/2014/main" id="{EDC28209-4A52-49E1-8FF5-F699504D79AA}"/>
              </a:ext>
            </a:extLst>
          </p:cNvPr>
          <p:cNvPicPr>
            <a:picLocks noChangeAspect="1"/>
          </p:cNvPicPr>
          <p:nvPr/>
        </p:nvPicPr>
        <p:blipFill>
          <a:blip r:embed="rId4"/>
          <a:stretch>
            <a:fillRect/>
          </a:stretch>
        </p:blipFill>
        <p:spPr>
          <a:xfrm>
            <a:off x="7620" y="701394"/>
            <a:ext cx="9128760" cy="6156606"/>
          </a:xfrm>
          <a:prstGeom prst="rect">
            <a:avLst/>
          </a:prstGeom>
        </p:spPr>
      </p:pic>
    </p:spTree>
    <p:extLst>
      <p:ext uri="{BB962C8B-B14F-4D97-AF65-F5344CB8AC3E}">
        <p14:creationId xmlns:p14="http://schemas.microsoft.com/office/powerpoint/2010/main" val="1158079145"/>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55575" y="16652"/>
            <a:ext cx="8798490" cy="707886"/>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2663"/>
                </a:solidFill>
                <a:effectLst/>
                <a:uLnTx/>
                <a:uFillTx/>
                <a:latin typeface="Arial" pitchFamily="34" charset="0"/>
                <a:ea typeface="ＭＳ Ｐゴシック" charset="-128"/>
                <a:cs typeface="Arial" pitchFamily="34" charset="0"/>
              </a:rPr>
              <a:t>Pending Home Sales are Slumping</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002663"/>
                </a:solidFill>
                <a:effectLst/>
                <a:uLnTx/>
                <a:uFillTx/>
                <a:latin typeface="Arial" pitchFamily="34" charset="0"/>
                <a:ea typeface="ＭＳ Ｐゴシック" charset="-128"/>
                <a:cs typeface="Arial" pitchFamily="34" charset="0"/>
              </a:rPr>
              <a:t>High prices due to low inventories are finally being felt  </a:t>
            </a:r>
            <a:endParaRPr kumimoji="0" lang="en-US" sz="1600" b="0" i="0" u="none" strike="noStrike" kern="1200" cap="none" spc="0" normalizeH="0" baseline="0" noProof="0" dirty="0">
              <a:ln>
                <a:noFill/>
              </a:ln>
              <a:solidFill>
                <a:srgbClr val="002663"/>
              </a:solidFill>
              <a:effectLst/>
              <a:uLnTx/>
              <a:uFillTx/>
              <a:latin typeface="Arial" charset="0"/>
              <a:ea typeface="ＭＳ Ｐゴシック" charset="-128"/>
            </a:endParaRPr>
          </a:p>
        </p:txBody>
      </p:sp>
      <p:pic>
        <p:nvPicPr>
          <p:cNvPr id="3" name="Picture 2" descr="A screenshot of a social media post&#10;&#10;Description generated with very high confidence">
            <a:extLst>
              <a:ext uri="{FF2B5EF4-FFF2-40B4-BE49-F238E27FC236}">
                <a16:creationId xmlns:a16="http://schemas.microsoft.com/office/drawing/2014/main" id="{B5EBB09D-8888-4FE2-B1E6-D77184D3D0FE}"/>
              </a:ext>
            </a:extLst>
          </p:cNvPr>
          <p:cNvPicPr>
            <a:picLocks noChangeAspect="1"/>
          </p:cNvPicPr>
          <p:nvPr/>
        </p:nvPicPr>
        <p:blipFill>
          <a:blip r:embed="rId3"/>
          <a:stretch>
            <a:fillRect/>
          </a:stretch>
        </p:blipFill>
        <p:spPr>
          <a:xfrm>
            <a:off x="707073" y="752818"/>
            <a:ext cx="7695494" cy="6105182"/>
          </a:xfrm>
          <a:prstGeom prst="rect">
            <a:avLst/>
          </a:prstGeom>
        </p:spPr>
      </p:pic>
    </p:spTree>
    <p:extLst>
      <p:ext uri="{BB962C8B-B14F-4D97-AF65-F5344CB8AC3E}">
        <p14:creationId xmlns:p14="http://schemas.microsoft.com/office/powerpoint/2010/main" val="355583534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8"/>
          <p:cNvSpPr>
            <a:spLocks noGrp="1"/>
          </p:cNvSpPr>
          <p:nvPr>
            <p:ph type="title"/>
          </p:nvPr>
        </p:nvSpPr>
        <p:spPr>
          <a:xfrm>
            <a:off x="0" y="48577"/>
            <a:ext cx="9134590" cy="713423"/>
          </a:xfrm>
        </p:spPr>
        <p:txBody>
          <a:bodyPr/>
          <a:lstStyle/>
          <a:p>
            <a:pPr algn="ctr"/>
            <a:r>
              <a:rPr lang="en-US" dirty="0">
                <a:solidFill>
                  <a:srgbClr val="002060"/>
                </a:solidFill>
                <a:latin typeface="Arial" pitchFamily="34" charset="0"/>
                <a:cs typeface="Arial" pitchFamily="34" charset="0"/>
              </a:rPr>
              <a:t>Demographics Will Start to Really Help </a:t>
            </a:r>
            <a:br>
              <a:rPr lang="en-US" sz="2400" dirty="0">
                <a:solidFill>
                  <a:srgbClr val="002060"/>
                </a:solidFill>
                <a:latin typeface="Arial" pitchFamily="34" charset="0"/>
                <a:cs typeface="Arial" pitchFamily="34" charset="0"/>
              </a:rPr>
            </a:br>
            <a:endParaRPr lang="en-US" sz="1800" dirty="0">
              <a:solidFill>
                <a:srgbClr val="002060"/>
              </a:solidFill>
            </a:endParaRPr>
          </a:p>
        </p:txBody>
      </p:sp>
      <p:pic>
        <p:nvPicPr>
          <p:cNvPr id="3" name="Picture 2">
            <a:extLst>
              <a:ext uri="{FF2B5EF4-FFF2-40B4-BE49-F238E27FC236}">
                <a16:creationId xmlns:a16="http://schemas.microsoft.com/office/drawing/2014/main" id="{D0EF013B-02AC-453E-AE27-8A9DB9AD72F8}"/>
              </a:ext>
            </a:extLst>
          </p:cNvPr>
          <p:cNvPicPr>
            <a:picLocks noChangeAspect="1"/>
          </p:cNvPicPr>
          <p:nvPr/>
        </p:nvPicPr>
        <p:blipFill>
          <a:blip r:embed="rId3"/>
          <a:stretch>
            <a:fillRect/>
          </a:stretch>
        </p:blipFill>
        <p:spPr>
          <a:xfrm>
            <a:off x="503930" y="524559"/>
            <a:ext cx="8126729" cy="6333441"/>
          </a:xfrm>
          <a:prstGeom prst="rect">
            <a:avLst/>
          </a:prstGeom>
        </p:spPr>
      </p:pic>
    </p:spTree>
    <p:extLst>
      <p:ext uri="{BB962C8B-B14F-4D97-AF65-F5344CB8AC3E}">
        <p14:creationId xmlns:p14="http://schemas.microsoft.com/office/powerpoint/2010/main" val="4066166844"/>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8"/>
          <p:cNvSpPr>
            <a:spLocks noGrp="1"/>
          </p:cNvSpPr>
          <p:nvPr>
            <p:ph type="title"/>
          </p:nvPr>
        </p:nvSpPr>
        <p:spPr>
          <a:xfrm>
            <a:off x="0" y="48577"/>
            <a:ext cx="9134590" cy="713423"/>
          </a:xfrm>
        </p:spPr>
        <p:txBody>
          <a:bodyPr/>
          <a:lstStyle/>
          <a:p>
            <a:r>
              <a:rPr lang="en-US" sz="2400" dirty="0">
                <a:solidFill>
                  <a:srgbClr val="002060"/>
                </a:solidFill>
                <a:latin typeface="Arial" pitchFamily="34" charset="0"/>
                <a:cs typeface="Arial" pitchFamily="34" charset="0"/>
              </a:rPr>
              <a:t>Demographics Will Start to Really Help </a:t>
            </a:r>
            <a:br>
              <a:rPr lang="en-US" sz="2400" dirty="0">
                <a:solidFill>
                  <a:srgbClr val="002060"/>
                </a:solidFill>
                <a:latin typeface="Arial" pitchFamily="34" charset="0"/>
                <a:cs typeface="Arial" pitchFamily="34" charset="0"/>
              </a:rPr>
            </a:br>
            <a:r>
              <a:rPr lang="en-US" sz="1800" dirty="0">
                <a:solidFill>
                  <a:srgbClr val="002060"/>
                </a:solidFill>
                <a:latin typeface="Arial" pitchFamily="34" charset="0"/>
                <a:cs typeface="Arial" pitchFamily="34" charset="0"/>
              </a:rPr>
              <a:t>Beginning to approach the Peak.  Chase Millennials, move-up buyers and Boomers </a:t>
            </a:r>
            <a:endParaRPr lang="en-US" sz="1800" dirty="0">
              <a:solidFill>
                <a:srgbClr val="002060"/>
              </a:solidFill>
            </a:endParaRPr>
          </a:p>
        </p:txBody>
      </p:sp>
      <p:pic>
        <p:nvPicPr>
          <p:cNvPr id="1026" name="Picture 2" descr="http://www.corelogic.com/imgs/blog/2017/201705/boesel_fig1_large_young.png">
            <a:extLst>
              <a:ext uri="{FF2B5EF4-FFF2-40B4-BE49-F238E27FC236}">
                <a16:creationId xmlns:a16="http://schemas.microsoft.com/office/drawing/2014/main" id="{6EB07ED3-E010-4B2C-8E0A-742F894960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0"/>
            <a:ext cx="9134590"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5992959"/>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8"/>
          <p:cNvSpPr>
            <a:spLocks noGrp="1"/>
          </p:cNvSpPr>
          <p:nvPr>
            <p:ph type="title"/>
          </p:nvPr>
        </p:nvSpPr>
        <p:spPr>
          <a:xfrm>
            <a:off x="0" y="48577"/>
            <a:ext cx="9134590" cy="713423"/>
          </a:xfrm>
        </p:spPr>
        <p:txBody>
          <a:bodyPr/>
          <a:lstStyle/>
          <a:p>
            <a:r>
              <a:rPr lang="en-US" sz="2400" dirty="0">
                <a:solidFill>
                  <a:srgbClr val="002060"/>
                </a:solidFill>
                <a:latin typeface="Arial" pitchFamily="34" charset="0"/>
                <a:cs typeface="Arial" pitchFamily="34" charset="0"/>
              </a:rPr>
              <a:t>Demographics Will Start to Really Help </a:t>
            </a:r>
            <a:br>
              <a:rPr lang="en-US" sz="2400" dirty="0">
                <a:solidFill>
                  <a:srgbClr val="002060"/>
                </a:solidFill>
                <a:latin typeface="Arial" pitchFamily="34" charset="0"/>
                <a:cs typeface="Arial" pitchFamily="34" charset="0"/>
              </a:rPr>
            </a:br>
            <a:r>
              <a:rPr lang="en-US" sz="1800" dirty="0">
                <a:solidFill>
                  <a:srgbClr val="002060"/>
                </a:solidFill>
                <a:latin typeface="Arial" pitchFamily="34" charset="0"/>
                <a:cs typeface="Arial" pitchFamily="34" charset="0"/>
              </a:rPr>
              <a:t>Millenials are about to have kids and will need space</a:t>
            </a:r>
            <a:endParaRPr lang="en-US" sz="1800" dirty="0">
              <a:solidFill>
                <a:srgbClr val="002060"/>
              </a:solidFill>
            </a:endParaRPr>
          </a:p>
        </p:txBody>
      </p:sp>
      <p:pic>
        <p:nvPicPr>
          <p:cNvPr id="4" name="Picture 3">
            <a:extLst>
              <a:ext uri="{FF2B5EF4-FFF2-40B4-BE49-F238E27FC236}">
                <a16:creationId xmlns:a16="http://schemas.microsoft.com/office/drawing/2014/main" id="{BCD7A7EF-26E2-4AE8-BB0B-1398B5587D25}"/>
              </a:ext>
            </a:extLst>
          </p:cNvPr>
          <p:cNvPicPr>
            <a:picLocks noChangeAspect="1"/>
          </p:cNvPicPr>
          <p:nvPr/>
        </p:nvPicPr>
        <p:blipFill>
          <a:blip r:embed="rId3"/>
          <a:stretch>
            <a:fillRect/>
          </a:stretch>
        </p:blipFill>
        <p:spPr>
          <a:xfrm>
            <a:off x="630058" y="734942"/>
            <a:ext cx="7874473" cy="6123058"/>
          </a:xfrm>
          <a:prstGeom prst="rect">
            <a:avLst/>
          </a:prstGeom>
        </p:spPr>
      </p:pic>
    </p:spTree>
    <p:extLst>
      <p:ext uri="{BB962C8B-B14F-4D97-AF65-F5344CB8AC3E}">
        <p14:creationId xmlns:p14="http://schemas.microsoft.com/office/powerpoint/2010/main" val="1686312049"/>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 y="0"/>
            <a:ext cx="8763000" cy="719668"/>
          </a:xfrm>
        </p:spPr>
        <p:txBody>
          <a:bodyPr/>
          <a:lstStyle/>
          <a:p>
            <a:pPr algn="ctr"/>
            <a:r>
              <a:rPr lang="en-US" dirty="0"/>
              <a:t>   The U.S. Home Ownership Rate Has Bottomed</a:t>
            </a:r>
            <a:br>
              <a:rPr lang="en-US" dirty="0"/>
            </a:br>
            <a:r>
              <a:rPr lang="en-US" sz="1600" dirty="0"/>
              <a:t>Demographic changes should start pushing it up</a:t>
            </a:r>
          </a:p>
        </p:txBody>
      </p:sp>
      <p:pic>
        <p:nvPicPr>
          <p:cNvPr id="5" name="FRED Graph Chart" descr="FRED Graph">
            <a:hlinkClick r:id="rId3" tooltip="View this chart in your browser. "/>
            <a:extLst>
              <a:ext uri="{FF2B5EF4-FFF2-40B4-BE49-F238E27FC236}">
                <a16:creationId xmlns:a16="http://schemas.microsoft.com/office/drawing/2014/main" id="{3521D07D-D85D-465F-A782-BDB9F5452E3B}"/>
              </a:ext>
            </a:extLst>
          </p:cNvPr>
          <p:cNvPicPr>
            <a:picLocks noChangeAspect="1"/>
          </p:cNvPicPr>
          <p:nvPr/>
        </p:nvPicPr>
        <p:blipFill>
          <a:blip r:embed="rId4"/>
          <a:stretch>
            <a:fillRect/>
          </a:stretch>
        </p:blipFill>
        <p:spPr>
          <a:xfrm>
            <a:off x="0" y="691116"/>
            <a:ext cx="9144000" cy="6166884"/>
          </a:xfrm>
          <a:prstGeom prst="rect">
            <a:avLst/>
          </a:prstGeom>
        </p:spPr>
      </p:pic>
    </p:spTree>
    <p:extLst>
      <p:ext uri="{BB962C8B-B14F-4D97-AF65-F5344CB8AC3E}">
        <p14:creationId xmlns:p14="http://schemas.microsoft.com/office/powerpoint/2010/main" val="82972161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47" y="1494336"/>
            <a:ext cx="8514449" cy="4244312"/>
          </a:xfrm>
        </p:spPr>
        <p:txBody>
          <a:bodyPr/>
          <a:lstStyle/>
          <a:p>
            <a:pPr marL="0" indent="0" algn="ctr">
              <a:lnSpc>
                <a:spcPct val="100000"/>
              </a:lnSpc>
              <a:buNone/>
            </a:pPr>
            <a:r>
              <a:rPr lang="en-US" sz="8000" b="1" dirty="0">
                <a:solidFill>
                  <a:srgbClr val="00B050"/>
                </a:solidFill>
                <a:latin typeface="Arial" panose="020B0604020202020204" pitchFamily="34" charset="0"/>
                <a:cs typeface="Arial" panose="020B0604020202020204" pitchFamily="34" charset="0"/>
              </a:rPr>
              <a:t>What About Things Here? </a:t>
            </a:r>
          </a:p>
        </p:txBody>
      </p:sp>
    </p:spTree>
    <p:extLst>
      <p:ext uri="{BB962C8B-B14F-4D97-AF65-F5344CB8AC3E}">
        <p14:creationId xmlns:p14="http://schemas.microsoft.com/office/powerpoint/2010/main" val="13251516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9143999" cy="533400"/>
          </a:xfrm>
        </p:spPr>
        <p:txBody>
          <a:bodyPr/>
          <a:lstStyle/>
          <a:p>
            <a:pPr algn="ctr"/>
            <a:r>
              <a:rPr lang="en-US" dirty="0"/>
              <a:t>The Soft Data is Great if You are a Republican</a:t>
            </a:r>
            <a:br>
              <a:rPr lang="en-US" dirty="0"/>
            </a:br>
            <a:r>
              <a:rPr lang="en-US" sz="1600" dirty="0"/>
              <a:t>      </a:t>
            </a:r>
          </a:p>
        </p:txBody>
      </p:sp>
      <p:pic>
        <p:nvPicPr>
          <p:cNvPr id="5" name="Picture 4"/>
          <p:cNvPicPr>
            <a:picLocks noChangeAspect="1"/>
          </p:cNvPicPr>
          <p:nvPr/>
        </p:nvPicPr>
        <p:blipFill>
          <a:blip r:embed="rId3"/>
          <a:stretch>
            <a:fillRect/>
          </a:stretch>
        </p:blipFill>
        <p:spPr>
          <a:xfrm>
            <a:off x="1511536" y="533400"/>
            <a:ext cx="6120927" cy="6324600"/>
          </a:xfrm>
          <a:prstGeom prst="rect">
            <a:avLst/>
          </a:prstGeom>
        </p:spPr>
      </p:pic>
    </p:spTree>
    <p:extLst>
      <p:ext uri="{BB962C8B-B14F-4D97-AF65-F5344CB8AC3E}">
        <p14:creationId xmlns:p14="http://schemas.microsoft.com/office/powerpoint/2010/main" val="142277602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580541" y="0"/>
            <a:ext cx="7967889" cy="762000"/>
          </a:xfrm>
        </p:spPr>
        <p:txBody>
          <a:bodyPr/>
          <a:lstStyle/>
          <a:p>
            <a:r>
              <a:rPr lang="en-US" dirty="0"/>
              <a:t>Oil Prices are Rising but are Contained</a:t>
            </a:r>
            <a:br>
              <a:rPr lang="en-US" dirty="0"/>
            </a:br>
            <a:r>
              <a:rPr lang="en-US" sz="1600" dirty="0"/>
              <a:t>At the current price oil is helping the global economy </a:t>
            </a:r>
          </a:p>
        </p:txBody>
      </p:sp>
      <p:pic>
        <p:nvPicPr>
          <p:cNvPr id="4" name="FRED Graph Chart" descr="FRED Graph">
            <a:hlinkClick r:id="rId3" tooltip="View this chart in your browser. "/>
            <a:extLst>
              <a:ext uri="{FF2B5EF4-FFF2-40B4-BE49-F238E27FC236}">
                <a16:creationId xmlns:a16="http://schemas.microsoft.com/office/drawing/2014/main" id="{29897EB1-41FE-429A-B4C1-47F6244C1F4E}"/>
              </a:ext>
            </a:extLst>
          </p:cNvPr>
          <p:cNvPicPr>
            <a:picLocks noChangeAspect="1"/>
          </p:cNvPicPr>
          <p:nvPr/>
        </p:nvPicPr>
        <p:blipFill>
          <a:blip r:embed="rId4"/>
          <a:stretch>
            <a:fillRect/>
          </a:stretch>
        </p:blipFill>
        <p:spPr>
          <a:xfrm>
            <a:off x="0" y="691116"/>
            <a:ext cx="9144000" cy="6166884"/>
          </a:xfrm>
          <a:prstGeom prst="rect">
            <a:avLst/>
          </a:prstGeom>
        </p:spPr>
      </p:pic>
    </p:spTree>
    <p:extLst>
      <p:ext uri="{BB962C8B-B14F-4D97-AF65-F5344CB8AC3E}">
        <p14:creationId xmlns:p14="http://schemas.microsoft.com/office/powerpoint/2010/main" val="36871025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79424" y="0"/>
            <a:ext cx="7967889" cy="669303"/>
          </a:xfrm>
        </p:spPr>
        <p:txBody>
          <a:bodyPr/>
          <a:lstStyle/>
          <a:p>
            <a:pPr algn="ctr"/>
            <a:r>
              <a:rPr lang="en-US" dirty="0"/>
              <a:t>Natural Gas Prices are Low So Little Activity  </a:t>
            </a:r>
            <a:br>
              <a:rPr lang="en-US" dirty="0"/>
            </a:br>
            <a:r>
              <a:rPr lang="en-US" sz="1600" dirty="0"/>
              <a:t>One CF is (roughly) equal to 1,020 BTU’s </a:t>
            </a:r>
          </a:p>
        </p:txBody>
      </p:sp>
      <p:pic>
        <p:nvPicPr>
          <p:cNvPr id="4" name="FRED Graph Chart" descr="FRED Graph">
            <a:hlinkClick r:id="rId3" tooltip="View this chart in your browser. "/>
            <a:extLst>
              <a:ext uri="{FF2B5EF4-FFF2-40B4-BE49-F238E27FC236}">
                <a16:creationId xmlns:a16="http://schemas.microsoft.com/office/drawing/2014/main" id="{06CAB4A7-FB93-4690-88F1-09E21B87E6F9}"/>
              </a:ext>
            </a:extLst>
          </p:cNvPr>
          <p:cNvPicPr>
            <a:picLocks noChangeAspect="1"/>
          </p:cNvPicPr>
          <p:nvPr/>
        </p:nvPicPr>
        <p:blipFill>
          <a:blip r:embed="rId4"/>
          <a:stretch>
            <a:fillRect/>
          </a:stretch>
        </p:blipFill>
        <p:spPr>
          <a:xfrm>
            <a:off x="0" y="691116"/>
            <a:ext cx="9144000" cy="6166884"/>
          </a:xfrm>
          <a:prstGeom prst="rect">
            <a:avLst/>
          </a:prstGeom>
        </p:spPr>
      </p:pic>
    </p:spTree>
    <p:extLst>
      <p:ext uri="{BB962C8B-B14F-4D97-AF65-F5344CB8AC3E}">
        <p14:creationId xmlns:p14="http://schemas.microsoft.com/office/powerpoint/2010/main" val="173549672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1.bp.blogspot.com/-BMYTxbr2PnA/WkPW91vy9wI/AAAAAAAAtVk/1qBme_ERuQEb7vG-CTOCCn1bCcGn6KApgCLcBGAs/s1600/PhillyMapNov2017.PNG">
            <a:extLst>
              <a:ext uri="{FF2B5EF4-FFF2-40B4-BE49-F238E27FC236}">
                <a16:creationId xmlns:a16="http://schemas.microsoft.com/office/drawing/2014/main" id="{61C88640-ED28-434F-9711-78F0DBCCBD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592" y="526002"/>
            <a:ext cx="8414816" cy="6331998"/>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a:spLocks noGrp="1"/>
          </p:cNvSpPr>
          <p:nvPr>
            <p:ph type="title"/>
          </p:nvPr>
        </p:nvSpPr>
        <p:spPr>
          <a:xfrm>
            <a:off x="1" y="46036"/>
            <a:ext cx="9143999" cy="468972"/>
          </a:xfrm>
        </p:spPr>
        <p:txBody>
          <a:bodyPr/>
          <a:lstStyle/>
          <a:p>
            <a:pPr algn="ctr"/>
            <a:r>
              <a:rPr lang="en-US" dirty="0"/>
              <a:t>Things Are Best in the South!  </a:t>
            </a:r>
          </a:p>
        </p:txBody>
      </p:sp>
      <p:sp>
        <p:nvSpPr>
          <p:cNvPr id="6" name="Down Arrow 5"/>
          <p:cNvSpPr/>
          <p:nvPr/>
        </p:nvSpPr>
        <p:spPr bwMode="auto">
          <a:xfrm>
            <a:off x="3048000" y="1981200"/>
            <a:ext cx="484632" cy="97840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128"/>
              <a:cs typeface="ＭＳ Ｐゴシック" charset="-128"/>
            </a:endParaRPr>
          </a:p>
        </p:txBody>
      </p:sp>
    </p:spTree>
    <p:extLst>
      <p:ext uri="{BB962C8B-B14F-4D97-AF65-F5344CB8AC3E}">
        <p14:creationId xmlns:p14="http://schemas.microsoft.com/office/powerpoint/2010/main" val="164886617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www.philadelphiafed.org/-/media/research-and-data/regional-economy/indexes/leading/charts/2017/leadingindexes1117-img.png?w=600&amp;la=en">
            <a:extLst>
              <a:ext uri="{FF2B5EF4-FFF2-40B4-BE49-F238E27FC236}">
                <a16:creationId xmlns:a16="http://schemas.microsoft.com/office/drawing/2014/main" id="{00DE037F-B2B6-4CA9-B0C8-266EA3101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699" y="452789"/>
            <a:ext cx="8282601" cy="6405211"/>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a:spLocks noGrp="1"/>
          </p:cNvSpPr>
          <p:nvPr>
            <p:ph type="title"/>
          </p:nvPr>
        </p:nvSpPr>
        <p:spPr>
          <a:xfrm>
            <a:off x="0" y="29029"/>
            <a:ext cx="9143999" cy="448050"/>
          </a:xfrm>
        </p:spPr>
        <p:txBody>
          <a:bodyPr/>
          <a:lstStyle/>
          <a:p>
            <a:pPr algn="ctr"/>
            <a:r>
              <a:rPr lang="en-US" dirty="0"/>
              <a:t>The Future Looks a Bit Better Than the  Present</a:t>
            </a:r>
          </a:p>
        </p:txBody>
      </p:sp>
      <p:sp>
        <p:nvSpPr>
          <p:cNvPr id="9" name="Down Arrow 5">
            <a:extLst>
              <a:ext uri="{FF2B5EF4-FFF2-40B4-BE49-F238E27FC236}">
                <a16:creationId xmlns:a16="http://schemas.microsoft.com/office/drawing/2014/main" id="{8FC1B192-FDCA-432D-AD42-A68E02ACA01F}"/>
              </a:ext>
            </a:extLst>
          </p:cNvPr>
          <p:cNvSpPr/>
          <p:nvPr/>
        </p:nvSpPr>
        <p:spPr bwMode="auto">
          <a:xfrm>
            <a:off x="3048000" y="2199927"/>
            <a:ext cx="484632" cy="97840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a:ea typeface="ＭＳ Ｐゴシック"/>
            </a:endParaRPr>
          </a:p>
        </p:txBody>
      </p:sp>
    </p:spTree>
    <p:extLst>
      <p:ext uri="{BB962C8B-B14F-4D97-AF65-F5344CB8AC3E}">
        <p14:creationId xmlns:p14="http://schemas.microsoft.com/office/powerpoint/2010/main" val="82664250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3.bp.blogspot.com/-iFnmnkXde30/Wj1xpiFkjJI/AAAAAAAAtTQ/Vow_FMdzvX8RQVtQ7w47fTIA5ShOl09JACLcBGAs/s1600/StateUnemploy1Nov.PNG">
            <a:extLst>
              <a:ext uri="{FF2B5EF4-FFF2-40B4-BE49-F238E27FC236}">
                <a16:creationId xmlns:a16="http://schemas.microsoft.com/office/drawing/2014/main" id="{BEBDD351-120E-4B5C-ACBE-CFC35CED61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01189"/>
            <a:ext cx="9144000" cy="605681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390618" y="0"/>
            <a:ext cx="8581932" cy="647754"/>
          </a:xfrm>
        </p:spPr>
        <p:txBody>
          <a:bodyPr/>
          <a:lstStyle/>
          <a:p>
            <a:r>
              <a:rPr lang="en-US" dirty="0"/>
              <a:t>State Unemployment Rates</a:t>
            </a:r>
            <a:br>
              <a:rPr lang="en-US" dirty="0"/>
            </a:br>
            <a:r>
              <a:rPr lang="en-US" sz="1600" dirty="0"/>
              <a:t>Only three states have rates that are meaningfully above 5%</a:t>
            </a:r>
          </a:p>
        </p:txBody>
      </p:sp>
      <p:sp>
        <p:nvSpPr>
          <p:cNvPr id="6" name="Down Arrow 6"/>
          <p:cNvSpPr/>
          <p:nvPr/>
        </p:nvSpPr>
        <p:spPr bwMode="auto">
          <a:xfrm>
            <a:off x="7620000" y="2133600"/>
            <a:ext cx="484632" cy="97840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128"/>
              <a:cs typeface="ＭＳ Ｐゴシック" charset="-128"/>
            </a:endParaRPr>
          </a:p>
        </p:txBody>
      </p:sp>
    </p:spTree>
    <p:extLst>
      <p:ext uri="{BB962C8B-B14F-4D97-AF65-F5344CB8AC3E}">
        <p14:creationId xmlns:p14="http://schemas.microsoft.com/office/powerpoint/2010/main" val="353020363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map&#10;&#10;Description generated with high confidence">
            <a:extLst>
              <a:ext uri="{FF2B5EF4-FFF2-40B4-BE49-F238E27FC236}">
                <a16:creationId xmlns:a16="http://schemas.microsoft.com/office/drawing/2014/main" id="{394FBD23-72E6-4AE4-A297-FB4BDF1E411D}"/>
              </a:ext>
            </a:extLst>
          </p:cNvPr>
          <p:cNvPicPr>
            <a:picLocks noChangeAspect="1"/>
          </p:cNvPicPr>
          <p:nvPr/>
        </p:nvPicPr>
        <p:blipFill>
          <a:blip r:embed="rId3"/>
          <a:stretch>
            <a:fillRect/>
          </a:stretch>
        </p:blipFill>
        <p:spPr>
          <a:xfrm>
            <a:off x="1383030" y="714102"/>
            <a:ext cx="6143897" cy="6143897"/>
          </a:xfrm>
          <a:prstGeom prst="rect">
            <a:avLst/>
          </a:prstGeom>
        </p:spPr>
      </p:pic>
      <p:sp>
        <p:nvSpPr>
          <p:cNvPr id="8" name="Title 1"/>
          <p:cNvSpPr>
            <a:spLocks noGrp="1"/>
          </p:cNvSpPr>
          <p:nvPr>
            <p:ph type="title"/>
          </p:nvPr>
        </p:nvSpPr>
        <p:spPr>
          <a:xfrm>
            <a:off x="1" y="9259"/>
            <a:ext cx="9143999" cy="704843"/>
          </a:xfrm>
        </p:spPr>
        <p:txBody>
          <a:bodyPr/>
          <a:lstStyle/>
          <a:p>
            <a:pPr algn="ctr"/>
            <a:r>
              <a:rPr lang="en-US" dirty="0"/>
              <a:t>Population Growth by State</a:t>
            </a:r>
            <a:br>
              <a:rPr lang="en-US" dirty="0"/>
            </a:br>
            <a:r>
              <a:rPr lang="en-US" sz="1600" dirty="0"/>
              <a:t>ID #1 at 2.2%, NV at 2%, UT at 1.9%, WA at 1.7% CO at 1.4% in 9th   </a:t>
            </a:r>
          </a:p>
        </p:txBody>
      </p:sp>
      <p:sp>
        <p:nvSpPr>
          <p:cNvPr id="6" name="Down Arrow 5"/>
          <p:cNvSpPr/>
          <p:nvPr/>
        </p:nvSpPr>
        <p:spPr bwMode="auto">
          <a:xfrm>
            <a:off x="3505200" y="3124200"/>
            <a:ext cx="484632" cy="978408"/>
          </a:xfrm>
          <a:prstGeom prst="down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128"/>
              <a:cs typeface="ＭＳ Ｐゴシック" charset="-128"/>
            </a:endParaRPr>
          </a:p>
        </p:txBody>
      </p:sp>
    </p:spTree>
    <p:extLst>
      <p:ext uri="{BB962C8B-B14F-4D97-AF65-F5344CB8AC3E}">
        <p14:creationId xmlns:p14="http://schemas.microsoft.com/office/powerpoint/2010/main" val="20312905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1371600" y="3886200"/>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lnSpc>
                <a:spcPct val="95000"/>
              </a:lnSpc>
              <a:spcAft>
                <a:spcPct val="50000"/>
              </a:spcAft>
              <a:defRPr>
                <a:solidFill>
                  <a:schemeClr val="bg2"/>
                </a:solidFill>
                <a:latin typeface="Arial" pitchFamily="34" charset="0"/>
                <a:ea typeface="ＭＳ Ｐゴシック" pitchFamily="34" charset="-128"/>
              </a:defRPr>
            </a:lvl1pPr>
            <a:lvl2pPr marL="742950" indent="-285750" eaLnBrk="0" hangingPunct="0">
              <a:lnSpc>
                <a:spcPct val="95000"/>
              </a:lnSpc>
              <a:spcAft>
                <a:spcPct val="50000"/>
              </a:spcAft>
              <a:buFont typeface="Times"/>
              <a:buChar char="•"/>
              <a:defRPr>
                <a:solidFill>
                  <a:schemeClr val="bg2"/>
                </a:solidFill>
                <a:latin typeface="Arial" pitchFamily="34" charset="0"/>
                <a:ea typeface="ＭＳ Ｐゴシック" pitchFamily="34" charset="-128"/>
              </a:defRPr>
            </a:lvl2pPr>
            <a:lvl3pPr marL="1143000" indent="-228600" eaLnBrk="0" hangingPunct="0">
              <a:lnSpc>
                <a:spcPct val="50000"/>
              </a:lnSpc>
              <a:spcAft>
                <a:spcPct val="50000"/>
              </a:spcAft>
              <a:buChar char="–"/>
              <a:defRPr>
                <a:solidFill>
                  <a:schemeClr val="bg2"/>
                </a:solidFill>
                <a:latin typeface="Arial" pitchFamily="34" charset="0"/>
                <a:ea typeface="ＭＳ Ｐゴシック" pitchFamily="34" charset="-128"/>
              </a:defRPr>
            </a:lvl3pPr>
            <a:lvl4pPr marL="1600200" indent="-228600" eaLnBrk="0" hangingPunct="0">
              <a:spcBef>
                <a:spcPct val="20000"/>
              </a:spcBef>
              <a:buChar char="–"/>
              <a:defRPr>
                <a:solidFill>
                  <a:schemeClr val="tx2"/>
                </a:solidFill>
                <a:latin typeface="Arial" pitchFamily="34" charset="0"/>
                <a:ea typeface="ＭＳ Ｐゴシック" pitchFamily="34" charset="-128"/>
              </a:defRPr>
            </a:lvl4pPr>
            <a:lvl5pPr marL="2057400" indent="-228600" eaLnBrk="0" hangingPunct="0">
              <a:spcBef>
                <a:spcPct val="20000"/>
              </a:spcBef>
              <a:buChar char="»"/>
              <a:defRPr>
                <a:solidFill>
                  <a:schemeClr val="tx2"/>
                </a:solidFill>
                <a:latin typeface="Arial" pitchFamily="34" charset="0"/>
                <a:ea typeface="ＭＳ Ｐゴシック" pitchFamily="34" charset="-128"/>
              </a:defRPr>
            </a:lvl5pPr>
            <a:lvl6pPr marL="2514600" indent="-228600" eaLnBrk="0" fontAlgn="base" hangingPunct="0">
              <a:spcBef>
                <a:spcPct val="20000"/>
              </a:spcBef>
              <a:spcAft>
                <a:spcPct val="0"/>
              </a:spcAft>
              <a:buChar char="»"/>
              <a:defRPr>
                <a:solidFill>
                  <a:schemeClr val="tx2"/>
                </a:solidFill>
                <a:latin typeface="Arial" pitchFamily="34" charset="0"/>
                <a:ea typeface="ＭＳ Ｐゴシック" pitchFamily="34" charset="-128"/>
              </a:defRPr>
            </a:lvl6pPr>
            <a:lvl7pPr marL="2971800" indent="-228600" eaLnBrk="0" fontAlgn="base" hangingPunct="0">
              <a:spcBef>
                <a:spcPct val="20000"/>
              </a:spcBef>
              <a:spcAft>
                <a:spcPct val="0"/>
              </a:spcAft>
              <a:buChar char="»"/>
              <a:defRPr>
                <a:solidFill>
                  <a:schemeClr val="tx2"/>
                </a:solidFill>
                <a:latin typeface="Arial" pitchFamily="34" charset="0"/>
                <a:ea typeface="ＭＳ Ｐゴシック" pitchFamily="34" charset="-128"/>
              </a:defRPr>
            </a:lvl7pPr>
            <a:lvl8pPr marL="3429000" indent="-228600" eaLnBrk="0" fontAlgn="base" hangingPunct="0">
              <a:spcBef>
                <a:spcPct val="20000"/>
              </a:spcBef>
              <a:spcAft>
                <a:spcPct val="0"/>
              </a:spcAft>
              <a:buChar char="»"/>
              <a:defRPr>
                <a:solidFill>
                  <a:schemeClr val="tx2"/>
                </a:solidFill>
                <a:latin typeface="Arial" pitchFamily="34" charset="0"/>
                <a:ea typeface="ＭＳ Ｐゴシック" pitchFamily="34" charset="-128"/>
              </a:defRPr>
            </a:lvl8pPr>
            <a:lvl9pPr marL="3886200" indent="-228600" eaLnBrk="0" fontAlgn="base" hangingPunct="0">
              <a:spcBef>
                <a:spcPct val="20000"/>
              </a:spcBef>
              <a:spcAft>
                <a:spcPct val="0"/>
              </a:spcAft>
              <a:buChar char="»"/>
              <a:defRPr>
                <a:solidFill>
                  <a:schemeClr val="tx2"/>
                </a:solidFill>
                <a:latin typeface="Arial" pitchFamily="34" charset="0"/>
                <a:ea typeface="ＭＳ Ｐゴシック" pitchFamily="34" charset="-128"/>
              </a:defRPr>
            </a:lvl9pPr>
          </a:lstStyle>
          <a:p>
            <a:pPr algn="ctr" fontAlgn="base">
              <a:lnSpc>
                <a:spcPct val="100000"/>
              </a:lnSpc>
              <a:spcBef>
                <a:spcPct val="20000"/>
              </a:spcBef>
              <a:spcAft>
                <a:spcPct val="0"/>
              </a:spcAft>
            </a:pPr>
            <a:endParaRPr lang="en-US" altLang="en-US">
              <a:solidFill>
                <a:srgbClr val="FFCC99"/>
              </a:solidFill>
            </a:endParaRPr>
          </a:p>
        </p:txBody>
      </p:sp>
      <p:sp>
        <p:nvSpPr>
          <p:cNvPr id="39939" name="Text Box 3"/>
          <p:cNvSpPr txBox="1">
            <a:spLocks noChangeArrowheads="1"/>
          </p:cNvSpPr>
          <p:nvPr/>
        </p:nvSpPr>
        <p:spPr bwMode="auto">
          <a:xfrm>
            <a:off x="685800" y="1447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lnSpc>
                <a:spcPct val="95000"/>
              </a:lnSpc>
              <a:spcAft>
                <a:spcPct val="50000"/>
              </a:spcAft>
              <a:defRPr>
                <a:solidFill>
                  <a:schemeClr val="bg2"/>
                </a:solidFill>
                <a:latin typeface="Arial" pitchFamily="34" charset="0"/>
                <a:ea typeface="ＭＳ Ｐゴシック" pitchFamily="34" charset="-128"/>
              </a:defRPr>
            </a:lvl1pPr>
            <a:lvl2pPr marL="742950" indent="-285750" eaLnBrk="0" hangingPunct="0">
              <a:lnSpc>
                <a:spcPct val="95000"/>
              </a:lnSpc>
              <a:spcAft>
                <a:spcPct val="50000"/>
              </a:spcAft>
              <a:buFont typeface="Times"/>
              <a:buChar char="•"/>
              <a:defRPr>
                <a:solidFill>
                  <a:schemeClr val="bg2"/>
                </a:solidFill>
                <a:latin typeface="Arial" pitchFamily="34" charset="0"/>
                <a:ea typeface="ＭＳ Ｐゴシック" pitchFamily="34" charset="-128"/>
              </a:defRPr>
            </a:lvl2pPr>
            <a:lvl3pPr marL="1143000" indent="-228600" eaLnBrk="0" hangingPunct="0">
              <a:lnSpc>
                <a:spcPct val="50000"/>
              </a:lnSpc>
              <a:spcAft>
                <a:spcPct val="50000"/>
              </a:spcAft>
              <a:buChar char="–"/>
              <a:defRPr>
                <a:solidFill>
                  <a:schemeClr val="bg2"/>
                </a:solidFill>
                <a:latin typeface="Arial" pitchFamily="34" charset="0"/>
                <a:ea typeface="ＭＳ Ｐゴシック" pitchFamily="34" charset="-128"/>
              </a:defRPr>
            </a:lvl3pPr>
            <a:lvl4pPr marL="1600200" indent="-228600" eaLnBrk="0" hangingPunct="0">
              <a:spcBef>
                <a:spcPct val="20000"/>
              </a:spcBef>
              <a:buChar char="–"/>
              <a:defRPr>
                <a:solidFill>
                  <a:schemeClr val="tx2"/>
                </a:solidFill>
                <a:latin typeface="Arial" pitchFamily="34" charset="0"/>
                <a:ea typeface="ＭＳ Ｐゴシック" pitchFamily="34" charset="-128"/>
              </a:defRPr>
            </a:lvl4pPr>
            <a:lvl5pPr marL="2057400" indent="-228600" eaLnBrk="0" hangingPunct="0">
              <a:spcBef>
                <a:spcPct val="20000"/>
              </a:spcBef>
              <a:buChar char="»"/>
              <a:defRPr>
                <a:solidFill>
                  <a:schemeClr val="tx2"/>
                </a:solidFill>
                <a:latin typeface="Arial" pitchFamily="34" charset="0"/>
                <a:ea typeface="ＭＳ Ｐゴシック" pitchFamily="34" charset="-128"/>
              </a:defRPr>
            </a:lvl5pPr>
            <a:lvl6pPr marL="2514600" indent="-228600" eaLnBrk="0" fontAlgn="base" hangingPunct="0">
              <a:spcBef>
                <a:spcPct val="20000"/>
              </a:spcBef>
              <a:spcAft>
                <a:spcPct val="0"/>
              </a:spcAft>
              <a:buChar char="»"/>
              <a:defRPr>
                <a:solidFill>
                  <a:schemeClr val="tx2"/>
                </a:solidFill>
                <a:latin typeface="Arial" pitchFamily="34" charset="0"/>
                <a:ea typeface="ＭＳ Ｐゴシック" pitchFamily="34" charset="-128"/>
              </a:defRPr>
            </a:lvl6pPr>
            <a:lvl7pPr marL="2971800" indent="-228600" eaLnBrk="0" fontAlgn="base" hangingPunct="0">
              <a:spcBef>
                <a:spcPct val="20000"/>
              </a:spcBef>
              <a:spcAft>
                <a:spcPct val="0"/>
              </a:spcAft>
              <a:buChar char="»"/>
              <a:defRPr>
                <a:solidFill>
                  <a:schemeClr val="tx2"/>
                </a:solidFill>
                <a:latin typeface="Arial" pitchFamily="34" charset="0"/>
                <a:ea typeface="ＭＳ Ｐゴシック" pitchFamily="34" charset="-128"/>
              </a:defRPr>
            </a:lvl7pPr>
            <a:lvl8pPr marL="3429000" indent="-228600" eaLnBrk="0" fontAlgn="base" hangingPunct="0">
              <a:spcBef>
                <a:spcPct val="20000"/>
              </a:spcBef>
              <a:spcAft>
                <a:spcPct val="0"/>
              </a:spcAft>
              <a:buChar char="»"/>
              <a:defRPr>
                <a:solidFill>
                  <a:schemeClr val="tx2"/>
                </a:solidFill>
                <a:latin typeface="Arial" pitchFamily="34" charset="0"/>
                <a:ea typeface="ＭＳ Ｐゴシック" pitchFamily="34" charset="-128"/>
              </a:defRPr>
            </a:lvl8pPr>
            <a:lvl9pPr marL="3886200" indent="-228600" eaLnBrk="0" fontAlgn="base" hangingPunct="0">
              <a:spcBef>
                <a:spcPct val="20000"/>
              </a:spcBef>
              <a:spcAft>
                <a:spcPct val="0"/>
              </a:spcAft>
              <a:buChar char="»"/>
              <a:defRPr>
                <a:solidFill>
                  <a:schemeClr val="tx2"/>
                </a:solidFill>
                <a:latin typeface="Arial" pitchFamily="34" charset="0"/>
                <a:ea typeface="ＭＳ Ｐゴシック" pitchFamily="34" charset="-128"/>
              </a:defRPr>
            </a:lvl9pPr>
          </a:lstStyle>
          <a:p>
            <a:pPr algn="ctr" fontAlgn="base">
              <a:lnSpc>
                <a:spcPct val="100000"/>
              </a:lnSpc>
              <a:spcBef>
                <a:spcPct val="50000"/>
              </a:spcBef>
              <a:spcAft>
                <a:spcPct val="0"/>
              </a:spcAft>
            </a:pPr>
            <a:endParaRPr lang="en-US" altLang="en-US" sz="2400">
              <a:solidFill>
                <a:srgbClr val="FFCC99"/>
              </a:solidFill>
              <a:latin typeface="Tahoma" pitchFamily="34" charset="0"/>
            </a:endParaRPr>
          </a:p>
        </p:txBody>
      </p:sp>
      <p:sp>
        <p:nvSpPr>
          <p:cNvPr id="39940" name="Text Box 7"/>
          <p:cNvSpPr txBox="1">
            <a:spLocks noChangeArrowheads="1"/>
          </p:cNvSpPr>
          <p:nvPr/>
        </p:nvSpPr>
        <p:spPr bwMode="auto">
          <a:xfrm>
            <a:off x="685800" y="1100138"/>
            <a:ext cx="7467600" cy="505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lnSpc>
                <a:spcPct val="95000"/>
              </a:lnSpc>
              <a:spcAft>
                <a:spcPct val="50000"/>
              </a:spcAft>
              <a:defRPr>
                <a:solidFill>
                  <a:schemeClr val="bg2"/>
                </a:solidFill>
                <a:latin typeface="Arial" pitchFamily="34" charset="0"/>
                <a:ea typeface="ＭＳ Ｐゴシック" pitchFamily="34" charset="-128"/>
              </a:defRPr>
            </a:lvl1pPr>
            <a:lvl2pPr marL="742950" indent="-285750" eaLnBrk="0" hangingPunct="0">
              <a:lnSpc>
                <a:spcPct val="95000"/>
              </a:lnSpc>
              <a:spcAft>
                <a:spcPct val="50000"/>
              </a:spcAft>
              <a:buFont typeface="Times"/>
              <a:buChar char="•"/>
              <a:defRPr>
                <a:solidFill>
                  <a:schemeClr val="bg2"/>
                </a:solidFill>
                <a:latin typeface="Arial" pitchFamily="34" charset="0"/>
                <a:ea typeface="ＭＳ Ｐゴシック" pitchFamily="34" charset="-128"/>
              </a:defRPr>
            </a:lvl2pPr>
            <a:lvl3pPr marL="1143000" indent="-228600" eaLnBrk="0" hangingPunct="0">
              <a:lnSpc>
                <a:spcPct val="50000"/>
              </a:lnSpc>
              <a:spcAft>
                <a:spcPct val="50000"/>
              </a:spcAft>
              <a:buChar char="–"/>
              <a:defRPr>
                <a:solidFill>
                  <a:schemeClr val="bg2"/>
                </a:solidFill>
                <a:latin typeface="Arial" pitchFamily="34" charset="0"/>
                <a:ea typeface="ＭＳ Ｐゴシック" pitchFamily="34" charset="-128"/>
              </a:defRPr>
            </a:lvl3pPr>
            <a:lvl4pPr marL="1600200" indent="-228600" eaLnBrk="0" hangingPunct="0">
              <a:spcBef>
                <a:spcPct val="20000"/>
              </a:spcBef>
              <a:buChar char="–"/>
              <a:defRPr>
                <a:solidFill>
                  <a:schemeClr val="tx2"/>
                </a:solidFill>
                <a:latin typeface="Arial" pitchFamily="34" charset="0"/>
                <a:ea typeface="ＭＳ Ｐゴシック" pitchFamily="34" charset="-128"/>
              </a:defRPr>
            </a:lvl4pPr>
            <a:lvl5pPr marL="2057400" indent="-228600" eaLnBrk="0" hangingPunct="0">
              <a:spcBef>
                <a:spcPct val="20000"/>
              </a:spcBef>
              <a:buChar char="»"/>
              <a:defRPr>
                <a:solidFill>
                  <a:schemeClr val="tx2"/>
                </a:solidFill>
                <a:latin typeface="Arial" pitchFamily="34" charset="0"/>
                <a:ea typeface="ＭＳ Ｐゴシック" pitchFamily="34" charset="-128"/>
              </a:defRPr>
            </a:lvl5pPr>
            <a:lvl6pPr marL="2514600" indent="-228600" eaLnBrk="0" fontAlgn="base" hangingPunct="0">
              <a:spcBef>
                <a:spcPct val="20000"/>
              </a:spcBef>
              <a:spcAft>
                <a:spcPct val="0"/>
              </a:spcAft>
              <a:buChar char="»"/>
              <a:defRPr>
                <a:solidFill>
                  <a:schemeClr val="tx2"/>
                </a:solidFill>
                <a:latin typeface="Arial" pitchFamily="34" charset="0"/>
                <a:ea typeface="ＭＳ Ｐゴシック" pitchFamily="34" charset="-128"/>
              </a:defRPr>
            </a:lvl6pPr>
            <a:lvl7pPr marL="2971800" indent="-228600" eaLnBrk="0" fontAlgn="base" hangingPunct="0">
              <a:spcBef>
                <a:spcPct val="20000"/>
              </a:spcBef>
              <a:spcAft>
                <a:spcPct val="0"/>
              </a:spcAft>
              <a:buChar char="»"/>
              <a:defRPr>
                <a:solidFill>
                  <a:schemeClr val="tx2"/>
                </a:solidFill>
                <a:latin typeface="Arial" pitchFamily="34" charset="0"/>
                <a:ea typeface="ＭＳ Ｐゴシック" pitchFamily="34" charset="-128"/>
              </a:defRPr>
            </a:lvl7pPr>
            <a:lvl8pPr marL="3429000" indent="-228600" eaLnBrk="0" fontAlgn="base" hangingPunct="0">
              <a:spcBef>
                <a:spcPct val="20000"/>
              </a:spcBef>
              <a:spcAft>
                <a:spcPct val="0"/>
              </a:spcAft>
              <a:buChar char="»"/>
              <a:defRPr>
                <a:solidFill>
                  <a:schemeClr val="tx2"/>
                </a:solidFill>
                <a:latin typeface="Arial" pitchFamily="34" charset="0"/>
                <a:ea typeface="ＭＳ Ｐゴシック" pitchFamily="34" charset="-128"/>
              </a:defRPr>
            </a:lvl8pPr>
            <a:lvl9pPr marL="3886200" indent="-228600" eaLnBrk="0" fontAlgn="base" hangingPunct="0">
              <a:spcBef>
                <a:spcPct val="20000"/>
              </a:spcBef>
              <a:spcAft>
                <a:spcPct val="0"/>
              </a:spcAft>
              <a:buChar char="»"/>
              <a:defRPr>
                <a:solidFill>
                  <a:schemeClr val="tx2"/>
                </a:solidFill>
                <a:latin typeface="Arial" pitchFamily="34" charset="0"/>
                <a:ea typeface="ＭＳ Ｐゴシック" pitchFamily="34" charset="-128"/>
              </a:defRPr>
            </a:lvl9pPr>
          </a:lstStyle>
          <a:p>
            <a:pPr algn="ctr" fontAlgn="base">
              <a:lnSpc>
                <a:spcPct val="100000"/>
              </a:lnSpc>
              <a:spcBef>
                <a:spcPct val="50000"/>
              </a:spcBef>
              <a:spcAft>
                <a:spcPct val="0"/>
              </a:spcAft>
            </a:pPr>
            <a:endParaRPr lang="en-US" altLang="en-US" sz="3200">
              <a:solidFill>
                <a:srgbClr val="FFCC99"/>
              </a:solidFill>
              <a:latin typeface="Tahoma" pitchFamily="34" charset="0"/>
            </a:endParaRPr>
          </a:p>
        </p:txBody>
      </p:sp>
      <p:sp>
        <p:nvSpPr>
          <p:cNvPr id="39941" name="Rectangle 10"/>
          <p:cNvSpPr>
            <a:spLocks noChangeArrowheads="1"/>
          </p:cNvSpPr>
          <p:nvPr/>
        </p:nvSpPr>
        <p:spPr bwMode="auto">
          <a:xfrm>
            <a:off x="0" y="762000"/>
            <a:ext cx="91440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lnSpc>
                <a:spcPct val="95000"/>
              </a:lnSpc>
              <a:spcAft>
                <a:spcPct val="50000"/>
              </a:spcAft>
              <a:defRPr>
                <a:solidFill>
                  <a:schemeClr val="bg2"/>
                </a:solidFill>
                <a:latin typeface="Arial" pitchFamily="34" charset="0"/>
                <a:ea typeface="ＭＳ Ｐゴシック" pitchFamily="34" charset="-128"/>
              </a:defRPr>
            </a:lvl1pPr>
            <a:lvl2pPr marL="742950" indent="-285750" eaLnBrk="0" hangingPunct="0">
              <a:lnSpc>
                <a:spcPct val="95000"/>
              </a:lnSpc>
              <a:spcAft>
                <a:spcPct val="50000"/>
              </a:spcAft>
              <a:buFont typeface="Times"/>
              <a:buChar char="•"/>
              <a:defRPr>
                <a:solidFill>
                  <a:schemeClr val="bg2"/>
                </a:solidFill>
                <a:latin typeface="Arial" pitchFamily="34" charset="0"/>
                <a:ea typeface="ＭＳ Ｐゴシック" pitchFamily="34" charset="-128"/>
              </a:defRPr>
            </a:lvl2pPr>
            <a:lvl3pPr marL="1143000" indent="-228600" eaLnBrk="0" hangingPunct="0">
              <a:lnSpc>
                <a:spcPct val="50000"/>
              </a:lnSpc>
              <a:spcAft>
                <a:spcPct val="50000"/>
              </a:spcAft>
              <a:buChar char="–"/>
              <a:defRPr>
                <a:solidFill>
                  <a:schemeClr val="bg2"/>
                </a:solidFill>
                <a:latin typeface="Arial" pitchFamily="34" charset="0"/>
                <a:ea typeface="ＭＳ Ｐゴシック" pitchFamily="34" charset="-128"/>
              </a:defRPr>
            </a:lvl3pPr>
            <a:lvl4pPr marL="1600200" indent="-228600" eaLnBrk="0" hangingPunct="0">
              <a:spcBef>
                <a:spcPct val="20000"/>
              </a:spcBef>
              <a:buChar char="–"/>
              <a:defRPr>
                <a:solidFill>
                  <a:schemeClr val="tx2"/>
                </a:solidFill>
                <a:latin typeface="Arial" pitchFamily="34" charset="0"/>
                <a:ea typeface="ＭＳ Ｐゴシック" pitchFamily="34" charset="-128"/>
              </a:defRPr>
            </a:lvl4pPr>
            <a:lvl5pPr marL="2057400" indent="-228600" eaLnBrk="0" hangingPunct="0">
              <a:spcBef>
                <a:spcPct val="20000"/>
              </a:spcBef>
              <a:buChar char="»"/>
              <a:defRPr>
                <a:solidFill>
                  <a:schemeClr val="tx2"/>
                </a:solidFill>
                <a:latin typeface="Arial" pitchFamily="34" charset="0"/>
                <a:ea typeface="ＭＳ Ｐゴシック" pitchFamily="34" charset="-128"/>
              </a:defRPr>
            </a:lvl5pPr>
            <a:lvl6pPr marL="2514600" indent="-228600" eaLnBrk="0" fontAlgn="base" hangingPunct="0">
              <a:spcBef>
                <a:spcPct val="20000"/>
              </a:spcBef>
              <a:spcAft>
                <a:spcPct val="0"/>
              </a:spcAft>
              <a:buChar char="»"/>
              <a:defRPr>
                <a:solidFill>
                  <a:schemeClr val="tx2"/>
                </a:solidFill>
                <a:latin typeface="Arial" pitchFamily="34" charset="0"/>
                <a:ea typeface="ＭＳ Ｐゴシック" pitchFamily="34" charset="-128"/>
              </a:defRPr>
            </a:lvl6pPr>
            <a:lvl7pPr marL="2971800" indent="-228600" eaLnBrk="0" fontAlgn="base" hangingPunct="0">
              <a:spcBef>
                <a:spcPct val="20000"/>
              </a:spcBef>
              <a:spcAft>
                <a:spcPct val="0"/>
              </a:spcAft>
              <a:buChar char="»"/>
              <a:defRPr>
                <a:solidFill>
                  <a:schemeClr val="tx2"/>
                </a:solidFill>
                <a:latin typeface="Arial" pitchFamily="34" charset="0"/>
                <a:ea typeface="ＭＳ Ｐゴシック" pitchFamily="34" charset="-128"/>
              </a:defRPr>
            </a:lvl7pPr>
            <a:lvl8pPr marL="3429000" indent="-228600" eaLnBrk="0" fontAlgn="base" hangingPunct="0">
              <a:spcBef>
                <a:spcPct val="20000"/>
              </a:spcBef>
              <a:spcAft>
                <a:spcPct val="0"/>
              </a:spcAft>
              <a:buChar char="»"/>
              <a:defRPr>
                <a:solidFill>
                  <a:schemeClr val="tx2"/>
                </a:solidFill>
                <a:latin typeface="Arial" pitchFamily="34" charset="0"/>
                <a:ea typeface="ＭＳ Ｐゴシック" pitchFamily="34" charset="-128"/>
              </a:defRPr>
            </a:lvl8pPr>
            <a:lvl9pPr marL="3886200" indent="-228600" eaLnBrk="0" fontAlgn="base" hangingPunct="0">
              <a:spcBef>
                <a:spcPct val="20000"/>
              </a:spcBef>
              <a:spcAft>
                <a:spcPct val="0"/>
              </a:spcAft>
              <a:buChar char="»"/>
              <a:defRPr>
                <a:solidFill>
                  <a:schemeClr val="tx2"/>
                </a:solidFill>
                <a:latin typeface="Arial" pitchFamily="34" charset="0"/>
                <a:ea typeface="ＭＳ Ｐゴシック" pitchFamily="34" charset="-128"/>
              </a:defRPr>
            </a:lvl9pPr>
          </a:lstStyle>
          <a:p>
            <a:pPr algn="ctr" fontAlgn="base">
              <a:lnSpc>
                <a:spcPct val="100000"/>
              </a:lnSpc>
              <a:spcBef>
                <a:spcPct val="20000"/>
              </a:spcBef>
              <a:spcAft>
                <a:spcPct val="0"/>
              </a:spcAft>
            </a:pPr>
            <a:r>
              <a:rPr lang="en-US" altLang="en-US" sz="2800" dirty="0">
                <a:solidFill>
                  <a:srgbClr val="002060"/>
                </a:solidFill>
                <a:latin typeface="Tahoma" pitchFamily="34" charset="0"/>
                <a:cs typeface="Tahoma" pitchFamily="34" charset="0"/>
              </a:rPr>
              <a:t>Elliot F. Eisenberg, Ph.D.</a:t>
            </a:r>
          </a:p>
          <a:p>
            <a:pPr algn="ctr" fontAlgn="base">
              <a:lnSpc>
                <a:spcPct val="100000"/>
              </a:lnSpc>
              <a:spcBef>
                <a:spcPct val="20000"/>
              </a:spcBef>
              <a:spcAft>
                <a:spcPct val="0"/>
              </a:spcAft>
            </a:pPr>
            <a:endParaRPr lang="en-US" altLang="en-US" sz="500" dirty="0">
              <a:solidFill>
                <a:srgbClr val="002060"/>
              </a:solidFill>
              <a:latin typeface="Tahoma" pitchFamily="34" charset="0"/>
              <a:cs typeface="Tahoma" pitchFamily="34" charset="0"/>
            </a:endParaRPr>
          </a:p>
          <a:p>
            <a:pPr algn="ctr" fontAlgn="base">
              <a:lnSpc>
                <a:spcPct val="100000"/>
              </a:lnSpc>
              <a:spcBef>
                <a:spcPct val="20000"/>
              </a:spcBef>
              <a:spcAft>
                <a:spcPct val="0"/>
              </a:spcAft>
            </a:pPr>
            <a:r>
              <a:rPr lang="en-US" altLang="en-US" sz="2800" b="1" dirty="0">
                <a:solidFill>
                  <a:srgbClr val="FF0000"/>
                </a:solidFill>
                <a:latin typeface="Tahoma" pitchFamily="34" charset="0"/>
                <a:cs typeface="Tahoma" pitchFamily="34" charset="0"/>
              </a:rPr>
              <a:t>Cell</a:t>
            </a:r>
            <a:r>
              <a:rPr lang="en-US" altLang="en-US" sz="2800" dirty="0">
                <a:solidFill>
                  <a:srgbClr val="002060"/>
                </a:solidFill>
                <a:latin typeface="Tahoma" pitchFamily="34" charset="0"/>
                <a:cs typeface="Tahoma" pitchFamily="34" charset="0"/>
              </a:rPr>
              <a:t>: 202.306.2731</a:t>
            </a:r>
          </a:p>
          <a:p>
            <a:pPr algn="ctr" fontAlgn="base">
              <a:lnSpc>
                <a:spcPct val="100000"/>
              </a:lnSpc>
              <a:spcBef>
                <a:spcPct val="20000"/>
              </a:spcBef>
              <a:spcAft>
                <a:spcPct val="0"/>
              </a:spcAft>
            </a:pPr>
            <a:r>
              <a:rPr lang="en-US" altLang="en-US" sz="500" dirty="0">
                <a:solidFill>
                  <a:srgbClr val="002060"/>
                </a:solidFill>
                <a:latin typeface="Tahoma" pitchFamily="34" charset="0"/>
                <a:cs typeface="Tahoma" pitchFamily="34" charset="0"/>
              </a:rPr>
              <a:t> </a:t>
            </a:r>
          </a:p>
          <a:p>
            <a:pPr algn="ctr" fontAlgn="base">
              <a:lnSpc>
                <a:spcPct val="100000"/>
              </a:lnSpc>
              <a:spcBef>
                <a:spcPct val="20000"/>
              </a:spcBef>
              <a:spcAft>
                <a:spcPct val="0"/>
              </a:spcAft>
            </a:pPr>
            <a:r>
              <a:rPr lang="en-US" altLang="en-US" sz="2800" dirty="0">
                <a:solidFill>
                  <a:srgbClr val="002060"/>
                </a:solidFill>
                <a:latin typeface="Tahoma" pitchFamily="34" charset="0"/>
                <a:cs typeface="Tahoma" pitchFamily="34" charset="0"/>
                <a:hlinkClick r:id="rId2"/>
              </a:rPr>
              <a:t>elliot@graphsandlaughs.net</a:t>
            </a:r>
            <a:endParaRPr lang="en-US" altLang="en-US" sz="2800" dirty="0">
              <a:solidFill>
                <a:srgbClr val="002060"/>
              </a:solidFill>
              <a:latin typeface="Tahoma" pitchFamily="34" charset="0"/>
              <a:cs typeface="Tahoma" pitchFamily="34" charset="0"/>
            </a:endParaRPr>
          </a:p>
          <a:p>
            <a:pPr algn="ctr" fontAlgn="base">
              <a:lnSpc>
                <a:spcPct val="100000"/>
              </a:lnSpc>
              <a:spcBef>
                <a:spcPct val="20000"/>
              </a:spcBef>
              <a:spcAft>
                <a:spcPct val="0"/>
              </a:spcAft>
            </a:pPr>
            <a:endParaRPr lang="en-US" altLang="en-US" sz="500" dirty="0">
              <a:solidFill>
                <a:srgbClr val="002060"/>
              </a:solidFill>
              <a:latin typeface="Tahoma" pitchFamily="34" charset="0"/>
              <a:cs typeface="Tahoma" pitchFamily="34" charset="0"/>
            </a:endParaRPr>
          </a:p>
          <a:p>
            <a:pPr algn="ctr" fontAlgn="base">
              <a:lnSpc>
                <a:spcPct val="100000"/>
              </a:lnSpc>
              <a:spcBef>
                <a:spcPct val="20000"/>
              </a:spcBef>
              <a:spcAft>
                <a:spcPct val="0"/>
              </a:spcAft>
            </a:pPr>
            <a:r>
              <a:rPr lang="en-US" altLang="en-US" sz="2800" dirty="0">
                <a:solidFill>
                  <a:srgbClr val="002060"/>
                </a:solidFill>
                <a:latin typeface="Tahoma" pitchFamily="34" charset="0"/>
                <a:cs typeface="Tahoma" pitchFamily="34" charset="0"/>
              </a:rPr>
              <a:t>www.econ70.com</a:t>
            </a:r>
          </a:p>
          <a:p>
            <a:pPr algn="ctr" fontAlgn="base">
              <a:lnSpc>
                <a:spcPct val="100000"/>
              </a:lnSpc>
              <a:spcBef>
                <a:spcPct val="20000"/>
              </a:spcBef>
              <a:spcAft>
                <a:spcPct val="0"/>
              </a:spcAft>
            </a:pPr>
            <a:endParaRPr lang="en-US" altLang="en-US" sz="500" dirty="0">
              <a:solidFill>
                <a:srgbClr val="FFCC99"/>
              </a:solidFill>
              <a:latin typeface="Tahoma" pitchFamily="34" charset="0"/>
              <a:cs typeface="Tahoma" pitchFamily="34" charset="0"/>
            </a:endParaRPr>
          </a:p>
          <a:p>
            <a:pPr algn="ctr" fontAlgn="base">
              <a:lnSpc>
                <a:spcPct val="100000"/>
              </a:lnSpc>
              <a:spcBef>
                <a:spcPct val="20000"/>
              </a:spcBef>
              <a:spcAft>
                <a:spcPct val="0"/>
              </a:spcAft>
            </a:pPr>
            <a:r>
              <a:rPr lang="en-US" altLang="en-US" sz="2400" dirty="0">
                <a:solidFill>
                  <a:srgbClr val="002060"/>
                </a:solidFill>
                <a:latin typeface="Tahoma" pitchFamily="34" charset="0"/>
                <a:cs typeface="Tahoma" pitchFamily="34" charset="0"/>
              </a:rPr>
              <a:t>Do you want to get my daily 70 word economics email?</a:t>
            </a:r>
          </a:p>
          <a:p>
            <a:pPr algn="ctr" fontAlgn="base">
              <a:lnSpc>
                <a:spcPct val="100000"/>
              </a:lnSpc>
              <a:spcBef>
                <a:spcPct val="20000"/>
              </a:spcBef>
              <a:spcAft>
                <a:spcPct val="0"/>
              </a:spcAft>
            </a:pPr>
            <a:r>
              <a:rPr lang="en-US" altLang="en-US" sz="2400" dirty="0">
                <a:solidFill>
                  <a:srgbClr val="002060"/>
                </a:solidFill>
                <a:latin typeface="Tahoma" pitchFamily="34" charset="0"/>
                <a:cs typeface="Tahoma" pitchFamily="34" charset="0"/>
              </a:rPr>
              <a:t>Please give me your business card or text “bowtie” to 22828</a:t>
            </a:r>
          </a:p>
          <a:p>
            <a:pPr algn="ctr" fontAlgn="base">
              <a:lnSpc>
                <a:spcPct val="100000"/>
              </a:lnSpc>
              <a:spcBef>
                <a:spcPct val="20000"/>
              </a:spcBef>
              <a:spcAft>
                <a:spcPct val="0"/>
              </a:spcAft>
            </a:pPr>
            <a:endParaRPr lang="en-US" altLang="en-US" sz="500" dirty="0">
              <a:solidFill>
                <a:srgbClr val="002060"/>
              </a:solidFill>
              <a:latin typeface="Tahoma" pitchFamily="34" charset="0"/>
              <a:cs typeface="Tahoma" pitchFamily="34" charset="0"/>
            </a:endParaRPr>
          </a:p>
          <a:p>
            <a:pPr algn="ctr" fontAlgn="base">
              <a:lnSpc>
                <a:spcPct val="100000"/>
              </a:lnSpc>
              <a:spcBef>
                <a:spcPct val="20000"/>
              </a:spcBef>
              <a:spcAft>
                <a:spcPct val="0"/>
              </a:spcAft>
            </a:pPr>
            <a:r>
              <a:rPr lang="en-US" altLang="en-US" sz="2800" dirty="0">
                <a:solidFill>
                  <a:srgbClr val="FF0000"/>
                </a:solidFill>
                <a:latin typeface="Tahoma" pitchFamily="34" charset="0"/>
                <a:cs typeface="Tahoma" pitchFamily="34" charset="0"/>
              </a:rPr>
              <a:t>Thank</a:t>
            </a:r>
            <a:r>
              <a:rPr lang="en-US" altLang="en-US" sz="2800" dirty="0">
                <a:solidFill>
                  <a:srgbClr val="002060"/>
                </a:solidFill>
                <a:latin typeface="Tahoma" pitchFamily="34" charset="0"/>
                <a:cs typeface="Tahoma" pitchFamily="34" charset="0"/>
              </a:rPr>
              <a:t> </a:t>
            </a:r>
            <a:r>
              <a:rPr lang="en-US" altLang="en-US" sz="2800" u="sng" dirty="0">
                <a:solidFill>
                  <a:srgbClr val="FFC000"/>
                </a:solidFill>
                <a:latin typeface="Tahoma" pitchFamily="34" charset="0"/>
                <a:cs typeface="Tahoma" pitchFamily="34" charset="0"/>
              </a:rPr>
              <a:t>YOU</a:t>
            </a:r>
            <a:r>
              <a:rPr lang="en-US" altLang="en-US" sz="2800" dirty="0">
                <a:solidFill>
                  <a:srgbClr val="002060"/>
                </a:solidFill>
                <a:latin typeface="Tahoma" pitchFamily="34" charset="0"/>
                <a:cs typeface="Tahoma" pitchFamily="34" charset="0"/>
              </a:rPr>
              <a:t> </a:t>
            </a:r>
            <a:r>
              <a:rPr lang="en-US" altLang="en-US" sz="2800" dirty="0">
                <a:solidFill>
                  <a:srgbClr val="FFFF00"/>
                </a:solidFill>
                <a:latin typeface="Tahoma" pitchFamily="34" charset="0"/>
                <a:cs typeface="Tahoma" pitchFamily="34" charset="0"/>
              </a:rPr>
              <a:t>all</a:t>
            </a:r>
            <a:r>
              <a:rPr lang="en-US" altLang="en-US" sz="2800" dirty="0">
                <a:solidFill>
                  <a:srgbClr val="002060"/>
                </a:solidFill>
                <a:latin typeface="Tahoma" pitchFamily="34" charset="0"/>
                <a:cs typeface="Tahoma" pitchFamily="34" charset="0"/>
              </a:rPr>
              <a:t> </a:t>
            </a:r>
            <a:r>
              <a:rPr lang="en-US" altLang="en-US" sz="2800" dirty="0">
                <a:solidFill>
                  <a:srgbClr val="00B050"/>
                </a:solidFill>
                <a:latin typeface="Tahoma" pitchFamily="34" charset="0"/>
                <a:cs typeface="Tahoma" pitchFamily="34" charset="0"/>
              </a:rPr>
              <a:t>very</a:t>
            </a:r>
            <a:r>
              <a:rPr lang="en-US" altLang="en-US" sz="2800" dirty="0">
                <a:solidFill>
                  <a:srgbClr val="002060"/>
                </a:solidFill>
                <a:latin typeface="Tahoma" pitchFamily="34" charset="0"/>
                <a:cs typeface="Tahoma" pitchFamily="34" charset="0"/>
              </a:rPr>
              <a:t> </a:t>
            </a:r>
            <a:r>
              <a:rPr lang="en-US" altLang="en-US" sz="2800" dirty="0" err="1">
                <a:solidFill>
                  <a:srgbClr val="002060"/>
                </a:solidFill>
                <a:latin typeface="Tahoma" pitchFamily="34" charset="0"/>
                <a:cs typeface="Tahoma" pitchFamily="34" charset="0"/>
              </a:rPr>
              <a:t>very</a:t>
            </a:r>
            <a:r>
              <a:rPr lang="en-US" altLang="en-US" sz="2800" dirty="0">
                <a:solidFill>
                  <a:srgbClr val="002060"/>
                </a:solidFill>
                <a:latin typeface="Tahoma" pitchFamily="34" charset="0"/>
                <a:cs typeface="Tahoma" pitchFamily="34" charset="0"/>
              </a:rPr>
              <a:t> </a:t>
            </a:r>
            <a:r>
              <a:rPr lang="en-US" altLang="en-US" sz="2800" dirty="0">
                <a:solidFill>
                  <a:srgbClr val="7030A0"/>
                </a:solidFill>
                <a:latin typeface="Tahoma" pitchFamily="34" charset="0"/>
                <a:cs typeface="Tahoma" pitchFamily="34" charset="0"/>
              </a:rPr>
              <a:t>much!</a:t>
            </a:r>
          </a:p>
          <a:p>
            <a:pPr algn="ctr" fontAlgn="base">
              <a:lnSpc>
                <a:spcPct val="100000"/>
              </a:lnSpc>
              <a:spcBef>
                <a:spcPct val="20000"/>
              </a:spcBef>
              <a:spcAft>
                <a:spcPct val="0"/>
              </a:spcAft>
            </a:pPr>
            <a:endParaRPr lang="en-US" altLang="en-US" sz="500" dirty="0">
              <a:solidFill>
                <a:srgbClr val="7030A0"/>
              </a:solidFill>
              <a:latin typeface="Tahoma" pitchFamily="34" charset="0"/>
              <a:cs typeface="Tahoma" pitchFamily="34" charset="0"/>
            </a:endParaRPr>
          </a:p>
          <a:p>
            <a:pPr algn="ctr" fontAlgn="base">
              <a:lnSpc>
                <a:spcPct val="100000"/>
              </a:lnSpc>
              <a:spcBef>
                <a:spcPct val="20000"/>
              </a:spcBef>
              <a:spcAft>
                <a:spcPct val="0"/>
              </a:spcAft>
            </a:pPr>
            <a:r>
              <a:rPr lang="en-US" altLang="en-US" sz="2400" dirty="0">
                <a:solidFill>
                  <a:srgbClr val="002663">
                    <a:lumMod val="50000"/>
                    <a:lumOff val="50000"/>
                  </a:srgbClr>
                </a:solidFill>
                <a:latin typeface="Tahoma" pitchFamily="34" charset="0"/>
              </a:rPr>
              <a:t>@ECON70</a:t>
            </a:r>
          </a:p>
          <a:p>
            <a:pPr algn="ctr" fontAlgn="base">
              <a:lnSpc>
                <a:spcPct val="100000"/>
              </a:lnSpc>
              <a:spcBef>
                <a:spcPct val="20000"/>
              </a:spcBef>
              <a:spcAft>
                <a:spcPct val="0"/>
              </a:spcAft>
            </a:pPr>
            <a:endParaRPr lang="en-US" altLang="en-US" sz="3200" dirty="0">
              <a:solidFill>
                <a:srgbClr val="FFCC99"/>
              </a:solidFill>
              <a:latin typeface="Tahoma" pitchFamily="34" charset="0"/>
            </a:endParaRPr>
          </a:p>
          <a:p>
            <a:pPr fontAlgn="base">
              <a:lnSpc>
                <a:spcPct val="100000"/>
              </a:lnSpc>
              <a:spcBef>
                <a:spcPct val="20000"/>
              </a:spcBef>
              <a:spcAft>
                <a:spcPct val="0"/>
              </a:spcAft>
              <a:buFontTx/>
              <a:buChar char="•"/>
            </a:pPr>
            <a:endParaRPr lang="en-US" altLang="en-US" sz="2400" dirty="0">
              <a:solidFill>
                <a:srgbClr val="FFCC99"/>
              </a:solidFill>
              <a:latin typeface="Tahoma" pitchFamily="34" charset="0"/>
            </a:endParaRPr>
          </a:p>
        </p:txBody>
      </p:sp>
      <p:sp>
        <p:nvSpPr>
          <p:cNvPr id="41990" name="Text Box 11"/>
          <p:cNvSpPr txBox="1">
            <a:spLocks noChangeArrowheads="1"/>
          </p:cNvSpPr>
          <p:nvPr/>
        </p:nvSpPr>
        <p:spPr bwMode="auto">
          <a:xfrm>
            <a:off x="0" y="76201"/>
            <a:ext cx="9144000" cy="685799"/>
          </a:xfrm>
          <a:prstGeom prst="rect">
            <a:avLst/>
          </a:prstGeom>
          <a:noFill/>
          <a:ln w="9525">
            <a:noFill/>
            <a:miter lim="800000"/>
            <a:headEnd/>
            <a:tailEnd/>
          </a:ln>
        </p:spPr>
        <p:txBody>
          <a:bodyPr wrap="none" anchor="ctr"/>
          <a:lstStyle/>
          <a:p>
            <a:pPr eaLnBrk="0" fontAlgn="base" hangingPunct="0">
              <a:spcBef>
                <a:spcPct val="0"/>
              </a:spcBef>
              <a:spcAft>
                <a:spcPct val="0"/>
              </a:spcAft>
              <a:defRPr/>
            </a:pPr>
            <a:endParaRPr lang="en-US" sz="2800" dirty="0">
              <a:solidFill>
                <a:srgbClr val="002060"/>
              </a:solidFill>
            </a:endParaRPr>
          </a:p>
          <a:p>
            <a:pPr algn="ctr" eaLnBrk="0" fontAlgn="base" hangingPunct="0">
              <a:spcBef>
                <a:spcPct val="0"/>
              </a:spcBef>
              <a:spcAft>
                <a:spcPct val="0"/>
              </a:spcAft>
              <a:defRPr/>
            </a:pPr>
            <a:r>
              <a:rPr lang="en-US" sz="4400" b="1" dirty="0">
                <a:solidFill>
                  <a:srgbClr val="002060"/>
                </a:solidFill>
                <a:latin typeface="Tahoma" pitchFamily="34" charset="0"/>
                <a:cs typeface="Tahoma" pitchFamily="34" charset="0"/>
              </a:rPr>
              <a:t>ANY QUESTIONS?</a:t>
            </a:r>
          </a:p>
          <a:p>
            <a:pPr algn="ctr" eaLnBrk="0" fontAlgn="base" hangingPunct="0">
              <a:spcBef>
                <a:spcPct val="0"/>
              </a:spcBef>
              <a:spcAft>
                <a:spcPct val="0"/>
              </a:spcAft>
              <a:defRPr/>
            </a:pPr>
            <a:endParaRPr lang="en-US" sz="4400" dirty="0">
              <a:solidFill>
                <a:srgbClr val="002060"/>
              </a:solidFill>
              <a:latin typeface="Tahoma" pitchFamily="34" charset="0"/>
              <a:cs typeface="Tahoma" pitchFamily="34" charset="0"/>
            </a:endParaRPr>
          </a:p>
        </p:txBody>
      </p:sp>
      <p:pic>
        <p:nvPicPr>
          <p:cNvPr id="39943" name="Picture 4" descr="C:\Users\RF\Dropbox\GraphsandLaughs\Business Card\Graphs&amp;Laughs_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3637" y="5232401"/>
            <a:ext cx="4276725"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47502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_NAHB_blue_presentation_pc_2007_v1">
  <a:themeElements>
    <a:clrScheme name="Custom 8">
      <a:dk1>
        <a:srgbClr val="002663"/>
      </a:dk1>
      <a:lt1>
        <a:srgbClr val="FFFFFF"/>
      </a:lt1>
      <a:dk2>
        <a:srgbClr val="838383"/>
      </a:dk2>
      <a:lt2>
        <a:srgbClr val="FFFFFF"/>
      </a:lt2>
      <a:accent1>
        <a:srgbClr val="C4C4C4"/>
      </a:accent1>
      <a:accent2>
        <a:srgbClr val="00AAE5"/>
      </a:accent2>
      <a:accent3>
        <a:srgbClr val="CC092F"/>
      </a:accent3>
      <a:accent4>
        <a:srgbClr val="662439"/>
      </a:accent4>
      <a:accent5>
        <a:srgbClr val="838383"/>
      </a:accent5>
      <a:accent6>
        <a:srgbClr val="B7A772"/>
      </a:accent6>
      <a:hlink>
        <a:srgbClr val="CC092F"/>
      </a:hlink>
      <a:folHlink>
        <a:srgbClr val="662439"/>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NAHB_blue_presentation_pc_2007_v1">
  <a:themeElements>
    <a:clrScheme name="Custom 8">
      <a:dk1>
        <a:srgbClr val="002663"/>
      </a:dk1>
      <a:lt1>
        <a:srgbClr val="FFFFFF"/>
      </a:lt1>
      <a:dk2>
        <a:srgbClr val="838383"/>
      </a:dk2>
      <a:lt2>
        <a:srgbClr val="FFFFFF"/>
      </a:lt2>
      <a:accent1>
        <a:srgbClr val="C4C4C4"/>
      </a:accent1>
      <a:accent2>
        <a:srgbClr val="00AAE5"/>
      </a:accent2>
      <a:accent3>
        <a:srgbClr val="CC092F"/>
      </a:accent3>
      <a:accent4>
        <a:srgbClr val="662439"/>
      </a:accent4>
      <a:accent5>
        <a:srgbClr val="838383"/>
      </a:accent5>
      <a:accent6>
        <a:srgbClr val="B7A772"/>
      </a:accent6>
      <a:hlink>
        <a:srgbClr val="CC092F"/>
      </a:hlink>
      <a:folHlink>
        <a:srgbClr val="662439"/>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53_NAHB_blue_presentation_pc_2007_v1">
  <a:themeElements>
    <a:clrScheme name="Custom 8">
      <a:dk1>
        <a:srgbClr val="002663"/>
      </a:dk1>
      <a:lt1>
        <a:srgbClr val="FFFFFF"/>
      </a:lt1>
      <a:dk2>
        <a:srgbClr val="838383"/>
      </a:dk2>
      <a:lt2>
        <a:srgbClr val="FFFFFF"/>
      </a:lt2>
      <a:accent1>
        <a:srgbClr val="C4C4C4"/>
      </a:accent1>
      <a:accent2>
        <a:srgbClr val="00AAE5"/>
      </a:accent2>
      <a:accent3>
        <a:srgbClr val="CC092F"/>
      </a:accent3>
      <a:accent4>
        <a:srgbClr val="662439"/>
      </a:accent4>
      <a:accent5>
        <a:srgbClr val="838383"/>
      </a:accent5>
      <a:accent6>
        <a:srgbClr val="B7A772"/>
      </a:accent6>
      <a:hlink>
        <a:srgbClr val="CC092F"/>
      </a:hlink>
      <a:folHlink>
        <a:srgbClr val="662439"/>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4_NAHB_blue_presentation_pc_2007_v1">
  <a:themeElements>
    <a:clrScheme name="Custom 8">
      <a:dk1>
        <a:srgbClr val="002663"/>
      </a:dk1>
      <a:lt1>
        <a:srgbClr val="FFFFFF"/>
      </a:lt1>
      <a:dk2>
        <a:srgbClr val="838383"/>
      </a:dk2>
      <a:lt2>
        <a:srgbClr val="FFFFFF"/>
      </a:lt2>
      <a:accent1>
        <a:srgbClr val="C4C4C4"/>
      </a:accent1>
      <a:accent2>
        <a:srgbClr val="00AAE5"/>
      </a:accent2>
      <a:accent3>
        <a:srgbClr val="CC092F"/>
      </a:accent3>
      <a:accent4>
        <a:srgbClr val="662439"/>
      </a:accent4>
      <a:accent5>
        <a:srgbClr val="838383"/>
      </a:accent5>
      <a:accent6>
        <a:srgbClr val="B7A772"/>
      </a:accent6>
      <a:hlink>
        <a:srgbClr val="CC092F"/>
      </a:hlink>
      <a:folHlink>
        <a:srgbClr val="662439"/>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3_NAHB_blue_presentation_pc_2007_v1">
  <a:themeElements>
    <a:clrScheme name="Custom 8">
      <a:dk1>
        <a:srgbClr val="002663"/>
      </a:dk1>
      <a:lt1>
        <a:srgbClr val="FFFFFF"/>
      </a:lt1>
      <a:dk2>
        <a:srgbClr val="838383"/>
      </a:dk2>
      <a:lt2>
        <a:srgbClr val="FFFFFF"/>
      </a:lt2>
      <a:accent1>
        <a:srgbClr val="C4C4C4"/>
      </a:accent1>
      <a:accent2>
        <a:srgbClr val="00AAE5"/>
      </a:accent2>
      <a:accent3>
        <a:srgbClr val="CC092F"/>
      </a:accent3>
      <a:accent4>
        <a:srgbClr val="662439"/>
      </a:accent4>
      <a:accent5>
        <a:srgbClr val="838383"/>
      </a:accent5>
      <a:accent6>
        <a:srgbClr val="B7A772"/>
      </a:accent6>
      <a:hlink>
        <a:srgbClr val="CC092F"/>
      </a:hlink>
      <a:folHlink>
        <a:srgbClr val="662439"/>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2_NAHB_blue_presentation_pc_2007_v1">
  <a:themeElements>
    <a:clrScheme name="Custom 8">
      <a:dk1>
        <a:srgbClr val="002663"/>
      </a:dk1>
      <a:lt1>
        <a:srgbClr val="FFFFFF"/>
      </a:lt1>
      <a:dk2>
        <a:srgbClr val="838383"/>
      </a:dk2>
      <a:lt2>
        <a:srgbClr val="FFFFFF"/>
      </a:lt2>
      <a:accent1>
        <a:srgbClr val="C4C4C4"/>
      </a:accent1>
      <a:accent2>
        <a:srgbClr val="00AAE5"/>
      </a:accent2>
      <a:accent3>
        <a:srgbClr val="CC092F"/>
      </a:accent3>
      <a:accent4>
        <a:srgbClr val="662439"/>
      </a:accent4>
      <a:accent5>
        <a:srgbClr val="838383"/>
      </a:accent5>
      <a:accent6>
        <a:srgbClr val="B7A772"/>
      </a:accent6>
      <a:hlink>
        <a:srgbClr val="CC092F"/>
      </a:hlink>
      <a:folHlink>
        <a:srgbClr val="662439"/>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21_NAHB_blue_presentation_pc_2007_v1">
  <a:themeElements>
    <a:clrScheme name="Custom 8">
      <a:dk1>
        <a:srgbClr val="002663"/>
      </a:dk1>
      <a:lt1>
        <a:srgbClr val="FFFFFF"/>
      </a:lt1>
      <a:dk2>
        <a:srgbClr val="838383"/>
      </a:dk2>
      <a:lt2>
        <a:srgbClr val="FFFFFF"/>
      </a:lt2>
      <a:accent1>
        <a:srgbClr val="C4C4C4"/>
      </a:accent1>
      <a:accent2>
        <a:srgbClr val="00AAE5"/>
      </a:accent2>
      <a:accent3>
        <a:srgbClr val="CC092F"/>
      </a:accent3>
      <a:accent4>
        <a:srgbClr val="662439"/>
      </a:accent4>
      <a:accent5>
        <a:srgbClr val="838383"/>
      </a:accent5>
      <a:accent6>
        <a:srgbClr val="B7A772"/>
      </a:accent6>
      <a:hlink>
        <a:srgbClr val="CC092F"/>
      </a:hlink>
      <a:folHlink>
        <a:srgbClr val="662439"/>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14433</TotalTime>
  <Words>2738</Words>
  <Application>Microsoft Office PowerPoint</Application>
  <PresentationFormat>On-screen Show (4:3)</PresentationFormat>
  <Paragraphs>415</Paragraphs>
  <Slides>96</Slides>
  <Notes>88</Notes>
  <HiddenSlides>0</HiddenSlides>
  <MMClips>0</MMClips>
  <ScaleCrop>false</ScaleCrop>
  <HeadingPairs>
    <vt:vector size="6" baseType="variant">
      <vt:variant>
        <vt:lpstr>Fonts Used</vt:lpstr>
      </vt:variant>
      <vt:variant>
        <vt:i4>7</vt:i4>
      </vt:variant>
      <vt:variant>
        <vt:lpstr>Theme</vt:lpstr>
      </vt:variant>
      <vt:variant>
        <vt:i4>10</vt:i4>
      </vt:variant>
      <vt:variant>
        <vt:lpstr>Slide Titles</vt:lpstr>
      </vt:variant>
      <vt:variant>
        <vt:i4>96</vt:i4>
      </vt:variant>
    </vt:vector>
  </HeadingPairs>
  <TitlesOfParts>
    <vt:vector size="113" baseType="lpstr">
      <vt:lpstr>ＭＳ Ｐゴシック</vt:lpstr>
      <vt:lpstr>Arial</vt:lpstr>
      <vt:lpstr>Calibri</vt:lpstr>
      <vt:lpstr>ProximaNovaBold</vt:lpstr>
      <vt:lpstr>ProximaNovaSemibold</vt:lpstr>
      <vt:lpstr>Tahoma</vt:lpstr>
      <vt:lpstr>Times</vt:lpstr>
      <vt:lpstr>Office Theme</vt:lpstr>
      <vt:lpstr>NAHB_blue_presentation_pc_2007_v1</vt:lpstr>
      <vt:lpstr>53_NAHB_blue_presentation_pc_2007_v1</vt:lpstr>
      <vt:lpstr>14_NAHB_blue_presentation_pc_2007_v1</vt:lpstr>
      <vt:lpstr>23_NAHB_blue_presentation_pc_2007_v1</vt:lpstr>
      <vt:lpstr>42_NAHB_blue_presentation_pc_2007_v1</vt:lpstr>
      <vt:lpstr>11_Office Theme</vt:lpstr>
      <vt:lpstr>7_Office Theme</vt:lpstr>
      <vt:lpstr>21_NAHB_blue_presentation_pc_2007_v1</vt:lpstr>
      <vt:lpstr>1_NAHB_blue_presentation_pc_2007_v1</vt:lpstr>
      <vt:lpstr>THE 2018 ECONOMY:   BETTER THAN IN 2017</vt:lpstr>
      <vt:lpstr>PowerPoint Presentation</vt:lpstr>
      <vt:lpstr>The Stock Market Is Doing Amazingly Well</vt:lpstr>
      <vt:lpstr>PowerPoint Presentation</vt:lpstr>
      <vt:lpstr>PowerPoint Presentation</vt:lpstr>
      <vt:lpstr>PowerPoint Presentation</vt:lpstr>
      <vt:lpstr>University of MI Consumer Confidence is Good Reading is quite high. </vt:lpstr>
      <vt:lpstr>Small Business Confidence is OK Spectacular rise since election. </vt:lpstr>
      <vt:lpstr>The Soft Data is Great if You are a Republican       </vt:lpstr>
      <vt:lpstr>Hotel Occupancy Rates are Excellent! Occupancy is superb as is the ADR and the RevPAR </vt:lpstr>
      <vt:lpstr>Las Vegas Attendance Rocks The gamblers are back, the conventioneers are too! </vt:lpstr>
      <vt:lpstr>US Light Vehicle Sales are Down but are OK </vt:lpstr>
      <vt:lpstr>Residential Remodeling –Rising Nicely  Owner-Occupied Improvements.  Higher prices and less sales boost renovation </vt:lpstr>
      <vt:lpstr>Let’s Buy a Horse </vt:lpstr>
      <vt:lpstr>Let’s Buy a Plane </vt:lpstr>
      <vt:lpstr>Annual Y-o-Y Percent Change in PCE A solid albeit lackluster growth rate of 2.7%   </vt:lpstr>
      <vt:lpstr>Drilling Activity is Up Number of oil rigs is now rising as a result of the rising price of crude    </vt:lpstr>
      <vt:lpstr>Corporate Profits are Again Rising After Weakening </vt:lpstr>
      <vt:lpstr>ISM Manufacturing Numbers are Strong Manufacturing is not as important as it was in the past. It is however booming!  </vt:lpstr>
      <vt:lpstr>ISM Non-Manufacturing Numbers are Great Service sector is doing well  </vt:lpstr>
      <vt:lpstr>OK. Now, Look at Capital Goods Orders!  Minus defense and aircraft </vt:lpstr>
      <vt:lpstr>Fiscal Policy is Decidedly Neutral   </vt:lpstr>
      <vt:lpstr>Budget Deficit Got Much Better but is Getting Worse  </vt:lpstr>
      <vt:lpstr>Tax Cuts Are Not Likely to Help the Economy</vt:lpstr>
      <vt:lpstr>The Dollar is Weakening Against all Currencies  It will help employment growth and maybe boost inflation  </vt:lpstr>
      <vt:lpstr>Western Democracies are All Growing!    Both emerging markets and developed look increasingly better </vt:lpstr>
      <vt:lpstr>Growth Looks Good    All sectors are contributing </vt:lpstr>
      <vt:lpstr>GDP Growth Goes Nowhere Slowly Trump may boost GDP by 25 or 30 bps in 2018</vt:lpstr>
      <vt:lpstr>GDP Can’t Grow Much Faster!  </vt:lpstr>
      <vt:lpstr>Best of All, No Recession is in the Cards! Designed to track real macroeconomic activity in real time </vt:lpstr>
      <vt:lpstr>Best of All, No Recession is in the Cards! Yield Curve Inversion Test: 1-Year Treasury Yield – 10-Year Treasury Yield </vt:lpstr>
      <vt:lpstr>PowerPoint Presentation</vt:lpstr>
      <vt:lpstr>Historical Job Growth  Y-o-Y Total employment growth is slowing.  We are running out of workers </vt:lpstr>
      <vt:lpstr>STEADY Labor Market Improvement: Involuntary Separation  Long Term Trends: 1967-2017 Initial claims below 300K for 144 straight weeks! </vt:lpstr>
      <vt:lpstr>Tighter Labor Market than Perceived? For Sure!  The number of unemployed per job opening is at a record low!</vt:lpstr>
      <vt:lpstr>Unemp. Rate &amp; Marginally Attached &amp; Part Timers   Not much slack left in the labor market. Just 0.75% of the labor force!  Green = the unemployment rate Blue = part time for economic reasons, Red = marginally attached </vt:lpstr>
      <vt:lpstr>Gap Between Blacks and Overall Rate is Low    Was over 7%, and is now around 3% and at an all-time low </vt:lpstr>
      <vt:lpstr>Quits, No matter How Measured Are Good Are equal to their pre-recession level.  At 2.2% in blue or 3.2 million in red</vt:lpstr>
      <vt:lpstr>PowerPoint Presentation</vt:lpstr>
      <vt:lpstr>Y-o-Y Percent Change in Hourly Earnings Despite a very low unemployment rate, wages growth is very weak </vt:lpstr>
      <vt:lpstr>Changes in Median Wage Growth Looks Good! Looks only at those continuously full-time employed</vt:lpstr>
      <vt:lpstr>Changes in Median Wage Growth Looks Good! of those continuously full-time employed</vt:lpstr>
      <vt:lpstr>Rise in Lower Paying Jobs is Obvious  Between now and 2026 lots of low end healthcare jobs.   </vt:lpstr>
      <vt:lpstr>Rise in Alternative Working Conditions These workers have less bargaining power, and thus wage growth is slower.   </vt:lpstr>
      <vt:lpstr>New Firm Creation/Dynamism is Declining! Population is Aging, rules and regulations are increasing, bigger incumbents. </vt:lpstr>
      <vt:lpstr>Less Unionized Labor Is also a factor It has been declining globally.   </vt:lpstr>
      <vt:lpstr>Labor Productivity Growth Remains Dismal Maybe this is why </vt:lpstr>
      <vt:lpstr>Labor Productivity Growth is Dismal </vt:lpstr>
      <vt:lpstr>PowerPoint Presentation</vt:lpstr>
      <vt:lpstr>Weak Import Prices for all Commodities Was rising nicely, now, not so much</vt:lpstr>
      <vt:lpstr>Export Prices for all Commodities:  Was rising nicely, and is now stalling again</vt:lpstr>
      <vt:lpstr>Producer Prices Are a Bit High</vt:lpstr>
      <vt:lpstr>CPI: Inflationary Pressures are Declining Remove Healthcare, and apparel are now weak. Was drugs, cellphones and autos</vt:lpstr>
      <vt:lpstr>Core PCE Price Index: Inflation is Very Tame!  Surprising this late in the business cycle.   </vt:lpstr>
      <vt:lpstr>Inflation Expectations are Rising of Late! 5 year and 10 year breakeven rates </vt:lpstr>
      <vt:lpstr>Federal Reserve Behavior</vt:lpstr>
      <vt:lpstr>Taller Fed Chair, Higher Rates?   </vt:lpstr>
      <vt:lpstr>Federal Reserve Behavior Most likely scenario </vt:lpstr>
      <vt:lpstr> Global Monetary Policy is Tightening  Fewer Developed nations are easing monetarily</vt:lpstr>
      <vt:lpstr>PowerPoint Presentation</vt:lpstr>
      <vt:lpstr>Residential Fixed Investment Slowly Rises! Non-residential is up 5%, public is down 10% and residential is down 22% from peak </vt:lpstr>
      <vt:lpstr>PowerPoint Presentation</vt:lpstr>
      <vt:lpstr>PowerPoint Presentation</vt:lpstr>
      <vt:lpstr>PowerPoint Presentation</vt:lpstr>
      <vt:lpstr>Input Costs are Way Up due to Policy and China Prices are up 25% to 36% Y-o-Y. End of NAFTA is making this worse  </vt:lpstr>
      <vt:lpstr>Labor Shortage is Quite Serious  Average annual wage increase for construction workers is still just 3.5% </vt:lpstr>
      <vt:lpstr>Huge Influx of Foreign Buyers </vt:lpstr>
      <vt:lpstr>PowerPoint Presentation</vt:lpstr>
      <vt:lpstr>PowerPoint Presentation</vt:lpstr>
      <vt:lpstr>Credit is Tight: Thus, No Housing Bubble All FICO Scores are up about 40 points   </vt:lpstr>
      <vt:lpstr>Credit is Very Hard to Get  </vt:lpstr>
      <vt:lpstr>Single-Family and Multifamily Starts – A Slow Recovery Lack of lots, gun shy lenders, high prices, SF looks decent</vt:lpstr>
      <vt:lpstr>Single-Family and Multifamily Starts from 2005 Forward </vt:lpstr>
      <vt:lpstr>Apartment Vacancy Rates  The MF cycle has probably turned.  Rental vacancy rates are starting to rise.</vt:lpstr>
      <vt:lpstr>House Prices by Geography DC, CA and HI are the most expensive.  NY, MA and CT follow</vt:lpstr>
      <vt:lpstr>Average Property Tax Rate by State Minnesota is close to the middle</vt:lpstr>
      <vt:lpstr>MID Average Savings by Homeowner</vt:lpstr>
      <vt:lpstr>Top Marginal Income Tax Rate by State Minnesota is fourth highest!</vt:lpstr>
      <vt:lpstr>Impact of the Mortgage Interest Deduction by Geography Even with the House plan, a house costing $625,000 is protected. </vt:lpstr>
      <vt:lpstr>PowerPoint Presentation</vt:lpstr>
      <vt:lpstr>MBA Mortgage Purchase Apps Flatten 1st time applications down 1% Y-o-Y, at level of late 1990s! The recent decline has reversed. 2018 volume looks to be slightly better than 2017</vt:lpstr>
      <vt:lpstr>Existing Home Sales Improve? </vt:lpstr>
      <vt:lpstr>Recent Existing Home Sales Solid and steady improvement until 2017. Since then, who knows. </vt:lpstr>
      <vt:lpstr>PowerPoint Presentation</vt:lpstr>
      <vt:lpstr>Demographics Will Start to Really Help  </vt:lpstr>
      <vt:lpstr>Demographics Will Start to Really Help  Beginning to approach the Peak.  Chase Millennials, move-up buyers and Boomers </vt:lpstr>
      <vt:lpstr>Demographics Will Start to Really Help  Millenials are about to have kids and will need space</vt:lpstr>
      <vt:lpstr>   The U.S. Home Ownership Rate Has Bottomed Demographic changes should start pushing it up</vt:lpstr>
      <vt:lpstr>PowerPoint Presentation</vt:lpstr>
      <vt:lpstr>Oil Prices are Rising but are Contained At the current price oil is helping the global economy </vt:lpstr>
      <vt:lpstr>Natural Gas Prices are Low So Little Activity   One CF is (roughly) equal to 1,020 BTU’s </vt:lpstr>
      <vt:lpstr>Things Are Best in the South!  </vt:lpstr>
      <vt:lpstr>The Future Looks a Bit Better Than the  Present</vt:lpstr>
      <vt:lpstr>State Unemployment Rates Only three states have rates that are meaningfully above 5%</vt:lpstr>
      <vt:lpstr>Population Growth by State ID #1 at 2.2%, NV at 2%, UT at 1.9%, WA at 1.7% CO at 1.4% in 9th   </vt:lpstr>
      <vt:lpstr>PowerPoint Presentation</vt:lpstr>
    </vt:vector>
  </TitlesOfParts>
  <Company>Toshiba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RF</dc:creator>
  <cp:lastModifiedBy>Elliot Eisenberg</cp:lastModifiedBy>
  <cp:revision>1069</cp:revision>
  <cp:lastPrinted>2016-08-20T22:36:05Z</cp:lastPrinted>
  <dcterms:created xsi:type="dcterms:W3CDTF">2014-01-01T21:22:27Z</dcterms:created>
  <dcterms:modified xsi:type="dcterms:W3CDTF">2018-01-11T11:29:46Z</dcterms:modified>
</cp:coreProperties>
</file>