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ppt/comments/comment7.xml" ContentType="application/vnd.openxmlformats-officedocument.presentationml.comments+xml"/>
  <Override PartName="/ppt/notesSlides/notesSlide17.xml" ContentType="application/vnd.openxmlformats-officedocument.presentationml.notesSlide+xml"/>
  <Override PartName="/ppt/comments/comment8.xml" ContentType="application/vnd.openxmlformats-officedocument.presentationml.comments+xml"/>
  <Override PartName="/ppt/notesSlides/notesSlide18.xml" ContentType="application/vnd.openxmlformats-officedocument.presentationml.notesSlide+xml"/>
  <Override PartName="/ppt/comments/comment9.xml" ContentType="application/vnd.openxmlformats-officedocument.presentationml.comments+xml"/>
  <Override PartName="/ppt/notesSlides/notesSlide19.xml" ContentType="application/vnd.openxmlformats-officedocument.presentationml.notesSlide+xml"/>
  <Override PartName="/ppt/comments/comment10.xml" ContentType="application/vnd.openxmlformats-officedocument.presentationml.comments+xml"/>
  <Override PartName="/ppt/notesSlides/notesSlide20.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omments/comment15.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6.xml" ContentType="application/vnd.openxmlformats-officedocument.presentationml.comments+xml"/>
  <Override PartName="/ppt/notesSlides/notesSlide26.xml" ContentType="application/vnd.openxmlformats-officedocument.presentationml.notesSlide+xml"/>
  <Override PartName="/ppt/comments/comment17.xml" ContentType="application/vnd.openxmlformats-officedocument.presentationml.comments+xml"/>
  <Override PartName="/ppt/notesSlides/notesSlide27.xml" ContentType="application/vnd.openxmlformats-officedocument.presentationml.notesSlide+xml"/>
  <Override PartName="/ppt/comments/comment18.xml" ContentType="application/vnd.openxmlformats-officedocument.presentationml.comments+xml"/>
  <Override PartName="/ppt/comments/comment19.xml" ContentType="application/vnd.openxmlformats-officedocument.presentationml.comments+xml"/>
  <Override PartName="/ppt/notesSlides/notesSlide28.xml" ContentType="application/vnd.openxmlformats-officedocument.presentationml.notesSlide+xml"/>
  <Override PartName="/ppt/comments/comment20.xml" ContentType="application/vnd.openxmlformats-officedocument.presentationml.comments+xml"/>
  <Override PartName="/ppt/charts/chart2.xml" ContentType="application/vnd.openxmlformats-officedocument.drawingml.chart+xml"/>
  <Override PartName="/ppt/notesSlides/notesSlide29.xml" ContentType="application/vnd.openxmlformats-officedocument.presentationml.notesSlide+xml"/>
  <Override PartName="/ppt/comments/comment21.xml" ContentType="application/vnd.openxmlformats-officedocument.presentationml.comments+xml"/>
  <Override PartName="/ppt/notesSlides/notesSlide30.xml" ContentType="application/vnd.openxmlformats-officedocument.presentationml.notesSlide+xml"/>
  <Override PartName="/ppt/comments/comment22.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92"/>
  </p:notesMasterIdLst>
  <p:sldIdLst>
    <p:sldId id="493" r:id="rId2"/>
    <p:sldId id="537" r:id="rId3"/>
    <p:sldId id="538" r:id="rId4"/>
    <p:sldId id="543" r:id="rId5"/>
    <p:sldId id="540" r:id="rId6"/>
    <p:sldId id="551" r:id="rId7"/>
    <p:sldId id="552" r:id="rId8"/>
    <p:sldId id="547" r:id="rId9"/>
    <p:sldId id="553" r:id="rId10"/>
    <p:sldId id="494" r:id="rId11"/>
    <p:sldId id="528" r:id="rId12"/>
    <p:sldId id="495" r:id="rId13"/>
    <p:sldId id="496" r:id="rId14"/>
    <p:sldId id="529" r:id="rId15"/>
    <p:sldId id="554" r:id="rId16"/>
    <p:sldId id="531" r:id="rId17"/>
    <p:sldId id="569" r:id="rId18"/>
    <p:sldId id="570" r:id="rId19"/>
    <p:sldId id="497" r:id="rId20"/>
    <p:sldId id="530" r:id="rId21"/>
    <p:sldId id="532" r:id="rId22"/>
    <p:sldId id="555" r:id="rId23"/>
    <p:sldId id="498" r:id="rId24"/>
    <p:sldId id="556" r:id="rId25"/>
    <p:sldId id="499" r:id="rId26"/>
    <p:sldId id="506" r:id="rId27"/>
    <p:sldId id="501" r:id="rId28"/>
    <p:sldId id="503" r:id="rId29"/>
    <p:sldId id="557" r:id="rId30"/>
    <p:sldId id="502" r:id="rId31"/>
    <p:sldId id="504" r:id="rId32"/>
    <p:sldId id="514" r:id="rId33"/>
    <p:sldId id="515" r:id="rId34"/>
    <p:sldId id="558" r:id="rId35"/>
    <p:sldId id="559" r:id="rId36"/>
    <p:sldId id="516" r:id="rId37"/>
    <p:sldId id="560" r:id="rId38"/>
    <p:sldId id="561" r:id="rId39"/>
    <p:sldId id="562" r:id="rId40"/>
    <p:sldId id="563" r:id="rId41"/>
    <p:sldId id="564" r:id="rId42"/>
    <p:sldId id="565" r:id="rId43"/>
    <p:sldId id="517" r:id="rId44"/>
    <p:sldId id="566" r:id="rId45"/>
    <p:sldId id="567" r:id="rId46"/>
    <p:sldId id="568" r:id="rId47"/>
    <p:sldId id="518" r:id="rId48"/>
    <p:sldId id="524" r:id="rId49"/>
    <p:sldId id="399" r:id="rId50"/>
    <p:sldId id="400" r:id="rId51"/>
    <p:sldId id="401" r:id="rId52"/>
    <p:sldId id="490" r:id="rId53"/>
    <p:sldId id="491" r:id="rId54"/>
    <p:sldId id="402" r:id="rId55"/>
    <p:sldId id="492" r:id="rId56"/>
    <p:sldId id="404" r:id="rId57"/>
    <p:sldId id="405" r:id="rId58"/>
    <p:sldId id="385" r:id="rId59"/>
    <p:sldId id="406" r:id="rId60"/>
    <p:sldId id="407" r:id="rId61"/>
    <p:sldId id="443" r:id="rId62"/>
    <p:sldId id="410" r:id="rId63"/>
    <p:sldId id="409" r:id="rId64"/>
    <p:sldId id="411" r:id="rId65"/>
    <p:sldId id="360" r:id="rId66"/>
    <p:sldId id="475" r:id="rId67"/>
    <p:sldId id="455" r:id="rId68"/>
    <p:sldId id="476" r:id="rId69"/>
    <p:sldId id="479" r:id="rId70"/>
    <p:sldId id="477" r:id="rId71"/>
    <p:sldId id="478" r:id="rId72"/>
    <p:sldId id="453" r:id="rId73"/>
    <p:sldId id="480" r:id="rId74"/>
    <p:sldId id="489" r:id="rId75"/>
    <p:sldId id="464" r:id="rId76"/>
    <p:sldId id="483" r:id="rId77"/>
    <p:sldId id="467" r:id="rId78"/>
    <p:sldId id="486" r:id="rId79"/>
    <p:sldId id="470" r:id="rId80"/>
    <p:sldId id="485" r:id="rId81"/>
    <p:sldId id="488" r:id="rId82"/>
    <p:sldId id="433" r:id="rId83"/>
    <p:sldId id="444" r:id="rId84"/>
    <p:sldId id="434" r:id="rId85"/>
    <p:sldId id="435" r:id="rId86"/>
    <p:sldId id="436" r:id="rId87"/>
    <p:sldId id="437" r:id="rId88"/>
    <p:sldId id="439" r:id="rId89"/>
    <p:sldId id="527" r:id="rId90"/>
    <p:sldId id="351" r:id="rId91"/>
  </p:sldIdLst>
  <p:sldSz cx="9144000" cy="5143500" type="screen16x9"/>
  <p:notesSz cx="6858000" cy="9144000"/>
  <p:defaultTextStyle>
    <a:lvl1pPr algn="ctr" defTabSz="219069">
      <a:defRPr sz="1875">
        <a:latin typeface="+mn-lt"/>
        <a:ea typeface="+mn-ea"/>
        <a:cs typeface="+mn-cs"/>
        <a:sym typeface="Helvetica Light"/>
      </a:defRPr>
    </a:lvl1pPr>
    <a:lvl2pPr indent="85723" algn="ctr" defTabSz="219069">
      <a:defRPr sz="1875">
        <a:latin typeface="+mn-lt"/>
        <a:ea typeface="+mn-ea"/>
        <a:cs typeface="+mn-cs"/>
        <a:sym typeface="Helvetica Light"/>
      </a:defRPr>
    </a:lvl2pPr>
    <a:lvl3pPr indent="171446" algn="ctr" defTabSz="219069">
      <a:defRPr sz="1875">
        <a:latin typeface="+mn-lt"/>
        <a:ea typeface="+mn-ea"/>
        <a:cs typeface="+mn-cs"/>
        <a:sym typeface="Helvetica Light"/>
      </a:defRPr>
    </a:lvl3pPr>
    <a:lvl4pPr indent="257169" algn="ctr" defTabSz="219069">
      <a:defRPr sz="1875">
        <a:latin typeface="+mn-lt"/>
        <a:ea typeface="+mn-ea"/>
        <a:cs typeface="+mn-cs"/>
        <a:sym typeface="Helvetica Light"/>
      </a:defRPr>
    </a:lvl4pPr>
    <a:lvl5pPr indent="342891" algn="ctr" defTabSz="219069">
      <a:defRPr sz="1875">
        <a:latin typeface="+mn-lt"/>
        <a:ea typeface="+mn-ea"/>
        <a:cs typeface="+mn-cs"/>
        <a:sym typeface="Helvetica Light"/>
      </a:defRPr>
    </a:lvl5pPr>
    <a:lvl6pPr indent="428614" algn="ctr" defTabSz="219069">
      <a:defRPr sz="1875">
        <a:latin typeface="+mn-lt"/>
        <a:ea typeface="+mn-ea"/>
        <a:cs typeface="+mn-cs"/>
        <a:sym typeface="Helvetica Light"/>
      </a:defRPr>
    </a:lvl6pPr>
    <a:lvl7pPr indent="514337" algn="ctr" defTabSz="219069">
      <a:defRPr sz="1875">
        <a:latin typeface="+mn-lt"/>
        <a:ea typeface="+mn-ea"/>
        <a:cs typeface="+mn-cs"/>
        <a:sym typeface="Helvetica Light"/>
      </a:defRPr>
    </a:lvl7pPr>
    <a:lvl8pPr indent="600060" algn="ctr" defTabSz="219069">
      <a:defRPr sz="1875">
        <a:latin typeface="+mn-lt"/>
        <a:ea typeface="+mn-ea"/>
        <a:cs typeface="+mn-cs"/>
        <a:sym typeface="Helvetica Light"/>
      </a:defRPr>
    </a:lvl8pPr>
    <a:lvl9pPr indent="685783" algn="ctr" defTabSz="219069">
      <a:defRPr sz="1875">
        <a:latin typeface="+mn-lt"/>
        <a:ea typeface="+mn-ea"/>
        <a:cs typeface="+mn-cs"/>
        <a:sym typeface="Helvetica Light"/>
      </a:defRPr>
    </a:lvl9pPr>
  </p:defaultTextStyle>
  <p:extLst>
    <p:ext uri="{EFAFB233-063F-42B5-8137-9DF3F51BA10A}">
      <p15:sldGuideLst xmlns:p15="http://schemas.microsoft.com/office/powerpoint/2012/main">
        <p15:guide id="4" pos="2880">
          <p15:clr>
            <a:srgbClr val="A4A3A4"/>
          </p15:clr>
        </p15:guide>
        <p15:guide id="5" orient="horz" pos="1620">
          <p15:clr>
            <a:srgbClr val="A4A3A4"/>
          </p15:clr>
        </p15:guide>
        <p15:guide id="6" pos="384" userDrawn="1">
          <p15:clr>
            <a:srgbClr val="A4A3A4"/>
          </p15:clr>
        </p15:guide>
        <p15:guide id="7" pos="288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e, Danielle" initials="HD" lastIdx="1" clrIdx="0">
    <p:extLst>
      <p:ext uri="{19B8F6BF-5375-455C-9EA6-DF929625EA0E}">
        <p15:presenceInfo xmlns:p15="http://schemas.microsoft.com/office/powerpoint/2012/main" userId="S-1-5-21-138856503-52208441-4026738785-129374" providerId="AD"/>
      </p:ext>
    </p:extLst>
  </p:cmAuthor>
  <p:cmAuthor id="2" name="Speianu, Sabrina" initials="SS" lastIdx="29"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02A"/>
    <a:srgbClr val="792430"/>
    <a:srgbClr val="8D99DC"/>
    <a:srgbClr val="202B68"/>
    <a:srgbClr val="000000"/>
    <a:srgbClr val="595959"/>
    <a:srgbClr val="404040"/>
    <a:srgbClr val="D8AE5A"/>
    <a:srgbClr val="2E65BC"/>
    <a:srgbClr val="E0B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63" autoAdjust="0"/>
    <p:restoredTop sz="92969" autoAdjust="0"/>
  </p:normalViewPr>
  <p:slideViewPr>
    <p:cSldViewPr snapToGrid="0">
      <p:cViewPr varScale="1">
        <p:scale>
          <a:sx n="79" d="100"/>
          <a:sy n="79" d="100"/>
        </p:scale>
        <p:origin x="54" y="1092"/>
      </p:cViewPr>
      <p:guideLst>
        <p:guide pos="2880"/>
        <p:guide orient="horz" pos="1620"/>
        <p:guide pos="384"/>
        <p:guide pos="2883"/>
      </p:guideLst>
    </p:cSldViewPr>
  </p:slideViewPr>
  <p:notesTextViewPr>
    <p:cViewPr>
      <p:scale>
        <a:sx n="1" d="1"/>
        <a:sy n="1" d="1"/>
      </p:scale>
      <p:origin x="0" y="0"/>
    </p:cViewPr>
  </p:notesTextViewPr>
  <p:sorterViewPr>
    <p:cViewPr>
      <p:scale>
        <a:sx n="194" d="100"/>
        <a:sy n="19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speianu\Downloads\Basket_2017-8-25_12_56%2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Mavericks:Users:jsmoke:Dropbox%20(Move):Current%20Data:RDC:cut_for_ws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US Population by Age, End of 2016</a:t>
            </a:r>
          </a:p>
        </c:rich>
      </c:tx>
      <c:layout>
        <c:manualLayout>
          <c:xMode val="edge"/>
          <c:yMode val="edge"/>
          <c:x val="0.40761726363325795"/>
          <c:y val="2.4187034062907509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'2016'!$B$2</c:f>
              <c:strCache>
                <c:ptCount val="1"/>
                <c:pt idx="0">
                  <c:v>Population</c:v>
                </c:pt>
              </c:strCache>
            </c:strRef>
          </c:tx>
          <c:spPr>
            <a:solidFill>
              <a:schemeClr val="accent1"/>
            </a:solidFill>
            <a:ln>
              <a:noFill/>
            </a:ln>
            <a:effectLst/>
          </c:spPr>
          <c:invertIfNegative val="0"/>
          <c:cat>
            <c:strRef>
              <c:f>'2016'!$A$3:$A$103</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'2016'!$B$3:$B$103</c:f>
              <c:numCache>
                <c:formatCode>0.00</c:formatCode>
                <c:ptCount val="101"/>
                <c:pt idx="0">
                  <c:v>3970.145</c:v>
                </c:pt>
                <c:pt idx="1">
                  <c:v>3995.0079999999998</c:v>
                </c:pt>
                <c:pt idx="2">
                  <c:v>3992.154</c:v>
                </c:pt>
                <c:pt idx="3">
                  <c:v>3982.0740000000001</c:v>
                </c:pt>
                <c:pt idx="4">
                  <c:v>3987.6559999999999</c:v>
                </c:pt>
                <c:pt idx="5">
                  <c:v>4032.5149999999999</c:v>
                </c:pt>
                <c:pt idx="6">
                  <c:v>4029.6550000000002</c:v>
                </c:pt>
                <c:pt idx="7">
                  <c:v>4029.991</c:v>
                </c:pt>
                <c:pt idx="8">
                  <c:v>4159.1139999999996</c:v>
                </c:pt>
                <c:pt idx="9">
                  <c:v>4178.5240000000003</c:v>
                </c:pt>
                <c:pt idx="10">
                  <c:v>4144.0190000000002</c:v>
                </c:pt>
                <c:pt idx="11">
                  <c:v>4131.2219999999998</c:v>
                </c:pt>
                <c:pt idx="12">
                  <c:v>4139.558</c:v>
                </c:pt>
                <c:pt idx="13">
                  <c:v>4109.7030000000004</c:v>
                </c:pt>
                <c:pt idx="14">
                  <c:v>4093.7310000000002</c:v>
                </c:pt>
                <c:pt idx="15">
                  <c:v>4196.991</c:v>
                </c:pt>
                <c:pt idx="16">
                  <c:v>4265.2240000000002</c:v>
                </c:pt>
                <c:pt idx="17">
                  <c:v>4205.0010000000002</c:v>
                </c:pt>
                <c:pt idx="18">
                  <c:v>4219.3030000000008</c:v>
                </c:pt>
                <c:pt idx="19">
                  <c:v>4243.4799999999996</c:v>
                </c:pt>
                <c:pt idx="20">
                  <c:v>4286.2209999999995</c:v>
                </c:pt>
                <c:pt idx="21">
                  <c:v>4386.8540000000003</c:v>
                </c:pt>
                <c:pt idx="22">
                  <c:v>4480.9040000000005</c:v>
                </c:pt>
                <c:pt idx="23">
                  <c:v>4552.9520000000002</c:v>
                </c:pt>
                <c:pt idx="24">
                  <c:v>4674.0970000000007</c:v>
                </c:pt>
                <c:pt idx="25">
                  <c:v>4758.3519999999999</c:v>
                </c:pt>
                <c:pt idx="26">
                  <c:v>4747.2539999999999</c:v>
                </c:pt>
                <c:pt idx="27">
                  <c:v>4559.2060000000001</c:v>
                </c:pt>
                <c:pt idx="28">
                  <c:v>4451.5070000000014</c:v>
                </c:pt>
                <c:pt idx="29">
                  <c:v>4374.5649999999996</c:v>
                </c:pt>
                <c:pt idx="30">
                  <c:v>4392.1549999999997</c:v>
                </c:pt>
                <c:pt idx="31">
                  <c:v>4423.8070000000007</c:v>
                </c:pt>
                <c:pt idx="32">
                  <c:v>4283.076</c:v>
                </c:pt>
                <c:pt idx="33">
                  <c:v>4345.7860000000001</c:v>
                </c:pt>
                <c:pt idx="34">
                  <c:v>4341.5349999999999</c:v>
                </c:pt>
                <c:pt idx="35">
                  <c:v>4293.125</c:v>
                </c:pt>
                <c:pt idx="36">
                  <c:v>4375.5619999999999</c:v>
                </c:pt>
                <c:pt idx="37">
                  <c:v>4103.4979999999996</c:v>
                </c:pt>
                <c:pt idx="38">
                  <c:v>4022.1190000000001</c:v>
                </c:pt>
                <c:pt idx="39">
                  <c:v>3979.6010000000001</c:v>
                </c:pt>
                <c:pt idx="40">
                  <c:v>3862.15</c:v>
                </c:pt>
                <c:pt idx="41">
                  <c:v>3979.596</c:v>
                </c:pt>
                <c:pt idx="42">
                  <c:v>3854.5529999999999</c:v>
                </c:pt>
                <c:pt idx="43">
                  <c:v>3912.3069999999998</c:v>
                </c:pt>
                <c:pt idx="44">
                  <c:v>4087.645</c:v>
                </c:pt>
                <c:pt idx="45">
                  <c:v>4319.616</c:v>
                </c:pt>
                <c:pt idx="46">
                  <c:v>4371.9610000000002</c:v>
                </c:pt>
                <c:pt idx="47">
                  <c:v>4142.9639999999999</c:v>
                </c:pt>
                <c:pt idx="48">
                  <c:v>4055.0740000000001</c:v>
                </c:pt>
                <c:pt idx="49">
                  <c:v>4058.0079999999998</c:v>
                </c:pt>
                <c:pt idx="50">
                  <c:v>4131.2930000000006</c:v>
                </c:pt>
                <c:pt idx="51">
                  <c:v>4375.8919999999998</c:v>
                </c:pt>
                <c:pt idx="52">
                  <c:v>4452.6360000000004</c:v>
                </c:pt>
                <c:pt idx="53">
                  <c:v>4445.6049999999996</c:v>
                </c:pt>
                <c:pt idx="54">
                  <c:v>4433.63</c:v>
                </c:pt>
                <c:pt idx="55">
                  <c:v>4484.5649999999996</c:v>
                </c:pt>
                <c:pt idx="56">
                  <c:v>4518.7579999999998</c:v>
                </c:pt>
                <c:pt idx="57">
                  <c:v>4362.8070000000007</c:v>
                </c:pt>
                <c:pt idx="58">
                  <c:v>4332.9530000000004</c:v>
                </c:pt>
                <c:pt idx="59">
                  <c:v>4281.0249999999996</c:v>
                </c:pt>
                <c:pt idx="60">
                  <c:v>4123.9679999999998</c:v>
                </c:pt>
                <c:pt idx="61">
                  <c:v>4083.962</c:v>
                </c:pt>
                <c:pt idx="62">
                  <c:v>3911.4290000000001</c:v>
                </c:pt>
                <c:pt idx="63">
                  <c:v>3757.3820000000001</c:v>
                </c:pt>
                <c:pt idx="64">
                  <c:v>3606.2950000000001</c:v>
                </c:pt>
                <c:pt idx="65">
                  <c:v>3490.89</c:v>
                </c:pt>
                <c:pt idx="66">
                  <c:v>3403.646999999999</c:v>
                </c:pt>
                <c:pt idx="67">
                  <c:v>3295.2660000000001</c:v>
                </c:pt>
                <c:pt idx="68">
                  <c:v>3251.9360000000001</c:v>
                </c:pt>
                <c:pt idx="69">
                  <c:v>3378.3440000000001</c:v>
                </c:pt>
                <c:pt idx="70">
                  <c:v>2487.2109999999998</c:v>
                </c:pt>
                <c:pt idx="71">
                  <c:v>2445.65</c:v>
                </c:pt>
                <c:pt idx="72">
                  <c:v>2371.252</c:v>
                </c:pt>
                <c:pt idx="73">
                  <c:v>2413.646999999999</c:v>
                </c:pt>
                <c:pt idx="74">
                  <c:v>2092.4870000000001</c:v>
                </c:pt>
                <c:pt idx="75">
                  <c:v>1900.211</c:v>
                </c:pt>
                <c:pt idx="76">
                  <c:v>1784.2660000000001</c:v>
                </c:pt>
                <c:pt idx="77">
                  <c:v>1664.566</c:v>
                </c:pt>
                <c:pt idx="78">
                  <c:v>1578.915</c:v>
                </c:pt>
                <c:pt idx="79">
                  <c:v>1439.9369999999999</c:v>
                </c:pt>
                <c:pt idx="80">
                  <c:v>1358.26</c:v>
                </c:pt>
                <c:pt idx="81">
                  <c:v>1284.298</c:v>
                </c:pt>
                <c:pt idx="82">
                  <c:v>1135.1089999999999</c:v>
                </c:pt>
                <c:pt idx="83">
                  <c:v>1079.0820000000001</c:v>
                </c:pt>
                <c:pt idx="84">
                  <c:v>1008.89</c:v>
                </c:pt>
                <c:pt idx="85">
                  <c:v>938.33299999999974</c:v>
                </c:pt>
                <c:pt idx="86">
                  <c:v>876.19</c:v>
                </c:pt>
                <c:pt idx="87">
                  <c:v>766.47900000000004</c:v>
                </c:pt>
                <c:pt idx="88">
                  <c:v>693.88199999999972</c:v>
                </c:pt>
                <c:pt idx="89">
                  <c:v>610.33799999999974</c:v>
                </c:pt>
                <c:pt idx="90">
                  <c:v>520.90599999999972</c:v>
                </c:pt>
                <c:pt idx="91">
                  <c:v>449.98599999999982</c:v>
                </c:pt>
                <c:pt idx="92">
                  <c:v>372.625</c:v>
                </c:pt>
                <c:pt idx="93">
                  <c:v>300</c:v>
                </c:pt>
                <c:pt idx="94">
                  <c:v>239.31299999999999</c:v>
                </c:pt>
                <c:pt idx="95">
                  <c:v>186.40799999999999</c:v>
                </c:pt>
                <c:pt idx="96">
                  <c:v>135.797</c:v>
                </c:pt>
                <c:pt idx="97">
                  <c:v>94.311000000000007</c:v>
                </c:pt>
                <c:pt idx="98">
                  <c:v>68.971999999999994</c:v>
                </c:pt>
                <c:pt idx="99">
                  <c:v>44.895000000000003</c:v>
                </c:pt>
                <c:pt idx="100">
                  <c:v>81.896000000000001</c:v>
                </c:pt>
              </c:numCache>
            </c:numRef>
          </c:val>
        </c:ser>
        <c:dLbls>
          <c:showLegendKey val="0"/>
          <c:showVal val="0"/>
          <c:showCatName val="0"/>
          <c:showSerName val="0"/>
          <c:showPercent val="0"/>
          <c:showBubbleSize val="0"/>
        </c:dLbls>
        <c:gapWidth val="219"/>
        <c:overlap val="-27"/>
        <c:axId val="-586673744"/>
        <c:axId val="-586671568"/>
      </c:barChart>
      <c:catAx>
        <c:axId val="-58667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86671568"/>
        <c:crosses val="autoZero"/>
        <c:auto val="1"/>
        <c:lblAlgn val="ctr"/>
        <c:lblOffset val="100"/>
        <c:noMultiLvlLbl val="0"/>
      </c:catAx>
      <c:valAx>
        <c:axId val="-586671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Thousands</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86673744"/>
        <c:crosses val="autoZero"/>
        <c:crossBetween val="between"/>
      </c:valAx>
      <c:spPr>
        <a:noFill/>
        <a:ln>
          <a:noFill/>
        </a:ln>
        <a:effectLst/>
      </c:spPr>
    </c:plotArea>
    <c:plotVisOnly val="1"/>
    <c:dispBlanksAs val="gap"/>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Top 10 Buying Triggers</a:t>
            </a:r>
          </a:p>
        </c:rich>
      </c:tx>
      <c:layout/>
      <c:overlay val="0"/>
    </c:title>
    <c:autoTitleDeleted val="0"/>
    <c:plotArea>
      <c:layout/>
      <c:barChart>
        <c:barDir val="bar"/>
        <c:grouping val="clustered"/>
        <c:varyColors val="0"/>
        <c:ser>
          <c:idx val="0"/>
          <c:order val="0"/>
          <c:tx>
            <c:strRef>
              <c:f>'triggers of buying (2)'!$B$1</c:f>
              <c:strCache>
                <c:ptCount val="1"/>
                <c:pt idx="0">
                  <c:v>25-34</c:v>
                </c:pt>
              </c:strCache>
            </c:strRef>
          </c:tx>
          <c:invertIfNegative val="0"/>
          <c:cat>
            <c:strRef>
              <c:f>'triggers of buying (2)'!$A$2:$A$23</c:f>
              <c:strCache>
                <c:ptCount val="11"/>
                <c:pt idx="0">
                  <c:v>change of job/job location</c:v>
                </c:pt>
                <c:pt idx="1">
                  <c:v>increase in income</c:v>
                </c:pt>
                <c:pt idx="2">
                  <c:v>desire to live closer to good schools</c:v>
                </c:pt>
                <c:pt idx="3">
                  <c:v>planning an increase to family size</c:v>
                </c:pt>
                <c:pt idx="4">
                  <c:v>relocated to a new city</c:v>
                </c:pt>
                <c:pt idx="5">
                  <c:v>increase in family size</c:v>
                </c:pt>
                <c:pt idx="6">
                  <c:v>looking for a safer neighhorhood</c:v>
                </c:pt>
                <c:pt idx="7">
                  <c:v>getting married/moving in with partner</c:v>
                </c:pt>
                <c:pt idx="8">
                  <c:v>change of family circumstance/composition</c:v>
                </c:pt>
                <c:pt idx="9">
                  <c:v>favorable home prices</c:v>
                </c:pt>
                <c:pt idx="10">
                  <c:v>tired of current home</c:v>
                </c:pt>
              </c:strCache>
            </c:strRef>
          </c:cat>
          <c:val>
            <c:numRef>
              <c:f>'triggers of buying (2)'!$B$2:$B$23</c:f>
              <c:numCache>
                <c:formatCode>0.00%</c:formatCode>
                <c:ptCount val="11"/>
                <c:pt idx="0">
                  <c:v>0.12195121951219499</c:v>
                </c:pt>
                <c:pt idx="1">
                  <c:v>0.12195121951219499</c:v>
                </c:pt>
                <c:pt idx="2">
                  <c:v>0.19512195121951201</c:v>
                </c:pt>
                <c:pt idx="3">
                  <c:v>0.292682926829268</c:v>
                </c:pt>
                <c:pt idx="4">
                  <c:v>0.12195121951219499</c:v>
                </c:pt>
                <c:pt idx="5">
                  <c:v>0.219512195121951</c:v>
                </c:pt>
                <c:pt idx="6">
                  <c:v>0.146341463414634</c:v>
                </c:pt>
                <c:pt idx="7">
                  <c:v>0.292682926829268</c:v>
                </c:pt>
                <c:pt idx="8">
                  <c:v>0.146341463414634</c:v>
                </c:pt>
                <c:pt idx="9">
                  <c:v>0.146341463414634</c:v>
                </c:pt>
                <c:pt idx="10">
                  <c:v>0.292682926829268</c:v>
                </c:pt>
              </c:numCache>
            </c:numRef>
          </c:val>
        </c:ser>
        <c:ser>
          <c:idx val="1"/>
          <c:order val="1"/>
          <c:tx>
            <c:strRef>
              <c:f>'triggers of buying (2)'!$C$1</c:f>
              <c:strCache>
                <c:ptCount val="1"/>
                <c:pt idx="0">
                  <c:v>all</c:v>
                </c:pt>
              </c:strCache>
            </c:strRef>
          </c:tx>
          <c:spPr>
            <a:solidFill>
              <a:schemeClr val="tx1">
                <a:lumMod val="50000"/>
                <a:lumOff val="50000"/>
              </a:schemeClr>
            </a:solidFill>
          </c:spPr>
          <c:invertIfNegative val="0"/>
          <c:cat>
            <c:strRef>
              <c:f>'triggers of buying (2)'!$A$2:$A$23</c:f>
              <c:strCache>
                <c:ptCount val="11"/>
                <c:pt idx="0">
                  <c:v>change of job/job location</c:v>
                </c:pt>
                <c:pt idx="1">
                  <c:v>increase in income</c:v>
                </c:pt>
                <c:pt idx="2">
                  <c:v>desire to live closer to good schools</c:v>
                </c:pt>
                <c:pt idx="3">
                  <c:v>planning an increase to family size</c:v>
                </c:pt>
                <c:pt idx="4">
                  <c:v>relocated to a new city</c:v>
                </c:pt>
                <c:pt idx="5">
                  <c:v>increase in family size</c:v>
                </c:pt>
                <c:pt idx="6">
                  <c:v>looking for a safer neighhorhood</c:v>
                </c:pt>
                <c:pt idx="7">
                  <c:v>getting married/moving in with partner</c:v>
                </c:pt>
                <c:pt idx="8">
                  <c:v>change of family circumstance/composition</c:v>
                </c:pt>
                <c:pt idx="9">
                  <c:v>favorable home prices</c:v>
                </c:pt>
                <c:pt idx="10">
                  <c:v>tired of current home</c:v>
                </c:pt>
              </c:strCache>
            </c:strRef>
          </c:cat>
          <c:val>
            <c:numRef>
              <c:f>'triggers of buying (2)'!$C$2:$C$23</c:f>
              <c:numCache>
                <c:formatCode>0.00%</c:formatCode>
                <c:ptCount val="11"/>
                <c:pt idx="0">
                  <c:v>9.8834287054408998E-2</c:v>
                </c:pt>
                <c:pt idx="1">
                  <c:v>0.10243653064415301</c:v>
                </c:pt>
                <c:pt idx="2">
                  <c:v>0.113374859287054</c:v>
                </c:pt>
                <c:pt idx="3">
                  <c:v>0.1188110068793</c:v>
                </c:pt>
                <c:pt idx="4">
                  <c:v>0.12583524859287101</c:v>
                </c:pt>
                <c:pt idx="5">
                  <c:v>0.13707652439024401</c:v>
                </c:pt>
                <c:pt idx="6">
                  <c:v>0.14160614446529099</c:v>
                </c:pt>
                <c:pt idx="7">
                  <c:v>0.14707222482801699</c:v>
                </c:pt>
                <c:pt idx="8">
                  <c:v>0.16115261882426499</c:v>
                </c:pt>
                <c:pt idx="9">
                  <c:v>0.17140390087554699</c:v>
                </c:pt>
                <c:pt idx="10">
                  <c:v>0.25820812226391499</c:v>
                </c:pt>
              </c:numCache>
            </c:numRef>
          </c:val>
        </c:ser>
        <c:dLbls>
          <c:showLegendKey val="0"/>
          <c:showVal val="0"/>
          <c:showCatName val="0"/>
          <c:showSerName val="0"/>
          <c:showPercent val="0"/>
          <c:showBubbleSize val="0"/>
        </c:dLbls>
        <c:gapWidth val="150"/>
        <c:axId val="-385492416"/>
        <c:axId val="-385487520"/>
      </c:barChart>
      <c:catAx>
        <c:axId val="-385492416"/>
        <c:scaling>
          <c:orientation val="minMax"/>
        </c:scaling>
        <c:delete val="0"/>
        <c:axPos val="l"/>
        <c:numFmt formatCode="General" sourceLinked="0"/>
        <c:majorTickMark val="out"/>
        <c:minorTickMark val="none"/>
        <c:tickLblPos val="nextTo"/>
        <c:txPr>
          <a:bodyPr/>
          <a:lstStyle/>
          <a:p>
            <a:pPr>
              <a:defRPr sz="800"/>
            </a:pPr>
            <a:endParaRPr lang="en-US"/>
          </a:p>
        </c:txPr>
        <c:crossAx val="-385487520"/>
        <c:crosses val="autoZero"/>
        <c:auto val="1"/>
        <c:lblAlgn val="ctr"/>
        <c:lblOffset val="100"/>
        <c:noMultiLvlLbl val="0"/>
      </c:catAx>
      <c:valAx>
        <c:axId val="-385487520"/>
        <c:scaling>
          <c:orientation val="minMax"/>
        </c:scaling>
        <c:delete val="0"/>
        <c:axPos val="b"/>
        <c:majorGridlines/>
        <c:numFmt formatCode="0%" sourceLinked="0"/>
        <c:majorTickMark val="out"/>
        <c:minorTickMark val="none"/>
        <c:tickLblPos val="nextTo"/>
        <c:txPr>
          <a:bodyPr/>
          <a:lstStyle/>
          <a:p>
            <a:pPr>
              <a:defRPr sz="800"/>
            </a:pPr>
            <a:endParaRPr lang="en-US"/>
          </a:p>
        </c:txPr>
        <c:crossAx val="-385492416"/>
        <c:crosses val="autoZero"/>
        <c:crossBetween val="between"/>
      </c:valAx>
    </c:plotArea>
    <c:legend>
      <c:legendPos val="t"/>
      <c:layout/>
      <c:overlay val="0"/>
    </c:legend>
    <c:plotVisOnly val="1"/>
    <c:dispBlanksAs val="gap"/>
    <c:showDLblsOverMax val="0"/>
  </c:chart>
  <c:txPr>
    <a:bodyPr/>
    <a:lstStyle/>
    <a:p>
      <a:pPr>
        <a:defRPr b="0">
          <a:solidFill>
            <a:schemeClr val="tx1">
              <a:lumMod val="75000"/>
              <a:lumOff val="25000"/>
            </a:schemeClr>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7-09-06T15:21:08.009" idx="22">
    <p:pos x="4790" y="1005"/>
    <p:text>NAR US Economic Outlook updated to November 2018</p:text>
    <p:extLst mod="1">
      <p:ext uri="{C676402C-5697-4E1C-873F-D02D1690AC5C}">
        <p15:threadingInfo xmlns:p15="http://schemas.microsoft.com/office/powerpoint/2012/main" timeZoneBias="420"/>
      </p:ext>
    </p:extLst>
  </p:cm>
  <p:cm authorId="2" dt="2017-11-08T15:47:42.528" idx="25">
    <p:pos x="4790" y="1101"/>
    <p:text>https://www.nar.realtor/research-and-statistics</p:text>
    <p:extLst>
      <p:ext uri="{C676402C-5697-4E1C-873F-D02D1690AC5C}">
        <p15:threadingInfo xmlns:p15="http://schemas.microsoft.com/office/powerpoint/2012/main" timeZoneBias="480">
          <p15:parentCm authorId="2" idx="22"/>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7-05-02T16:31:23.811" idx="5">
    <p:pos x="2925" y="152"/>
    <p:text>Updated to Oct 2018</p:text>
    <p:extLst mod="1">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7-06-08T15:44:06.207" idx="8">
    <p:pos x="5647" y="155"/>
    <p:text>Updated to Oct 2018</p:text>
    <p:extLst mod="1">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17-05-02T16:36:57.766" idx="6">
    <p:pos x="4282" y="152"/>
    <p:text>Updated to Oct 2018</p:text>
    <p:extLst mod="1">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17-06-08T15:55:14" idx="9">
    <p:pos x="5647" y="155"/>
    <p:text>Updated to Nov 2018</p:text>
    <p:extLst mod="1">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18-11-02T14:49:03.759" idx="29">
    <p:pos x="10" y="10"/>
    <p:text>Updated Dec 2018</p:text>
    <p:extLst mod="1">
      <p:ext uri="{C676402C-5697-4E1C-873F-D02D1690AC5C}">
        <p15:threadingInfo xmlns:p15="http://schemas.microsoft.com/office/powerpoint/2012/main" timeZoneBias="42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17-06-08T16:35:36.522" idx="13">
    <p:pos x="5647" y="155"/>
    <p:text>Rates updated to Oct, Affordability updated to Oct</p:text>
    <p:extLst mod="1">
      <p:ext uri="{C676402C-5697-4E1C-873F-D02D1690AC5C}">
        <p15:threadingInfo xmlns:p15="http://schemas.microsoft.com/office/powerpoint/2012/main" timeZoneBias="42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17-06-08T16:35:53.571" idx="14">
    <p:pos x="5647" y="155"/>
    <p:text>Updated to Dec 2018</p:text>
    <p:extLst mod="1">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18-11-02T14:32:53.582" idx="26">
    <p:pos x="5647" y="551"/>
    <p:text>Updated Dec 2018</p:text>
    <p:extLst mod="1">
      <p:ext uri="{C676402C-5697-4E1C-873F-D02D1690AC5C}">
        <p15:threadingInfo xmlns:p15="http://schemas.microsoft.com/office/powerpoint/2012/main" timeZoneBias="42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18-11-02T14:48:52.062" idx="27">
    <p:pos x="10" y="10"/>
    <p:text>Updated Dec 2018</p:text>
    <p:extLst mod="1">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18-11-02T14:48:58.342" idx="28">
    <p:pos x="10" y="10"/>
    <p:text>Updated Dec 2018</p:text>
    <p:extLst mod="1">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6-08T16:42:52.050" idx="15">
    <p:pos x="5647" y="155"/>
    <p:text>Updated to Nov 2018</p:text>
    <p:extLst mod="1">
      <p:ext uri="{C676402C-5697-4E1C-873F-D02D1690AC5C}">
        <p15:threadingInfo xmlns:p15="http://schemas.microsoft.com/office/powerpoint/2012/main" timeZoneBias="42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17-09-06T14:25:47.325" idx="21">
    <p:pos x="10" y="10"/>
    <p:text>Updated to Dec  2018</p:text>
    <p:extLst mod="1">
      <p:ext uri="{C676402C-5697-4E1C-873F-D02D1690AC5C}">
        <p15:threadingInfo xmlns:p15="http://schemas.microsoft.com/office/powerpoint/2012/main" timeZoneBias="42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2" dt="2017-06-08T16:42:52.050" idx="15">
    <p:pos x="5647" y="155"/>
    <p:text>Updated to Nov 2018</p:text>
    <p:extLst mod="1">
      <p:ext uri="{C676402C-5697-4E1C-873F-D02D1690AC5C}">
        <p15:threadingInfo xmlns:p15="http://schemas.microsoft.com/office/powerpoint/2012/main" timeZoneBias="42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2" dt="2017-06-08T17:05:49.743" idx="19">
    <p:pos x="5647" y="155"/>
    <p:text>Updated to Nov 2018</p:text>
    <p:extLst mod="1">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7-05-02T16:19:49.977" idx="1">
    <p:pos x="10" y="10"/>
    <p:text>Updated to Nov 2018</p:text>
    <p:extLst mod="1">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7-05-02T16:23:52.510" idx="2">
    <p:pos x="5647" y="155"/>
    <p:text>Updated to Dec 2018</p:text>
    <p:extLst mod="1">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7-05-02T16:28:25.752" idx="3">
    <p:pos x="5647" y="155"/>
    <p:text>Updated to Nov 2018</p:text>
    <p:extLst mod="1">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7-06-08T15:59:38.395" idx="10">
    <p:pos x="5647" y="155"/>
    <p:text>Updated to Q3 2018</p:text>
    <p:extLst mod="1">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7-05-02T16:30:16.350" idx="4">
    <p:pos x="5647" y="155"/>
    <p:text>Updated to Dec 2018</p:text>
    <p:extLst mod="1">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7-06-08T15:37:24.569" idx="7">
    <p:pos x="5647" y="155"/>
    <p:text>Updated to Dec 2018</p:text>
    <p:extLst mod="1">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7-06-08T16:33:19.626" idx="11">
    <p:pos x="5647" y="155"/>
    <p:text>Updated to Dec 2018</p:text>
    <p:extLst mod="1">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95" name="Shape 9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6676538"/>
      </p:ext>
    </p:extLst>
  </p:cSld>
  <p:clrMap bg1="lt1" tx1="dk1" bg2="lt2" tx2="dk2" accent1="accent1" accent2="accent2" accent3="accent3" accent4="accent4" accent5="accent5" accent6="accent6" hlink="hlink" folHlink="folHlink"/>
  <p:notesStyle>
    <a:lvl1pPr defTabSz="171446">
      <a:lnSpc>
        <a:spcPct val="125000"/>
      </a:lnSpc>
      <a:defRPr sz="1200" b="0" i="0">
        <a:latin typeface="Arial" charset="0"/>
        <a:ea typeface="Arial" charset="0"/>
        <a:cs typeface="Arial" charset="0"/>
        <a:sym typeface="Avenir Roman"/>
      </a:defRPr>
    </a:lvl1pPr>
    <a:lvl2pPr indent="85723" defTabSz="171446">
      <a:lnSpc>
        <a:spcPct val="125000"/>
      </a:lnSpc>
      <a:defRPr sz="1200">
        <a:latin typeface="Avenir Roman"/>
        <a:ea typeface="Avenir Roman"/>
        <a:cs typeface="Avenir Roman"/>
        <a:sym typeface="Avenir Roman"/>
      </a:defRPr>
    </a:lvl2pPr>
    <a:lvl3pPr indent="171446" defTabSz="171446">
      <a:lnSpc>
        <a:spcPct val="125000"/>
      </a:lnSpc>
      <a:defRPr sz="1200">
        <a:latin typeface="Avenir Roman"/>
        <a:ea typeface="Avenir Roman"/>
        <a:cs typeface="Avenir Roman"/>
        <a:sym typeface="Avenir Roman"/>
      </a:defRPr>
    </a:lvl3pPr>
    <a:lvl4pPr indent="257169" defTabSz="171446">
      <a:lnSpc>
        <a:spcPct val="125000"/>
      </a:lnSpc>
      <a:defRPr sz="1200">
        <a:latin typeface="Avenir Roman"/>
        <a:ea typeface="Avenir Roman"/>
        <a:cs typeface="Avenir Roman"/>
        <a:sym typeface="Avenir Roman"/>
      </a:defRPr>
    </a:lvl4pPr>
    <a:lvl5pPr indent="342891" defTabSz="171446">
      <a:lnSpc>
        <a:spcPct val="125000"/>
      </a:lnSpc>
      <a:defRPr sz="1200">
        <a:latin typeface="Avenir Roman"/>
        <a:ea typeface="Avenir Roman"/>
        <a:cs typeface="Avenir Roman"/>
        <a:sym typeface="Avenir Roman"/>
      </a:defRPr>
    </a:lvl5pPr>
    <a:lvl6pPr indent="428614" defTabSz="171446">
      <a:lnSpc>
        <a:spcPct val="125000"/>
      </a:lnSpc>
      <a:defRPr sz="1200">
        <a:latin typeface="Avenir Roman"/>
        <a:ea typeface="Avenir Roman"/>
        <a:cs typeface="Avenir Roman"/>
        <a:sym typeface="Avenir Roman"/>
      </a:defRPr>
    </a:lvl6pPr>
    <a:lvl7pPr indent="514337" defTabSz="171446">
      <a:lnSpc>
        <a:spcPct val="125000"/>
      </a:lnSpc>
      <a:defRPr sz="1200">
        <a:latin typeface="Avenir Roman"/>
        <a:ea typeface="Avenir Roman"/>
        <a:cs typeface="Avenir Roman"/>
        <a:sym typeface="Avenir Roman"/>
      </a:defRPr>
    </a:lvl7pPr>
    <a:lvl8pPr indent="600060" defTabSz="171446">
      <a:lnSpc>
        <a:spcPct val="125000"/>
      </a:lnSpc>
      <a:defRPr sz="1200">
        <a:latin typeface="Avenir Roman"/>
        <a:ea typeface="Avenir Roman"/>
        <a:cs typeface="Avenir Roman"/>
        <a:sym typeface="Avenir Roman"/>
      </a:defRPr>
    </a:lvl8pPr>
    <a:lvl9pPr indent="685783" defTabSz="171446">
      <a:lnSpc>
        <a:spcPct val="125000"/>
      </a:lnSpc>
      <a:defRPr sz="12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599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13</a:t>
            </a:fld>
            <a:endParaRPr lang="en-US" dirty="0"/>
          </a:p>
        </p:txBody>
      </p:sp>
    </p:spTree>
    <p:extLst>
      <p:ext uri="{BB962C8B-B14F-4D97-AF65-F5344CB8AC3E}">
        <p14:creationId xmlns:p14="http://schemas.microsoft.com/office/powerpoint/2010/main" val="227931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a:p>
            <a:endParaRPr lang="en-US" dirty="0"/>
          </a:p>
        </p:txBody>
      </p:sp>
    </p:spTree>
    <p:extLst>
      <p:ext uri="{BB962C8B-B14F-4D97-AF65-F5344CB8AC3E}">
        <p14:creationId xmlns:p14="http://schemas.microsoft.com/office/powerpoint/2010/main" val="141933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2400" dirty="0" smtClean="0"/>
              <a:t>EHS Essentially Flat since mid-2015</a:t>
            </a:r>
          </a:p>
          <a:p>
            <a:pPr marL="342900" lvl="1" indent="0">
              <a:buNone/>
            </a:pPr>
            <a:endParaRPr lang="en-US" sz="225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15</a:t>
            </a:fld>
            <a:endParaRPr lang="en-US" dirty="0"/>
          </a:p>
        </p:txBody>
      </p:sp>
    </p:spTree>
    <p:extLst>
      <p:ext uri="{BB962C8B-B14F-4D97-AF65-F5344CB8AC3E}">
        <p14:creationId xmlns:p14="http://schemas.microsoft.com/office/powerpoint/2010/main" val="160836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2400" dirty="0" smtClean="0"/>
              <a:t>EHS Essentially Flat since mid-2015</a:t>
            </a:r>
          </a:p>
          <a:p>
            <a:pPr marL="342900" lvl="1" indent="0">
              <a:buNone/>
            </a:pPr>
            <a:endParaRPr lang="en-US" sz="225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16</a:t>
            </a:fld>
            <a:endParaRPr lang="en-US" dirty="0"/>
          </a:p>
        </p:txBody>
      </p:sp>
    </p:spTree>
    <p:extLst>
      <p:ext uri="{BB962C8B-B14F-4D97-AF65-F5344CB8AC3E}">
        <p14:creationId xmlns:p14="http://schemas.microsoft.com/office/powerpoint/2010/main" val="178387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19</a:t>
            </a:fld>
            <a:endParaRPr lang="en-US" dirty="0"/>
          </a:p>
        </p:txBody>
      </p:sp>
    </p:spTree>
    <p:extLst>
      <p:ext uri="{BB962C8B-B14F-4D97-AF65-F5344CB8AC3E}">
        <p14:creationId xmlns:p14="http://schemas.microsoft.com/office/powerpoint/2010/main" val="2511471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20</a:t>
            </a:fld>
            <a:endParaRPr lang="en-US" dirty="0"/>
          </a:p>
        </p:txBody>
      </p:sp>
    </p:spTree>
    <p:extLst>
      <p:ext uri="{BB962C8B-B14F-4D97-AF65-F5344CB8AC3E}">
        <p14:creationId xmlns:p14="http://schemas.microsoft.com/office/powerpoint/2010/main" val="1151327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23</a:t>
            </a:fld>
            <a:endParaRPr lang="en-US" dirty="0"/>
          </a:p>
        </p:txBody>
      </p:sp>
    </p:spTree>
    <p:extLst>
      <p:ext uri="{BB962C8B-B14F-4D97-AF65-F5344CB8AC3E}">
        <p14:creationId xmlns:p14="http://schemas.microsoft.com/office/powerpoint/2010/main" val="13319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25</a:t>
            </a:fld>
            <a:endParaRPr lang="en-US"/>
          </a:p>
        </p:txBody>
      </p:sp>
    </p:spTree>
    <p:extLst>
      <p:ext uri="{BB962C8B-B14F-4D97-AF65-F5344CB8AC3E}">
        <p14:creationId xmlns:p14="http://schemas.microsoft.com/office/powerpoint/2010/main" val="1575807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26</a:t>
            </a:fld>
            <a:endParaRPr lang="en-US" dirty="0"/>
          </a:p>
        </p:txBody>
      </p:sp>
    </p:spTree>
    <p:extLst>
      <p:ext uri="{BB962C8B-B14F-4D97-AF65-F5344CB8AC3E}">
        <p14:creationId xmlns:p14="http://schemas.microsoft.com/office/powerpoint/2010/main" val="4202345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27</a:t>
            </a:fld>
            <a:endParaRPr lang="en-US" dirty="0"/>
          </a:p>
        </p:txBody>
      </p:sp>
    </p:spTree>
    <p:extLst>
      <p:ext uri="{BB962C8B-B14F-4D97-AF65-F5344CB8AC3E}">
        <p14:creationId xmlns:p14="http://schemas.microsoft.com/office/powerpoint/2010/main" val="61702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2</a:t>
            </a:fld>
            <a:endParaRPr lang="en-US" dirty="0"/>
          </a:p>
        </p:txBody>
      </p:sp>
    </p:spTree>
    <p:extLst>
      <p:ext uri="{BB962C8B-B14F-4D97-AF65-F5344CB8AC3E}">
        <p14:creationId xmlns:p14="http://schemas.microsoft.com/office/powerpoint/2010/main" val="338417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28</a:t>
            </a:fld>
            <a:endParaRPr lang="en-US" dirty="0"/>
          </a:p>
        </p:txBody>
      </p:sp>
    </p:spTree>
    <p:extLst>
      <p:ext uri="{BB962C8B-B14F-4D97-AF65-F5344CB8AC3E}">
        <p14:creationId xmlns:p14="http://schemas.microsoft.com/office/powerpoint/2010/main" val="81065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p:txBody>
      </p:sp>
    </p:spTree>
    <p:extLst>
      <p:ext uri="{BB962C8B-B14F-4D97-AF65-F5344CB8AC3E}">
        <p14:creationId xmlns:p14="http://schemas.microsoft.com/office/powerpoint/2010/main" val="4028876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 be updated every time the census.</a:t>
            </a:r>
            <a:r>
              <a:rPr lang="en-US" baseline="0" dirty="0" smtClean="0"/>
              <a:t> </a:t>
            </a:r>
            <a:r>
              <a:rPr lang="en-US" dirty="0" smtClean="0"/>
              <a:t>Moody’s basket is best source.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36</a:t>
            </a:fld>
            <a:endParaRPr lang="en-US" dirty="0"/>
          </a:p>
        </p:txBody>
      </p:sp>
    </p:spTree>
    <p:extLst>
      <p:ext uri="{BB962C8B-B14F-4D97-AF65-F5344CB8AC3E}">
        <p14:creationId xmlns:p14="http://schemas.microsoft.com/office/powerpoint/2010/main" val="141496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37</a:t>
            </a:fld>
            <a:endParaRPr lang="en-US" dirty="0"/>
          </a:p>
        </p:txBody>
      </p:sp>
    </p:spTree>
    <p:extLst>
      <p:ext uri="{BB962C8B-B14F-4D97-AF65-F5344CB8AC3E}">
        <p14:creationId xmlns:p14="http://schemas.microsoft.com/office/powerpoint/2010/main" val="299039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Realtor® Affordability Distribution Curve and Score is a monthly NAR and realtor.com® data series designed to examine affordability conditions at different income percentiles for all active inventory on the market. The Affordability Distribution Curve examines how many listings are affordable to those in a particular income percentile. The Affordability Score varies between zero and two and is a calculation that is equal to twice the area below the Affordability Distribution Curve on a graph. A score of one or higher generally suggests a market where homes for sale are more affordable to households in proportion to their income distribution.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38</a:t>
            </a:fld>
            <a:endParaRPr lang="en-US" dirty="0"/>
          </a:p>
        </p:txBody>
      </p:sp>
    </p:spTree>
    <p:extLst>
      <p:ext uri="{BB962C8B-B14F-4D97-AF65-F5344CB8AC3E}">
        <p14:creationId xmlns:p14="http://schemas.microsoft.com/office/powerpoint/2010/main" val="1177531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Realtor® Affordability Distribution Curve and Score is a monthly NAR and realtor.com® data series designed to examine affordability conditions at different income percentiles for all active inventory on the market. The Affordability Distribution Curve examines how many listings are affordable to those in a particular income percentile. The Affordability Score varies between zero and two and is a calculation that is equal to twice the area below the Affordability Distribution Curve on a graph. A score of one or higher generally suggests a market where homes for sale are more affordable to households in proportion to their income distribution.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39</a:t>
            </a:fld>
            <a:endParaRPr lang="en-US" dirty="0"/>
          </a:p>
        </p:txBody>
      </p:sp>
    </p:spTree>
    <p:extLst>
      <p:ext uri="{BB962C8B-B14F-4D97-AF65-F5344CB8AC3E}">
        <p14:creationId xmlns:p14="http://schemas.microsoft.com/office/powerpoint/2010/main" val="643349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40</a:t>
            </a:fld>
            <a:endParaRPr lang="en-US" dirty="0"/>
          </a:p>
        </p:txBody>
      </p:sp>
    </p:spTree>
    <p:extLst>
      <p:ext uri="{BB962C8B-B14F-4D97-AF65-F5344CB8AC3E}">
        <p14:creationId xmlns:p14="http://schemas.microsoft.com/office/powerpoint/2010/main" val="695644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41</a:t>
            </a:fld>
            <a:endParaRPr lang="en-US" dirty="0"/>
          </a:p>
        </p:txBody>
      </p:sp>
    </p:spTree>
    <p:extLst>
      <p:ext uri="{BB962C8B-B14F-4D97-AF65-F5344CB8AC3E}">
        <p14:creationId xmlns:p14="http://schemas.microsoft.com/office/powerpoint/2010/main" val="2573292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43</a:t>
            </a:fld>
            <a:endParaRPr lang="en-US" dirty="0"/>
          </a:p>
        </p:txBody>
      </p:sp>
    </p:spTree>
    <p:extLst>
      <p:ext uri="{BB962C8B-B14F-4D97-AF65-F5344CB8AC3E}">
        <p14:creationId xmlns:p14="http://schemas.microsoft.com/office/powerpoint/2010/main" val="726738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47</a:t>
            </a:fld>
            <a:endParaRPr lang="en-US" dirty="0"/>
          </a:p>
        </p:txBody>
      </p:sp>
    </p:spTree>
    <p:extLst>
      <p:ext uri="{BB962C8B-B14F-4D97-AF65-F5344CB8AC3E}">
        <p14:creationId xmlns:p14="http://schemas.microsoft.com/office/powerpoint/2010/main" val="4871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p:txBody>
      </p:sp>
    </p:spTree>
    <p:extLst>
      <p:ext uri="{BB962C8B-B14F-4D97-AF65-F5344CB8AC3E}">
        <p14:creationId xmlns:p14="http://schemas.microsoft.com/office/powerpoint/2010/main" val="1532720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48</a:t>
            </a:fld>
            <a:endParaRPr lang="en-US" dirty="0"/>
          </a:p>
        </p:txBody>
      </p:sp>
    </p:spTree>
    <p:extLst>
      <p:ext uri="{BB962C8B-B14F-4D97-AF65-F5344CB8AC3E}">
        <p14:creationId xmlns:p14="http://schemas.microsoft.com/office/powerpoint/2010/main" val="3681258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a:p>
            <a:endParaRPr lang="en-US" dirty="0"/>
          </a:p>
        </p:txBody>
      </p:sp>
    </p:spTree>
    <p:extLst>
      <p:ext uri="{BB962C8B-B14F-4D97-AF65-F5344CB8AC3E}">
        <p14:creationId xmlns:p14="http://schemas.microsoft.com/office/powerpoint/2010/main" val="3937905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Views</a:t>
            </a:r>
            <a:r>
              <a:rPr lang="en-US" baseline="0" dirty="0" smtClean="0"/>
              <a:t> coming from other states</a:t>
            </a:r>
            <a:endParaRPr lang="en-US" dirty="0"/>
          </a:p>
        </p:txBody>
      </p:sp>
    </p:spTree>
    <p:extLst>
      <p:ext uri="{BB962C8B-B14F-4D97-AF65-F5344CB8AC3E}">
        <p14:creationId xmlns:p14="http://schemas.microsoft.com/office/powerpoint/2010/main" val="1517127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Views going to other states</a:t>
            </a:r>
            <a:endParaRPr lang="en-US" dirty="0"/>
          </a:p>
        </p:txBody>
      </p:sp>
    </p:spTree>
    <p:extLst>
      <p:ext uri="{BB962C8B-B14F-4D97-AF65-F5344CB8AC3E}">
        <p14:creationId xmlns:p14="http://schemas.microsoft.com/office/powerpoint/2010/main" val="2578062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a:t>
            </a:r>
            <a:r>
              <a:rPr lang="en-US" baseline="0" dirty="0" smtClean="0"/>
              <a:t> largest metros shown here</a:t>
            </a:r>
          </a:p>
          <a:p>
            <a:r>
              <a:rPr lang="en-US" baseline="0" dirty="0" smtClean="0"/>
              <a:t>Denver pulls in a higher proportion of younger buyers, skewing toward 25-45 (Millennials + </a:t>
            </a:r>
            <a:r>
              <a:rPr lang="en-US" baseline="0" dirty="0" err="1" smtClean="0"/>
              <a:t>GenX</a:t>
            </a:r>
            <a:r>
              <a:rPr lang="en-US" baseline="0" dirty="0" smtClean="0"/>
              <a:t>), whereas many other metros skew toward 35-55 or even 45-65+</a:t>
            </a:r>
            <a:endParaRPr lang="en-US" dirty="0"/>
          </a:p>
        </p:txBody>
      </p:sp>
    </p:spTree>
    <p:extLst>
      <p:ext uri="{BB962C8B-B14F-4D97-AF65-F5344CB8AC3E}">
        <p14:creationId xmlns:p14="http://schemas.microsoft.com/office/powerpoint/2010/main" val="1940575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p:txBody>
      </p:sp>
    </p:spTree>
    <p:extLst>
      <p:ext uri="{BB962C8B-B14F-4D97-AF65-F5344CB8AC3E}">
        <p14:creationId xmlns:p14="http://schemas.microsoft.com/office/powerpoint/2010/main" val="1603628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a:p>
            <a:endParaRPr lang="en-US" dirty="0"/>
          </a:p>
        </p:txBody>
      </p:sp>
    </p:spTree>
    <p:extLst>
      <p:ext uri="{BB962C8B-B14F-4D97-AF65-F5344CB8AC3E}">
        <p14:creationId xmlns:p14="http://schemas.microsoft.com/office/powerpoint/2010/main" val="2099677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p:txBody>
      </p:sp>
    </p:spTree>
    <p:extLst>
      <p:ext uri="{BB962C8B-B14F-4D97-AF65-F5344CB8AC3E}">
        <p14:creationId xmlns:p14="http://schemas.microsoft.com/office/powerpoint/2010/main" val="2952388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a:t>
            </a:r>
            <a:r>
              <a:rPr lang="en-US" baseline="0" dirty="0" smtClean="0"/>
              <a:t> month moving </a:t>
            </a:r>
            <a:r>
              <a:rPr lang="en-US" baseline="0" dirty="0" err="1" smtClean="0"/>
              <a:t>avg</a:t>
            </a:r>
            <a:endParaRPr lang="en-US" dirty="0"/>
          </a:p>
        </p:txBody>
      </p:sp>
    </p:spTree>
    <p:extLst>
      <p:ext uri="{BB962C8B-B14F-4D97-AF65-F5344CB8AC3E}">
        <p14:creationId xmlns:p14="http://schemas.microsoft.com/office/powerpoint/2010/main" val="1706427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p:txBody>
      </p:sp>
    </p:spTree>
    <p:extLst>
      <p:ext uri="{BB962C8B-B14F-4D97-AF65-F5344CB8AC3E}">
        <p14:creationId xmlns:p14="http://schemas.microsoft.com/office/powerpoint/2010/main" val="105078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4</a:t>
            </a:fld>
            <a:endParaRPr lang="en-US" dirty="0"/>
          </a:p>
        </p:txBody>
      </p:sp>
    </p:spTree>
    <p:extLst>
      <p:ext uri="{BB962C8B-B14F-4D97-AF65-F5344CB8AC3E}">
        <p14:creationId xmlns:p14="http://schemas.microsoft.com/office/powerpoint/2010/main" val="4160743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a:t>
            </a:r>
            <a:r>
              <a:rPr lang="en-US" baseline="0" dirty="0" smtClean="0"/>
              <a:t> month moving </a:t>
            </a:r>
            <a:r>
              <a:rPr lang="en-US" baseline="0" dirty="0" err="1" smtClean="0"/>
              <a:t>avg</a:t>
            </a:r>
            <a:endParaRPr lang="en-US" dirty="0" smtClean="0"/>
          </a:p>
        </p:txBody>
      </p:sp>
    </p:spTree>
    <p:extLst>
      <p:ext uri="{BB962C8B-B14F-4D97-AF65-F5344CB8AC3E}">
        <p14:creationId xmlns:p14="http://schemas.microsoft.com/office/powerpoint/2010/main" val="3533792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a:t>
            </a:r>
            <a:r>
              <a:rPr lang="en-US" baseline="0" dirty="0" smtClean="0"/>
              <a:t> month moving </a:t>
            </a:r>
            <a:r>
              <a:rPr lang="en-US" baseline="0" dirty="0" err="1" smtClean="0"/>
              <a:t>avg</a:t>
            </a:r>
            <a:endParaRPr lang="en-US" dirty="0" smtClean="0"/>
          </a:p>
        </p:txBody>
      </p:sp>
    </p:spTree>
    <p:extLst>
      <p:ext uri="{BB962C8B-B14F-4D97-AF65-F5344CB8AC3E}">
        <p14:creationId xmlns:p14="http://schemas.microsoft.com/office/powerpoint/2010/main" val="2937933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a:t>
            </a:r>
            <a:r>
              <a:rPr lang="en-US" baseline="0" dirty="0" smtClean="0"/>
              <a:t> month moving </a:t>
            </a:r>
            <a:r>
              <a:rPr lang="en-US" baseline="0" dirty="0" err="1" smtClean="0"/>
              <a:t>avg</a:t>
            </a:r>
            <a:endParaRPr lang="en-US" dirty="0" smtClean="0"/>
          </a:p>
          <a:p>
            <a:endParaRPr lang="en-US" dirty="0"/>
          </a:p>
        </p:txBody>
      </p:sp>
    </p:spTree>
    <p:extLst>
      <p:ext uri="{BB962C8B-B14F-4D97-AF65-F5344CB8AC3E}">
        <p14:creationId xmlns:p14="http://schemas.microsoft.com/office/powerpoint/2010/main" val="3304716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a:t>
            </a:r>
            <a:r>
              <a:rPr lang="en-US" baseline="0" dirty="0" smtClean="0"/>
              <a:t> month moving </a:t>
            </a:r>
            <a:r>
              <a:rPr lang="en-US" baseline="0" dirty="0" err="1" smtClean="0"/>
              <a:t>avg</a:t>
            </a:r>
            <a:endParaRPr lang="en-US" dirty="0" smtClean="0"/>
          </a:p>
          <a:p>
            <a:endParaRPr lang="en-US" dirty="0"/>
          </a:p>
        </p:txBody>
      </p:sp>
    </p:spTree>
    <p:extLst>
      <p:ext uri="{BB962C8B-B14F-4D97-AF65-F5344CB8AC3E}">
        <p14:creationId xmlns:p14="http://schemas.microsoft.com/office/powerpoint/2010/main" val="1951796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p:txBody>
      </p:sp>
    </p:spTree>
    <p:extLst>
      <p:ext uri="{BB962C8B-B14F-4D97-AF65-F5344CB8AC3E}">
        <p14:creationId xmlns:p14="http://schemas.microsoft.com/office/powerpoint/2010/main" val="1565302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Annualized</a:t>
            </a:r>
            <a:r>
              <a:rPr lang="en-US" baseline="0" dirty="0" smtClean="0"/>
              <a:t> (12 month moving sum)</a:t>
            </a:r>
            <a:endParaRPr lang="en-US" dirty="0"/>
          </a:p>
        </p:txBody>
      </p:sp>
    </p:spTree>
    <p:extLst>
      <p:ext uri="{BB962C8B-B14F-4D97-AF65-F5344CB8AC3E}">
        <p14:creationId xmlns:p14="http://schemas.microsoft.com/office/powerpoint/2010/main" val="3481549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a:t>
            </a:r>
            <a:r>
              <a:rPr lang="en-US" baseline="0" dirty="0" smtClean="0"/>
              <a:t> = </a:t>
            </a:r>
            <a:r>
              <a:rPr lang="en-US" dirty="0" smtClean="0"/>
              <a:t>Annualized</a:t>
            </a:r>
            <a:r>
              <a:rPr lang="en-US" baseline="0" dirty="0" smtClean="0"/>
              <a:t> (12 month moving sum)</a:t>
            </a:r>
            <a:endParaRPr lang="en-US" dirty="0" smtClean="0"/>
          </a:p>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 YY  = 12</a:t>
            </a:r>
            <a:r>
              <a:rPr lang="en-US" baseline="0" dirty="0" smtClean="0"/>
              <a:t> month moving </a:t>
            </a:r>
            <a:r>
              <a:rPr lang="en-US" baseline="0" dirty="0" err="1" smtClean="0"/>
              <a:t>avg</a:t>
            </a:r>
            <a:r>
              <a:rPr lang="en-US" baseline="0" dirty="0" smtClean="0"/>
              <a:t> of YY</a:t>
            </a:r>
            <a:endParaRPr lang="en-US" dirty="0" smtClean="0"/>
          </a:p>
        </p:txBody>
      </p:sp>
    </p:spTree>
    <p:extLst>
      <p:ext uri="{BB962C8B-B14F-4D97-AF65-F5344CB8AC3E}">
        <p14:creationId xmlns:p14="http://schemas.microsoft.com/office/powerpoint/2010/main" val="2912428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a:t>
            </a:r>
            <a:r>
              <a:rPr lang="en-US" baseline="0" dirty="0" smtClean="0"/>
              <a:t> = </a:t>
            </a:r>
            <a:r>
              <a:rPr lang="en-US" dirty="0" smtClean="0"/>
              <a:t>Annualized</a:t>
            </a:r>
            <a:r>
              <a:rPr lang="en-US" baseline="0" dirty="0" smtClean="0"/>
              <a:t> (12 month moving sum)</a:t>
            </a:r>
            <a:endParaRPr lang="en-US" dirty="0" smtClean="0"/>
          </a:p>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 YY  = 12</a:t>
            </a:r>
            <a:r>
              <a:rPr lang="en-US" baseline="0" dirty="0" smtClean="0"/>
              <a:t> month moving </a:t>
            </a:r>
            <a:r>
              <a:rPr lang="en-US" baseline="0" dirty="0" err="1" smtClean="0"/>
              <a:t>avg</a:t>
            </a:r>
            <a:r>
              <a:rPr lang="en-US" baseline="0" dirty="0" smtClean="0"/>
              <a:t> of YY</a:t>
            </a:r>
            <a:endParaRPr lang="en-US" dirty="0" smtClean="0"/>
          </a:p>
        </p:txBody>
      </p:sp>
    </p:spTree>
    <p:extLst>
      <p:ext uri="{BB962C8B-B14F-4D97-AF65-F5344CB8AC3E}">
        <p14:creationId xmlns:p14="http://schemas.microsoft.com/office/powerpoint/2010/main" val="759166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a:t>
            </a:r>
            <a:r>
              <a:rPr lang="en-US" baseline="0" dirty="0" smtClean="0"/>
              <a:t> = </a:t>
            </a:r>
            <a:r>
              <a:rPr lang="en-US" dirty="0" smtClean="0"/>
              <a:t>Annualized</a:t>
            </a:r>
            <a:r>
              <a:rPr lang="en-US" baseline="0" dirty="0" smtClean="0"/>
              <a:t> (12 month moving sum)</a:t>
            </a:r>
            <a:endParaRPr lang="en-US" dirty="0" smtClean="0"/>
          </a:p>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 YY  = 12</a:t>
            </a:r>
            <a:r>
              <a:rPr lang="en-US" baseline="0" dirty="0" smtClean="0"/>
              <a:t> month moving </a:t>
            </a:r>
            <a:r>
              <a:rPr lang="en-US" baseline="0" dirty="0" err="1" smtClean="0"/>
              <a:t>avg</a:t>
            </a:r>
            <a:r>
              <a:rPr lang="en-US" baseline="0" dirty="0" smtClean="0"/>
              <a:t> of YY</a:t>
            </a:r>
            <a:endParaRPr lang="en-US" dirty="0" smtClean="0"/>
          </a:p>
          <a:p>
            <a:endParaRPr lang="en-US" dirty="0"/>
          </a:p>
        </p:txBody>
      </p:sp>
    </p:spTree>
    <p:extLst>
      <p:ext uri="{BB962C8B-B14F-4D97-AF65-F5344CB8AC3E}">
        <p14:creationId xmlns:p14="http://schemas.microsoft.com/office/powerpoint/2010/main" val="3375055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p:txBody>
      </p:sp>
    </p:spTree>
    <p:extLst>
      <p:ext uri="{BB962C8B-B14F-4D97-AF65-F5344CB8AC3E}">
        <p14:creationId xmlns:p14="http://schemas.microsoft.com/office/powerpoint/2010/main" val="284420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track to undershoot on price and overshoot on existing home sales;</a:t>
            </a:r>
          </a:p>
          <a:p>
            <a:r>
              <a:rPr lang="en-US" baseline="0" dirty="0" smtClean="0"/>
              <a:t>EHS</a:t>
            </a:r>
            <a:r>
              <a:rPr lang="en-US" baseline="0" dirty="0" smtClean="0">
                <a:sym typeface="Wingdings" panose="05000000000000000000" pitchFamily="2" charset="2"/>
              </a:rPr>
              <a:t>-1.6% YTD</a:t>
            </a:r>
            <a:endParaRPr lang="en-US" baseline="0" dirty="0" smtClean="0"/>
          </a:p>
          <a:p>
            <a:r>
              <a:rPr lang="en-US" baseline="0" dirty="0" smtClean="0"/>
              <a:t>New home sales—roughly on track with forecast +7.2% YTD</a:t>
            </a:r>
          </a:p>
          <a:p>
            <a:r>
              <a:rPr lang="en-US" baseline="0" dirty="0" smtClean="0"/>
              <a:t>Housing starts—roughly on track with forecast </a:t>
            </a:r>
            <a:r>
              <a:rPr lang="en-US" baseline="0" dirty="0" smtClean="0">
                <a:sym typeface="Wingdings" panose="05000000000000000000" pitchFamily="2" charset="2"/>
              </a:rPr>
              <a:t> +8% b/c MF +10%; SF up 7%</a:t>
            </a:r>
          </a:p>
          <a:p>
            <a:r>
              <a:rPr lang="en-US" baseline="0" dirty="0" smtClean="0">
                <a:sym typeface="Wingdings" panose="05000000000000000000" pitchFamily="2" charset="2"/>
              </a:rPr>
              <a:t>Mortgage rates—roughly on track with forecast approach 5% by end of year, fed moves</a:t>
            </a:r>
          </a:p>
          <a:p>
            <a:endParaRPr lang="en-US" baseline="0" dirty="0" smtClean="0">
              <a:sym typeface="Wingdings" panose="05000000000000000000" pitchFamily="2" charset="2"/>
            </a:endParaRPr>
          </a:p>
          <a:p>
            <a:r>
              <a:rPr lang="en-US" baseline="0" dirty="0" smtClean="0">
                <a:sym typeface="Wingdings" panose="05000000000000000000" pitchFamily="2" charset="2"/>
              </a:rPr>
              <a:t>Implications of higher mortgage rates for affordability;</a:t>
            </a:r>
          </a:p>
          <a:p>
            <a:r>
              <a:rPr lang="en-US" baseline="0" dirty="0" smtClean="0">
                <a:sym typeface="Wingdings" panose="05000000000000000000" pitchFamily="2" charset="2"/>
              </a:rPr>
              <a:t>Turnover in homes slowing?</a:t>
            </a:r>
          </a:p>
          <a:p>
            <a:r>
              <a:rPr lang="en-US" baseline="0" dirty="0" smtClean="0">
                <a:sym typeface="Wingdings" panose="05000000000000000000" pitchFamily="2" charset="2"/>
              </a:rPr>
              <a:t>Local Market Angle – where are Californians going?</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5</a:t>
            </a:fld>
            <a:endParaRPr lang="en-US" dirty="0"/>
          </a:p>
        </p:txBody>
      </p:sp>
    </p:spTree>
    <p:extLst>
      <p:ext uri="{BB962C8B-B14F-4D97-AF65-F5344CB8AC3E}">
        <p14:creationId xmlns:p14="http://schemas.microsoft.com/office/powerpoint/2010/main" val="3829695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a:t>
            </a:r>
            <a:r>
              <a:rPr lang="en-US" baseline="0" dirty="0" smtClean="0"/>
              <a:t> = </a:t>
            </a:r>
            <a:r>
              <a:rPr lang="en-US" dirty="0" smtClean="0"/>
              <a:t>Annualized</a:t>
            </a:r>
            <a:r>
              <a:rPr lang="en-US" baseline="0" dirty="0" smtClean="0"/>
              <a:t> (12 month moving sum)</a:t>
            </a:r>
            <a:endParaRPr lang="en-US" dirty="0" smtClean="0"/>
          </a:p>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 YY  = 12</a:t>
            </a:r>
            <a:r>
              <a:rPr lang="en-US" baseline="0" dirty="0" smtClean="0"/>
              <a:t> month moving </a:t>
            </a:r>
            <a:r>
              <a:rPr lang="en-US" baseline="0" dirty="0" err="1" smtClean="0"/>
              <a:t>avg</a:t>
            </a:r>
            <a:r>
              <a:rPr lang="en-US" baseline="0" dirty="0" smtClean="0"/>
              <a:t> of YY</a:t>
            </a:r>
            <a:endParaRPr lang="en-US" dirty="0" smtClean="0"/>
          </a:p>
          <a:p>
            <a:endParaRPr lang="en-US" dirty="0"/>
          </a:p>
        </p:txBody>
      </p:sp>
    </p:spTree>
    <p:extLst>
      <p:ext uri="{BB962C8B-B14F-4D97-AF65-F5344CB8AC3E}">
        <p14:creationId xmlns:p14="http://schemas.microsoft.com/office/powerpoint/2010/main" val="2484716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a:t>
            </a:r>
            <a:r>
              <a:rPr lang="en-US" baseline="0" dirty="0" smtClean="0"/>
              <a:t> = </a:t>
            </a:r>
            <a:r>
              <a:rPr lang="en-US" dirty="0" smtClean="0"/>
              <a:t>Annualized</a:t>
            </a:r>
            <a:r>
              <a:rPr lang="en-US" baseline="0" dirty="0" smtClean="0"/>
              <a:t> (12 month moving sum)</a:t>
            </a:r>
            <a:endParaRPr lang="en-US" dirty="0" smtClean="0"/>
          </a:p>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 YY  = 12</a:t>
            </a:r>
            <a:r>
              <a:rPr lang="en-US" baseline="0" dirty="0" smtClean="0"/>
              <a:t> month moving </a:t>
            </a:r>
            <a:r>
              <a:rPr lang="en-US" baseline="0" dirty="0" err="1" smtClean="0"/>
              <a:t>avg</a:t>
            </a:r>
            <a:r>
              <a:rPr lang="en-US" baseline="0" dirty="0" smtClean="0"/>
              <a:t> of YY</a:t>
            </a:r>
            <a:endParaRPr lang="en-US" dirty="0" smtClean="0"/>
          </a:p>
          <a:p>
            <a:endParaRPr lang="en-US" dirty="0"/>
          </a:p>
        </p:txBody>
      </p:sp>
    </p:spTree>
    <p:extLst>
      <p:ext uri="{BB962C8B-B14F-4D97-AF65-F5344CB8AC3E}">
        <p14:creationId xmlns:p14="http://schemas.microsoft.com/office/powerpoint/2010/main" val="41179360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a:t>
            </a:r>
            <a:r>
              <a:rPr lang="en-US" baseline="0" dirty="0" smtClean="0"/>
              <a:t> = </a:t>
            </a:r>
            <a:r>
              <a:rPr lang="en-US" dirty="0" smtClean="0"/>
              <a:t>Annualized</a:t>
            </a:r>
            <a:r>
              <a:rPr lang="en-US" baseline="0" dirty="0" smtClean="0"/>
              <a:t> (12 month moving sum)</a:t>
            </a:r>
            <a:endParaRPr lang="en-US" dirty="0" smtClean="0"/>
          </a:p>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 YY  = 12</a:t>
            </a:r>
            <a:r>
              <a:rPr lang="en-US" baseline="0" dirty="0" smtClean="0"/>
              <a:t> month moving </a:t>
            </a:r>
            <a:r>
              <a:rPr lang="en-US" baseline="0" dirty="0" err="1" smtClean="0"/>
              <a:t>avg</a:t>
            </a:r>
            <a:r>
              <a:rPr lang="en-US" baseline="0" dirty="0" smtClean="0"/>
              <a:t> of YY</a:t>
            </a:r>
            <a:endParaRPr lang="en-US" dirty="0" smtClean="0"/>
          </a:p>
          <a:p>
            <a:endParaRPr lang="en-US" dirty="0"/>
          </a:p>
        </p:txBody>
      </p:sp>
    </p:spTree>
    <p:extLst>
      <p:ext uri="{BB962C8B-B14F-4D97-AF65-F5344CB8AC3E}">
        <p14:creationId xmlns:p14="http://schemas.microsoft.com/office/powerpoint/2010/main" val="3921609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46" eaLnBrk="1" fontAlgn="auto" latinLnBrk="0" hangingPunct="1">
              <a:lnSpc>
                <a:spcPct val="125000"/>
              </a:lnSpc>
              <a:spcBef>
                <a:spcPts val="0"/>
              </a:spcBef>
              <a:spcAft>
                <a:spcPts val="0"/>
              </a:spcAft>
              <a:buClrTx/>
              <a:buSzTx/>
              <a:buFontTx/>
              <a:buNone/>
              <a:tabLst/>
              <a:defRPr/>
            </a:pPr>
            <a:r>
              <a:rPr lang="en-US" dirty="0" smtClean="0"/>
              <a:t>Sales YY  = 12</a:t>
            </a:r>
            <a:r>
              <a:rPr lang="en-US" baseline="0" dirty="0" smtClean="0"/>
              <a:t> month moving </a:t>
            </a:r>
            <a:r>
              <a:rPr lang="en-US" baseline="0" dirty="0" err="1" smtClean="0"/>
              <a:t>avg</a:t>
            </a:r>
            <a:r>
              <a:rPr lang="en-US" baseline="0" dirty="0" smtClean="0"/>
              <a:t> of YY</a:t>
            </a:r>
            <a:endParaRPr lang="en-US" dirty="0" smtClean="0"/>
          </a:p>
          <a:p>
            <a:endParaRPr lang="en-US" dirty="0"/>
          </a:p>
        </p:txBody>
      </p:sp>
    </p:spTree>
    <p:extLst>
      <p:ext uri="{BB962C8B-B14F-4D97-AF65-F5344CB8AC3E}">
        <p14:creationId xmlns:p14="http://schemas.microsoft.com/office/powerpoint/2010/main" val="2087185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SLIDE EDITING INSTRUCTIONS:</a:t>
            </a:r>
          </a:p>
          <a:p>
            <a:endParaRPr lang="en-US" sz="1200" b="1" dirty="0"/>
          </a:p>
          <a:p>
            <a:r>
              <a:rPr lang="en-US" sz="1200" b="1" dirty="0"/>
              <a:t>ICON: Right-click on icon to Change Picture. </a:t>
            </a:r>
            <a:br>
              <a:rPr lang="en-US" sz="1200" b="1" dirty="0"/>
            </a:br>
            <a:r>
              <a:rPr lang="en-US" sz="1200" b="1" dirty="0"/>
              <a:t>Icons can</a:t>
            </a:r>
            <a:r>
              <a:rPr lang="en-US" sz="1200" b="1" baseline="0" dirty="0"/>
              <a:t> be downloaded from the Brand Library: https://</a:t>
            </a:r>
            <a:r>
              <a:rPr lang="en-US" sz="1200" b="1" baseline="0" dirty="0" err="1"/>
              <a:t>sites.google.com</a:t>
            </a:r>
            <a:r>
              <a:rPr lang="en-US" sz="1200" b="1" baseline="0" dirty="0"/>
              <a:t>/a/</a:t>
            </a:r>
            <a:r>
              <a:rPr lang="en-US" sz="1200" b="1" baseline="0" dirty="0" err="1"/>
              <a:t>move.com</a:t>
            </a:r>
            <a:r>
              <a:rPr lang="en-US" sz="1200" b="1" baseline="0" dirty="0"/>
              <a:t>/brand-assets-library/home/app-and-presentation-icons</a:t>
            </a:r>
            <a:endParaRPr lang="en-US" sz="1200" b="1" dirty="0"/>
          </a:p>
        </p:txBody>
      </p:sp>
    </p:spTree>
    <p:extLst>
      <p:ext uri="{BB962C8B-B14F-4D97-AF65-F5344CB8AC3E}">
        <p14:creationId xmlns:p14="http://schemas.microsoft.com/office/powerpoint/2010/main" val="2017346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expected for season</a:t>
            </a:r>
            <a:r>
              <a:rPr lang="en-US" baseline="0" dirty="0" smtClean="0"/>
              <a:t> – don’t have data for proper Y/Y %</a:t>
            </a:r>
            <a:endParaRPr lang="en-US" dirty="0"/>
          </a:p>
        </p:txBody>
      </p:sp>
    </p:spTree>
    <p:extLst>
      <p:ext uri="{BB962C8B-B14F-4D97-AF65-F5344CB8AC3E}">
        <p14:creationId xmlns:p14="http://schemas.microsoft.com/office/powerpoint/2010/main" val="3752323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Counties with insufficient data are excluded. Hotness is based on listing page views and days on market.</a:t>
            </a:r>
          </a:p>
          <a:p>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84</a:t>
            </a:fld>
            <a:endParaRPr lang="en-US" dirty="0"/>
          </a:p>
        </p:txBody>
      </p:sp>
    </p:spTree>
    <p:extLst>
      <p:ext uri="{BB962C8B-B14F-4D97-AF65-F5344CB8AC3E}">
        <p14:creationId xmlns:p14="http://schemas.microsoft.com/office/powerpoint/2010/main" val="565308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Zips with insufficient data are excluded. Hotness is based on listing page views and days on market.</a:t>
            </a:r>
          </a:p>
          <a:p>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85</a:t>
            </a:fld>
            <a:endParaRPr lang="en-US" dirty="0"/>
          </a:p>
        </p:txBody>
      </p:sp>
    </p:spTree>
    <p:extLst>
      <p:ext uri="{BB962C8B-B14F-4D97-AF65-F5344CB8AC3E}">
        <p14:creationId xmlns:p14="http://schemas.microsoft.com/office/powerpoint/2010/main" val="191013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Boulder has the largest difference</a:t>
            </a:r>
            <a:r>
              <a:rPr lang="en-US" baseline="0" dirty="0" smtClean="0"/>
              <a:t> between the % of income needed to Buy vs Rent</a:t>
            </a:r>
            <a:endParaRPr lang="en-US" dirty="0"/>
          </a:p>
        </p:txBody>
      </p:sp>
    </p:spTree>
    <p:extLst>
      <p:ext uri="{BB962C8B-B14F-4D97-AF65-F5344CB8AC3E}">
        <p14:creationId xmlns:p14="http://schemas.microsoft.com/office/powerpoint/2010/main" val="956094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but</a:t>
            </a:r>
            <a:r>
              <a:rPr lang="en-US" baseline="0" dirty="0" smtClean="0"/>
              <a:t> one zip code projected to see 4%+ growth</a:t>
            </a:r>
          </a:p>
          <a:p>
            <a:r>
              <a:rPr lang="en-US" baseline="0" dirty="0" smtClean="0"/>
              <a:t>The outlier is Baily, CO (80421) at 1.5% growth</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88</a:t>
            </a:fld>
            <a:endParaRPr lang="en-US" dirty="0"/>
          </a:p>
        </p:txBody>
      </p:sp>
    </p:spTree>
    <p:extLst>
      <p:ext uri="{BB962C8B-B14F-4D97-AF65-F5344CB8AC3E}">
        <p14:creationId xmlns:p14="http://schemas.microsoft.com/office/powerpoint/2010/main" val="131021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8</a:t>
            </a:fld>
            <a:endParaRPr lang="en-US" dirty="0"/>
          </a:p>
        </p:txBody>
      </p:sp>
    </p:spTree>
    <p:extLst>
      <p:ext uri="{BB962C8B-B14F-4D97-AF65-F5344CB8AC3E}">
        <p14:creationId xmlns:p14="http://schemas.microsoft.com/office/powerpoint/2010/main" val="378766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p:txBody>
      </p:sp>
    </p:spTree>
    <p:extLst>
      <p:ext uri="{BB962C8B-B14F-4D97-AF65-F5344CB8AC3E}">
        <p14:creationId xmlns:p14="http://schemas.microsoft.com/office/powerpoint/2010/main" val="3826127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11</a:t>
            </a:fld>
            <a:endParaRPr lang="en-US" dirty="0"/>
          </a:p>
        </p:txBody>
      </p:sp>
    </p:spTree>
    <p:extLst>
      <p:ext uri="{BB962C8B-B14F-4D97-AF65-F5344CB8AC3E}">
        <p14:creationId xmlns:p14="http://schemas.microsoft.com/office/powerpoint/2010/main" val="383288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45F855-AB71-1948-B926-AC0931138532}" type="slidenum">
              <a:rPr lang="en-US" smtClean="0"/>
              <a:t>12</a:t>
            </a:fld>
            <a:endParaRPr lang="en-US" dirty="0"/>
          </a:p>
        </p:txBody>
      </p:sp>
    </p:spTree>
    <p:extLst>
      <p:ext uri="{BB962C8B-B14F-4D97-AF65-F5344CB8AC3E}">
        <p14:creationId xmlns:p14="http://schemas.microsoft.com/office/powerpoint/2010/main" val="2992644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6_50/50 Layout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46701" y="120912"/>
            <a:ext cx="6895983" cy="3891868"/>
          </a:xfrm>
          <a:prstGeom prst="rect">
            <a:avLst/>
          </a:prstGeom>
        </p:spPr>
      </p:pic>
      <p:sp>
        <p:nvSpPr>
          <p:cNvPr id="13" name="Shape 530"/>
          <p:cNvSpPr/>
          <p:nvPr userDrawn="1"/>
        </p:nvSpPr>
        <p:spPr>
          <a:xfrm>
            <a:off x="507240" y="4934739"/>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9144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lgn="l">
              <a:defRPr sz="1800">
                <a:solidFill>
                  <a:srgbClr val="000000"/>
                </a:solidFill>
              </a:defRPr>
            </a:pPr>
            <a:r>
              <a:rPr lang="en-US" sz="600" b="0" i="0" dirty="0">
                <a:solidFill>
                  <a:schemeClr val="bg1">
                    <a:lumMod val="65000"/>
                  </a:schemeClr>
                </a:solidFill>
                <a:latin typeface="Arial" charset="0"/>
                <a:ea typeface="Arial" charset="0"/>
                <a:cs typeface="Arial" charset="0"/>
              </a:rPr>
              <a:t>© 2018 Move, Inc. All rights reserved. Do not copy or distribute.</a:t>
            </a:r>
            <a:endParaRPr sz="600" b="0" i="0" dirty="0">
              <a:solidFill>
                <a:schemeClr val="bg1">
                  <a:lumMod val="65000"/>
                </a:schemeClr>
              </a:solidFill>
              <a:latin typeface="Arial" charset="0"/>
              <a:ea typeface="Arial" charset="0"/>
              <a:cs typeface="Arial" charset="0"/>
            </a:endParaRPr>
          </a:p>
        </p:txBody>
      </p:sp>
      <p:sp>
        <p:nvSpPr>
          <p:cNvPr id="10" name="Round Same Side Corner Rectangle 9"/>
          <p:cNvSpPr/>
          <p:nvPr userDrawn="1"/>
        </p:nvSpPr>
        <p:spPr>
          <a:xfrm rot="5400000">
            <a:off x="1869877" y="-1124024"/>
            <a:ext cx="1426359" cy="5166116"/>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15122" y="923126"/>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p:cNvSpPr>
            <a:spLocks noGrp="1"/>
          </p:cNvSpPr>
          <p:nvPr>
            <p:ph type="body" sz="quarter" idx="10" hasCustomPrompt="1"/>
          </p:nvPr>
        </p:nvSpPr>
        <p:spPr>
          <a:xfrm>
            <a:off x="-1" y="838685"/>
            <a:ext cx="3877951"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3" name="Text Placeholder 2"/>
          <p:cNvSpPr>
            <a:spLocks noGrp="1"/>
          </p:cNvSpPr>
          <p:nvPr>
            <p:ph type="body" sz="quarter" idx="11" hasCustomPrompt="1"/>
          </p:nvPr>
        </p:nvSpPr>
        <p:spPr>
          <a:xfrm>
            <a:off x="495591" y="4019226"/>
            <a:ext cx="2940689" cy="320462"/>
          </a:xfrm>
          <a:prstGeom prst="rect">
            <a:avLst/>
          </a:prstGeom>
        </p:spPr>
        <p:txBody>
          <a:bodyPr/>
          <a:lstStyle>
            <a:lvl1pPr marL="0" indent="0">
              <a:buNone/>
              <a:defRPr sz="1200">
                <a:solidFill>
                  <a:schemeClr val="tx2"/>
                </a:solidFill>
              </a:defRPr>
            </a:lvl1pPr>
            <a:lvl5pPr>
              <a:defRPr baseline="0"/>
            </a:lvl5pPr>
          </a:lstStyle>
          <a:p>
            <a:pPr lvl="0"/>
            <a:r>
              <a:rPr lang="en-US" dirty="0"/>
              <a:t>Presented by</a:t>
            </a:r>
          </a:p>
        </p:txBody>
      </p:sp>
      <p:sp>
        <p:nvSpPr>
          <p:cNvPr id="18" name="Text Placeholder 2"/>
          <p:cNvSpPr>
            <a:spLocks noGrp="1"/>
          </p:cNvSpPr>
          <p:nvPr>
            <p:ph type="body" sz="quarter" idx="12" hasCustomPrompt="1"/>
          </p:nvPr>
        </p:nvSpPr>
        <p:spPr>
          <a:xfrm>
            <a:off x="495590" y="4340539"/>
            <a:ext cx="2940689" cy="320462"/>
          </a:xfrm>
          <a:prstGeom prst="rect">
            <a:avLst/>
          </a:prstGeom>
        </p:spPr>
        <p:txBody>
          <a:bodyPr/>
          <a:lstStyle>
            <a:lvl1pPr marL="0" indent="0">
              <a:buNone/>
              <a:defRPr sz="900">
                <a:solidFill>
                  <a:schemeClr val="bg1">
                    <a:lumMod val="50000"/>
                  </a:schemeClr>
                </a:solidFill>
              </a:defRPr>
            </a:lvl1pPr>
            <a:lvl5pPr>
              <a:defRPr baseline="0"/>
            </a:lvl5pPr>
          </a:lstStyle>
          <a:p>
            <a:pPr lvl="0"/>
            <a:r>
              <a:rPr lang="en-US" dirty="0"/>
              <a:t>Date</a:t>
            </a:r>
          </a:p>
        </p:txBody>
      </p:sp>
      <p:sp>
        <p:nvSpPr>
          <p:cNvPr id="5" name="Picture Placeholder 4"/>
          <p:cNvSpPr>
            <a:spLocks noGrp="1"/>
          </p:cNvSpPr>
          <p:nvPr>
            <p:ph type="pic" sz="quarter" idx="13" hasCustomPrompt="1"/>
          </p:nvPr>
        </p:nvSpPr>
        <p:spPr>
          <a:xfrm>
            <a:off x="3976020"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868" y="3971833"/>
            <a:ext cx="3200400" cy="960120"/>
          </a:xfrm>
          <a:prstGeom prst="rect">
            <a:avLst/>
          </a:prstGeom>
        </p:spPr>
      </p:pic>
    </p:spTree>
    <p:extLst>
      <p:ext uri="{BB962C8B-B14F-4D97-AF65-F5344CB8AC3E}">
        <p14:creationId xmlns:p14="http://schemas.microsoft.com/office/powerpoint/2010/main" val="18059046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5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1_21">
    <p:spTree>
      <p:nvGrpSpPr>
        <p:cNvPr id="1" name=""/>
        <p:cNvGrpSpPr/>
        <p:nvPr/>
      </p:nvGrpSpPr>
      <p:grpSpPr>
        <a:xfrm>
          <a:off x="0" y="0"/>
          <a:ext cx="0" cy="0"/>
          <a:chOff x="0" y="0"/>
          <a:chExt cx="0" cy="0"/>
        </a:xfrm>
      </p:grpSpPr>
      <p:sp>
        <p:nvSpPr>
          <p:cNvPr id="10" name="Round Same Side Corner Rectangle 9"/>
          <p:cNvSpPr/>
          <p:nvPr/>
        </p:nvSpPr>
        <p:spPr>
          <a:xfrm rot="16200000">
            <a:off x="8796340" y="4725634"/>
            <a:ext cx="212724" cy="482597"/>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 Same Side Corner Rectangle 8"/>
          <p:cNvSpPr/>
          <p:nvPr/>
        </p:nvSpPr>
        <p:spPr>
          <a:xfrm rot="5400000">
            <a:off x="76782" y="175820"/>
            <a:ext cx="298902" cy="452458"/>
          </a:xfrm>
          <a:prstGeom prst="round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65000"/>
                  </a:schemeClr>
                </a:solidFill>
                <a:latin typeface="Arial" charset="0"/>
                <a:ea typeface="Arial" charset="0"/>
                <a:cs typeface="Arial" charset="0"/>
              </a:rPr>
              <a:t>© </a:t>
            </a:r>
            <a:r>
              <a:rPr lang="en-US" sz="600" b="0" i="0" dirty="0" smtClean="0">
                <a:solidFill>
                  <a:schemeClr val="bg1">
                    <a:lumMod val="65000"/>
                  </a:schemeClr>
                </a:solidFill>
                <a:latin typeface="Arial" charset="0"/>
                <a:ea typeface="Arial" charset="0"/>
                <a:cs typeface="Arial" charset="0"/>
              </a:rPr>
              <a:t>2019 </a:t>
            </a:r>
            <a:r>
              <a:rPr lang="en-US" sz="600" b="0" i="0" dirty="0">
                <a:solidFill>
                  <a:schemeClr val="bg1">
                    <a:lumMod val="65000"/>
                  </a:schemeClr>
                </a:solidFill>
                <a:latin typeface="Arial" charset="0"/>
                <a:ea typeface="Arial" charset="0"/>
                <a:cs typeface="Arial" charset="0"/>
              </a:rPr>
              <a:t>Move, Inc. All rights reserved. Do not copy or distribute.</a:t>
            </a:r>
            <a:endParaRPr sz="600" b="0" i="0" dirty="0">
              <a:solidFill>
                <a:schemeClr val="bg1">
                  <a:lumMod val="65000"/>
                </a:schemeClr>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90135" y="4858872"/>
            <a:ext cx="842152" cy="153604"/>
          </a:xfrm>
          <a:prstGeom prst="rect">
            <a:avLst/>
          </a:prstGeom>
        </p:spPr>
      </p:pic>
      <p:sp>
        <p:nvSpPr>
          <p:cNvPr id="8" name="Text Placeholder 7"/>
          <p:cNvSpPr>
            <a:spLocks noGrp="1"/>
          </p:cNvSpPr>
          <p:nvPr>
            <p:ph type="body" sz="quarter" idx="10" hasCustomPrompt="1"/>
          </p:nvPr>
        </p:nvSpPr>
        <p:spPr>
          <a:xfrm>
            <a:off x="501012" y="149482"/>
            <a:ext cx="8251434" cy="562610"/>
          </a:xfrm>
          <a:prstGeom prst="rect">
            <a:avLst/>
          </a:prstGeom>
        </p:spPr>
        <p:txBody>
          <a:bodyPr/>
          <a:lstStyle>
            <a:lvl1pPr marL="0" indent="0">
              <a:buNone/>
              <a:defRPr sz="2600" b="0" i="0" cap="all" baseline="0">
                <a:solidFill>
                  <a:schemeClr val="tx1">
                    <a:lumMod val="65000"/>
                    <a:lumOff val="35000"/>
                  </a:schemeClr>
                </a:solidFill>
                <a:latin typeface="Arial" charset="0"/>
                <a:ea typeface="Arial" charset="0"/>
                <a:cs typeface="Arial" charset="0"/>
              </a:defRPr>
            </a:lvl1pPr>
            <a:lvl2pPr marL="342904" indent="0">
              <a:buNone/>
              <a:defRPr/>
            </a:lvl2pPr>
            <a:lvl3pPr marL="685809" indent="0">
              <a:buNone/>
              <a:defRPr/>
            </a:lvl3pPr>
            <a:lvl4pPr marL="1028713" indent="0">
              <a:buNone/>
              <a:defRPr/>
            </a:lvl4pPr>
            <a:lvl5pPr marL="1371617" indent="0">
              <a:buNone/>
              <a:defRPr/>
            </a:lvl5pPr>
          </a:lstStyle>
          <a:p>
            <a:pPr lvl="0"/>
            <a:r>
              <a:rPr lang="en-US" dirty="0"/>
              <a:t>HEADLINE GOES HERE</a:t>
            </a:r>
          </a:p>
        </p:txBody>
      </p:sp>
      <p:sp>
        <p:nvSpPr>
          <p:cNvPr id="5" name="Text Placeholder 4"/>
          <p:cNvSpPr>
            <a:spLocks noGrp="1"/>
          </p:cNvSpPr>
          <p:nvPr>
            <p:ph type="body" sz="quarter" idx="11" hasCustomPrompt="1"/>
          </p:nvPr>
        </p:nvSpPr>
        <p:spPr>
          <a:xfrm>
            <a:off x="506836" y="624732"/>
            <a:ext cx="8246113" cy="388683"/>
          </a:xfrm>
          <a:prstGeom prst="rect">
            <a:avLst/>
          </a:prstGeom>
        </p:spPr>
        <p:txBody>
          <a:bodyPr/>
          <a:lstStyle>
            <a:lvl1pPr marL="0" indent="0">
              <a:buNone/>
              <a:defRPr sz="1600">
                <a:solidFill>
                  <a:schemeClr val="tx1">
                    <a:lumMod val="50000"/>
                    <a:lumOff val="50000"/>
                  </a:schemeClr>
                </a:solidFill>
              </a:defRPr>
            </a:lvl1pPr>
            <a:lvl2pPr marL="342904" indent="0">
              <a:buNone/>
              <a:defRPr sz="1600">
                <a:solidFill>
                  <a:schemeClr val="tx1">
                    <a:lumMod val="65000"/>
                    <a:lumOff val="35000"/>
                  </a:schemeClr>
                </a:solidFill>
              </a:defRPr>
            </a:lvl2pPr>
            <a:lvl3pPr marL="685809" indent="0">
              <a:buNone/>
              <a:defRPr sz="1600">
                <a:solidFill>
                  <a:schemeClr val="tx1">
                    <a:lumMod val="65000"/>
                    <a:lumOff val="35000"/>
                  </a:schemeClr>
                </a:solidFill>
              </a:defRPr>
            </a:lvl3pPr>
            <a:lvl4pPr marL="1028713" indent="0">
              <a:buNone/>
              <a:defRPr sz="1600">
                <a:solidFill>
                  <a:schemeClr val="tx1">
                    <a:lumMod val="65000"/>
                    <a:lumOff val="35000"/>
                  </a:schemeClr>
                </a:solidFill>
              </a:defRPr>
            </a:lvl4pPr>
            <a:lvl5pPr marL="1371617" indent="0">
              <a:buNone/>
              <a:defRPr sz="1600">
                <a:solidFill>
                  <a:schemeClr val="tx1">
                    <a:lumMod val="65000"/>
                    <a:lumOff val="35000"/>
                  </a:schemeClr>
                </a:solidFill>
              </a:defRPr>
            </a:lvl5pPr>
          </a:lstStyle>
          <a:p>
            <a:pPr lvl="0"/>
            <a:r>
              <a:rPr lang="en-US"/>
              <a:t>Subhead goes here</a:t>
            </a:r>
            <a:endParaRPr lang="en-US" dirty="0"/>
          </a:p>
        </p:txBody>
      </p:sp>
      <p:sp>
        <p:nvSpPr>
          <p:cNvPr id="6" name="Text Placeholder 5"/>
          <p:cNvSpPr>
            <a:spLocks noGrp="1"/>
          </p:cNvSpPr>
          <p:nvPr>
            <p:ph type="body" sz="quarter" idx="12" hasCustomPrompt="1"/>
          </p:nvPr>
        </p:nvSpPr>
        <p:spPr>
          <a:xfrm>
            <a:off x="554736" y="1243013"/>
            <a:ext cx="8009827" cy="3421062"/>
          </a:xfrm>
          <a:prstGeom prst="rect">
            <a:avLst/>
          </a:prstGeom>
        </p:spPr>
        <p:txBody>
          <a:bodyPr/>
          <a:lstStyle>
            <a:lvl1pPr marL="176213" indent="-176213">
              <a:spcBef>
                <a:spcPts val="0"/>
              </a:spcBef>
              <a:spcAft>
                <a:spcPts val="1200"/>
              </a:spcAft>
              <a:buClr>
                <a:schemeClr val="accent1"/>
              </a:buClr>
              <a:buFont typeface="Arial" charset="0"/>
              <a:buChar char="•"/>
              <a:tabLst/>
              <a:defRPr sz="2000" baseline="0">
                <a:solidFill>
                  <a:schemeClr val="tx2"/>
                </a:solidFill>
              </a:defRPr>
            </a:lvl1pPr>
            <a:lvl2pPr marL="557220" indent="-214316">
              <a:buClr>
                <a:schemeClr val="accent2"/>
              </a:buClr>
              <a:buFont typeface="Arial" charset="0"/>
              <a:buChar char="•"/>
              <a:defRPr sz="2000">
                <a:solidFill>
                  <a:schemeClr val="tx2"/>
                </a:solidFill>
              </a:defRPr>
            </a:lvl2pPr>
            <a:lvl3pPr marL="857261" indent="-171452">
              <a:buClr>
                <a:schemeClr val="accent2"/>
              </a:buClr>
              <a:buFont typeface="Arial" charset="0"/>
              <a:buChar char="•"/>
              <a:defRPr sz="1600">
                <a:solidFill>
                  <a:schemeClr val="tx2"/>
                </a:solidFill>
              </a:defRPr>
            </a:lvl3pPr>
            <a:lvl4pPr marL="1200165" indent="-171452">
              <a:buClr>
                <a:schemeClr val="accent2"/>
              </a:buClr>
              <a:buFont typeface="Arial" charset="0"/>
              <a:buChar char="•"/>
              <a:defRPr sz="1400">
                <a:solidFill>
                  <a:schemeClr val="tx2"/>
                </a:solidFill>
              </a:defRPr>
            </a:lvl4pPr>
            <a:lvl5pPr marL="1543069" indent="-171452">
              <a:buClr>
                <a:schemeClr val="accent2"/>
              </a:buClr>
              <a:buFont typeface="Arial" charset="0"/>
              <a:buChar char="•"/>
              <a:defRPr sz="1400">
                <a:solidFill>
                  <a:schemeClr val="tx2"/>
                </a:solidFill>
              </a:defRPr>
            </a:lvl5pPr>
          </a:lstStyle>
          <a:p>
            <a:pPr lvl="0"/>
            <a:r>
              <a:rPr lang="en-US" dirty="0"/>
              <a:t>Copy goes here</a:t>
            </a:r>
          </a:p>
        </p:txBody>
      </p:sp>
      <p:sp>
        <p:nvSpPr>
          <p:cNvPr id="12" name="Round Same Side Corner Rectangle 11"/>
          <p:cNvSpPr/>
          <p:nvPr userDrawn="1"/>
        </p:nvSpPr>
        <p:spPr>
          <a:xfrm rot="5400000">
            <a:off x="76782" y="175820"/>
            <a:ext cx="298902" cy="452458"/>
          </a:xfrm>
          <a:prstGeom prst="round2SameRect">
            <a:avLst>
              <a:gd name="adj1" fmla="val 5000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69007"/>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6_21">
    <p:bg>
      <p:bgPr>
        <a:solidFill>
          <a:schemeClr val="tx1"/>
        </a:solidFill>
        <a:effectLst/>
      </p:bgPr>
    </p:bg>
    <p:spTree>
      <p:nvGrpSpPr>
        <p:cNvPr id="1" name=""/>
        <p:cNvGrpSpPr/>
        <p:nvPr/>
      </p:nvGrpSpPr>
      <p:grpSpPr>
        <a:xfrm>
          <a:off x="0" y="0"/>
          <a:ext cx="0" cy="0"/>
          <a:chOff x="0" y="0"/>
          <a:chExt cx="0" cy="0"/>
        </a:xfrm>
      </p:grpSpPr>
      <p:sp>
        <p:nvSpPr>
          <p:cNvPr id="5" name="Round Same Side Corner Rectangle 4"/>
          <p:cNvSpPr/>
          <p:nvPr/>
        </p:nvSpPr>
        <p:spPr>
          <a:xfrm rot="16200000">
            <a:off x="8796340" y="4725634"/>
            <a:ext cx="212724" cy="482597"/>
          </a:xfrm>
          <a:prstGeom prst="round2SameRect">
            <a:avLst>
              <a:gd name="adj1" fmla="val 50000"/>
              <a:gd name="adj2" fmla="val 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lumMod val="50000"/>
                  </a:schemeClr>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50000"/>
                  </a:schemeClr>
                </a:solidFill>
                <a:latin typeface="Arial" charset="0"/>
                <a:ea typeface="Arial" charset="0"/>
                <a:cs typeface="Arial" charset="0"/>
              </a:rPr>
              <a:t>© 2018 Move, Inc. All rights reserved. Do not copy or distribute.</a:t>
            </a:r>
            <a:endParaRPr sz="600" b="0" i="0" dirty="0">
              <a:solidFill>
                <a:schemeClr val="bg1">
                  <a:lumMod val="50000"/>
                </a:schemeClr>
              </a:solidFill>
              <a:latin typeface="Arial" charset="0"/>
              <a:ea typeface="Arial" charset="0"/>
              <a:cs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5577" y="4839580"/>
            <a:ext cx="918074" cy="192795"/>
          </a:xfrm>
          <a:prstGeom prst="rect">
            <a:avLst/>
          </a:prstGeom>
        </p:spPr>
      </p:pic>
      <p:sp>
        <p:nvSpPr>
          <p:cNvPr id="7" name="Round Same Side Corner Rectangle 6"/>
          <p:cNvSpPr/>
          <p:nvPr/>
        </p:nvSpPr>
        <p:spPr>
          <a:xfrm rot="5400000">
            <a:off x="76782" y="175820"/>
            <a:ext cx="298902" cy="452458"/>
          </a:xfrm>
          <a:prstGeom prst="round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501012" y="149482"/>
            <a:ext cx="8251434" cy="562610"/>
          </a:xfrm>
          <a:prstGeom prst="rect">
            <a:avLst/>
          </a:prstGeom>
        </p:spPr>
        <p:txBody>
          <a:bodyPr/>
          <a:lstStyle>
            <a:lvl1pPr marL="0" indent="0">
              <a:buNone/>
              <a:defRPr sz="2600" b="0" i="0" cap="all" baseline="0">
                <a:solidFill>
                  <a:schemeClr val="bg1"/>
                </a:solidFill>
                <a:latin typeface="Arial" charset="0"/>
                <a:ea typeface="Arial" charset="0"/>
                <a:cs typeface="Arial" charset="0"/>
              </a:defRPr>
            </a:lvl1pPr>
            <a:lvl2pPr marL="342904" indent="0">
              <a:buNone/>
              <a:defRPr/>
            </a:lvl2pPr>
            <a:lvl3pPr marL="685809" indent="0">
              <a:buNone/>
              <a:defRPr/>
            </a:lvl3pPr>
            <a:lvl4pPr marL="1028713" indent="0">
              <a:buNone/>
              <a:defRPr/>
            </a:lvl4pPr>
            <a:lvl5pPr marL="1371617" indent="0">
              <a:buNone/>
              <a:defRPr/>
            </a:lvl5pPr>
          </a:lstStyle>
          <a:p>
            <a:pPr lvl="0"/>
            <a:r>
              <a:rPr lang="en-US" dirty="0"/>
              <a:t>HEADLINE GOES HERE</a:t>
            </a:r>
          </a:p>
        </p:txBody>
      </p:sp>
      <p:sp>
        <p:nvSpPr>
          <p:cNvPr id="9" name="Text Placeholder 4"/>
          <p:cNvSpPr>
            <a:spLocks noGrp="1"/>
          </p:cNvSpPr>
          <p:nvPr>
            <p:ph type="body" sz="quarter" idx="11" hasCustomPrompt="1"/>
          </p:nvPr>
        </p:nvSpPr>
        <p:spPr>
          <a:xfrm>
            <a:off x="506836" y="624732"/>
            <a:ext cx="8246113" cy="388683"/>
          </a:xfrm>
          <a:prstGeom prst="rect">
            <a:avLst/>
          </a:prstGeom>
        </p:spPr>
        <p:txBody>
          <a:bodyPr/>
          <a:lstStyle>
            <a:lvl1pPr marL="0" indent="0">
              <a:buNone/>
              <a:defRPr sz="1600">
                <a:solidFill>
                  <a:schemeClr val="bg1">
                    <a:lumMod val="75000"/>
                  </a:schemeClr>
                </a:solidFill>
              </a:defRPr>
            </a:lvl1pPr>
            <a:lvl2pPr marL="342904" indent="0">
              <a:buNone/>
              <a:defRPr sz="1600">
                <a:solidFill>
                  <a:schemeClr val="tx1">
                    <a:lumMod val="65000"/>
                    <a:lumOff val="35000"/>
                  </a:schemeClr>
                </a:solidFill>
              </a:defRPr>
            </a:lvl2pPr>
            <a:lvl3pPr marL="685809" indent="0">
              <a:buNone/>
              <a:defRPr sz="1600">
                <a:solidFill>
                  <a:schemeClr val="tx1">
                    <a:lumMod val="65000"/>
                    <a:lumOff val="35000"/>
                  </a:schemeClr>
                </a:solidFill>
              </a:defRPr>
            </a:lvl3pPr>
            <a:lvl4pPr marL="1028713" indent="0">
              <a:buNone/>
              <a:defRPr sz="1600">
                <a:solidFill>
                  <a:schemeClr val="tx1">
                    <a:lumMod val="65000"/>
                    <a:lumOff val="35000"/>
                  </a:schemeClr>
                </a:solidFill>
              </a:defRPr>
            </a:lvl4pPr>
            <a:lvl5pPr marL="1371617" indent="0">
              <a:buNone/>
              <a:defRPr sz="1600">
                <a:solidFill>
                  <a:schemeClr val="tx1">
                    <a:lumMod val="65000"/>
                    <a:lumOff val="35000"/>
                  </a:schemeClr>
                </a:solidFill>
              </a:defRPr>
            </a:lvl5pPr>
          </a:lstStyle>
          <a:p>
            <a:pPr lvl="0"/>
            <a:r>
              <a:rPr lang="en-US"/>
              <a:t>Subhead goes here</a:t>
            </a:r>
            <a:endParaRPr lang="en-US" dirty="0"/>
          </a:p>
        </p:txBody>
      </p:sp>
      <p:sp>
        <p:nvSpPr>
          <p:cNvPr id="10" name="Text Placeholder 5"/>
          <p:cNvSpPr>
            <a:spLocks noGrp="1"/>
          </p:cNvSpPr>
          <p:nvPr>
            <p:ph type="body" sz="quarter" idx="12" hasCustomPrompt="1"/>
          </p:nvPr>
        </p:nvSpPr>
        <p:spPr>
          <a:xfrm>
            <a:off x="554736" y="1243013"/>
            <a:ext cx="8009827" cy="3421062"/>
          </a:xfrm>
          <a:prstGeom prst="rect">
            <a:avLst/>
          </a:prstGeom>
        </p:spPr>
        <p:txBody>
          <a:bodyPr/>
          <a:lstStyle>
            <a:lvl1pPr marL="176213" indent="-176213">
              <a:spcBef>
                <a:spcPts val="0"/>
              </a:spcBef>
              <a:spcAft>
                <a:spcPts val="1200"/>
              </a:spcAft>
              <a:buClr>
                <a:schemeClr val="accent1"/>
              </a:buClr>
              <a:buFont typeface="Arial" charset="0"/>
              <a:buChar char="•"/>
              <a:tabLst/>
              <a:defRPr sz="2000" baseline="0">
                <a:solidFill>
                  <a:schemeClr val="bg1"/>
                </a:solidFill>
              </a:defRPr>
            </a:lvl1pPr>
            <a:lvl2pPr marL="557220" indent="-214316">
              <a:buClr>
                <a:schemeClr val="accent2"/>
              </a:buClr>
              <a:buFont typeface="Arial" charset="0"/>
              <a:buChar char="•"/>
              <a:defRPr sz="2000">
                <a:solidFill>
                  <a:schemeClr val="tx2"/>
                </a:solidFill>
              </a:defRPr>
            </a:lvl2pPr>
            <a:lvl3pPr marL="857261" indent="-171452">
              <a:buClr>
                <a:schemeClr val="accent2"/>
              </a:buClr>
              <a:buFont typeface="Arial" charset="0"/>
              <a:buChar char="•"/>
              <a:defRPr sz="1600">
                <a:solidFill>
                  <a:schemeClr val="tx2"/>
                </a:solidFill>
              </a:defRPr>
            </a:lvl3pPr>
            <a:lvl4pPr marL="1200165" indent="-171452">
              <a:buClr>
                <a:schemeClr val="accent2"/>
              </a:buClr>
              <a:buFont typeface="Arial" charset="0"/>
              <a:buChar char="•"/>
              <a:defRPr sz="1400">
                <a:solidFill>
                  <a:schemeClr val="tx2"/>
                </a:solidFill>
              </a:defRPr>
            </a:lvl4pPr>
            <a:lvl5pPr marL="1543069" indent="-171452">
              <a:buClr>
                <a:schemeClr val="accent2"/>
              </a:buClr>
              <a:buFont typeface="Arial" charset="0"/>
              <a:buChar char="•"/>
              <a:defRPr sz="1400">
                <a:solidFill>
                  <a:schemeClr val="tx2"/>
                </a:solidFill>
              </a:defRPr>
            </a:lvl5pPr>
          </a:lstStyle>
          <a:p>
            <a:pPr lvl="0"/>
            <a:r>
              <a:rPr lang="en-US" dirty="0"/>
              <a:t>Copy goes here</a:t>
            </a:r>
          </a:p>
        </p:txBody>
      </p:sp>
      <p:sp>
        <p:nvSpPr>
          <p:cNvPr id="12" name="Shape 530"/>
          <p:cNvSpPr/>
          <p:nvPr userDrawn="1"/>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50000"/>
                  </a:schemeClr>
                </a:solidFill>
                <a:latin typeface="Arial" charset="0"/>
                <a:ea typeface="Arial" charset="0"/>
                <a:cs typeface="Arial" charset="0"/>
              </a:rPr>
              <a:t>© 2018 Move, Inc. All rights reserved. Do not copy or distribute.</a:t>
            </a:r>
            <a:endParaRPr sz="600" b="0" i="0" dirty="0">
              <a:solidFill>
                <a:schemeClr val="bg1">
                  <a:lumMod val="50000"/>
                </a:schemeClr>
              </a:solidFill>
              <a:latin typeface="Arial" charset="0"/>
              <a:ea typeface="Arial" charset="0"/>
              <a:cs typeface="Arial" charset="0"/>
            </a:endParaRPr>
          </a:p>
        </p:txBody>
      </p:sp>
      <p:sp>
        <p:nvSpPr>
          <p:cNvPr id="13" name="Round Same Side Corner Rectangle 12"/>
          <p:cNvSpPr/>
          <p:nvPr userDrawn="1"/>
        </p:nvSpPr>
        <p:spPr>
          <a:xfrm rot="5400000">
            <a:off x="76782" y="175820"/>
            <a:ext cx="298902" cy="452458"/>
          </a:xfrm>
          <a:prstGeom prst="round2SameRect">
            <a:avLst>
              <a:gd name="adj1" fmla="val 5000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047078"/>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3_21">
    <p:bg>
      <p:bgPr>
        <a:solidFill>
          <a:schemeClr val="tx1"/>
        </a:solidFill>
        <a:effectLst/>
      </p:bgPr>
    </p:bg>
    <p:spTree>
      <p:nvGrpSpPr>
        <p:cNvPr id="1" name=""/>
        <p:cNvGrpSpPr/>
        <p:nvPr/>
      </p:nvGrpSpPr>
      <p:grpSpPr>
        <a:xfrm>
          <a:off x="0" y="0"/>
          <a:ext cx="0" cy="0"/>
          <a:chOff x="0" y="0"/>
          <a:chExt cx="0" cy="0"/>
        </a:xfrm>
      </p:grpSpPr>
      <p:sp>
        <p:nvSpPr>
          <p:cNvPr id="5" name="Round Same Side Corner Rectangle 4"/>
          <p:cNvSpPr/>
          <p:nvPr/>
        </p:nvSpPr>
        <p:spPr>
          <a:xfrm rot="16200000">
            <a:off x="8796340" y="4725634"/>
            <a:ext cx="212724" cy="482597"/>
          </a:xfrm>
          <a:prstGeom prst="round2SameRect">
            <a:avLst>
              <a:gd name="adj1" fmla="val 50000"/>
              <a:gd name="adj2" fmla="val 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lumMod val="50000"/>
                  </a:schemeClr>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50000"/>
                  </a:schemeClr>
                </a:solidFill>
                <a:latin typeface="Arial" charset="0"/>
                <a:ea typeface="Arial" charset="0"/>
                <a:cs typeface="Arial" charset="0"/>
              </a:rPr>
              <a:t>© 2018 Move, Inc. All rights reserved. Do not copy or distribute.</a:t>
            </a:r>
            <a:endParaRPr sz="600" b="0" i="0" dirty="0">
              <a:solidFill>
                <a:schemeClr val="bg1">
                  <a:lumMod val="50000"/>
                </a:schemeClr>
              </a:solidFill>
              <a:latin typeface="Arial" charset="0"/>
              <a:ea typeface="Arial" charset="0"/>
              <a:cs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5577" y="4839580"/>
            <a:ext cx="918074" cy="192795"/>
          </a:xfrm>
          <a:prstGeom prst="rect">
            <a:avLst/>
          </a:prstGeom>
        </p:spPr>
      </p:pic>
      <p:sp>
        <p:nvSpPr>
          <p:cNvPr id="7" name="Round Same Side Corner Rectangle 6"/>
          <p:cNvSpPr/>
          <p:nvPr/>
        </p:nvSpPr>
        <p:spPr>
          <a:xfrm rot="5400000">
            <a:off x="76782" y="175820"/>
            <a:ext cx="298902" cy="452458"/>
          </a:xfrm>
          <a:prstGeom prst="round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501012" y="149482"/>
            <a:ext cx="8251434" cy="562610"/>
          </a:xfrm>
          <a:prstGeom prst="rect">
            <a:avLst/>
          </a:prstGeom>
        </p:spPr>
        <p:txBody>
          <a:bodyPr/>
          <a:lstStyle>
            <a:lvl1pPr marL="0" indent="0">
              <a:buNone/>
              <a:defRPr sz="2600" b="0" i="0" cap="all" baseline="0">
                <a:solidFill>
                  <a:schemeClr val="bg1"/>
                </a:solidFill>
                <a:latin typeface="Arial" charset="0"/>
                <a:ea typeface="Arial" charset="0"/>
                <a:cs typeface="Arial" charset="0"/>
              </a:defRPr>
            </a:lvl1pPr>
            <a:lvl2pPr marL="342904" indent="0">
              <a:buNone/>
              <a:defRPr/>
            </a:lvl2pPr>
            <a:lvl3pPr marL="685809" indent="0">
              <a:buNone/>
              <a:defRPr/>
            </a:lvl3pPr>
            <a:lvl4pPr marL="1028713" indent="0">
              <a:buNone/>
              <a:defRPr/>
            </a:lvl4pPr>
            <a:lvl5pPr marL="1371617" indent="0">
              <a:buNone/>
              <a:defRPr/>
            </a:lvl5pPr>
          </a:lstStyle>
          <a:p>
            <a:pPr lvl="0"/>
            <a:r>
              <a:rPr lang="en-US" dirty="0"/>
              <a:t>HEADLINE GOES HERE</a:t>
            </a:r>
          </a:p>
        </p:txBody>
      </p:sp>
      <p:sp>
        <p:nvSpPr>
          <p:cNvPr id="9" name="Text Placeholder 4"/>
          <p:cNvSpPr>
            <a:spLocks noGrp="1"/>
          </p:cNvSpPr>
          <p:nvPr>
            <p:ph type="body" sz="quarter" idx="11" hasCustomPrompt="1"/>
          </p:nvPr>
        </p:nvSpPr>
        <p:spPr>
          <a:xfrm>
            <a:off x="506836" y="624732"/>
            <a:ext cx="8246113" cy="388683"/>
          </a:xfrm>
          <a:prstGeom prst="rect">
            <a:avLst/>
          </a:prstGeom>
        </p:spPr>
        <p:txBody>
          <a:bodyPr/>
          <a:lstStyle>
            <a:lvl1pPr marL="0" indent="0">
              <a:buNone/>
              <a:defRPr sz="1600">
                <a:solidFill>
                  <a:schemeClr val="bg1">
                    <a:lumMod val="75000"/>
                  </a:schemeClr>
                </a:solidFill>
              </a:defRPr>
            </a:lvl1pPr>
            <a:lvl2pPr marL="342904" indent="0">
              <a:buNone/>
              <a:defRPr sz="1600">
                <a:solidFill>
                  <a:schemeClr val="tx1">
                    <a:lumMod val="65000"/>
                    <a:lumOff val="35000"/>
                  </a:schemeClr>
                </a:solidFill>
              </a:defRPr>
            </a:lvl2pPr>
            <a:lvl3pPr marL="685809" indent="0">
              <a:buNone/>
              <a:defRPr sz="1600">
                <a:solidFill>
                  <a:schemeClr val="tx1">
                    <a:lumMod val="65000"/>
                    <a:lumOff val="35000"/>
                  </a:schemeClr>
                </a:solidFill>
              </a:defRPr>
            </a:lvl3pPr>
            <a:lvl4pPr marL="1028713" indent="0">
              <a:buNone/>
              <a:defRPr sz="1600">
                <a:solidFill>
                  <a:schemeClr val="tx1">
                    <a:lumMod val="65000"/>
                    <a:lumOff val="35000"/>
                  </a:schemeClr>
                </a:solidFill>
              </a:defRPr>
            </a:lvl4pPr>
            <a:lvl5pPr marL="1371617" indent="0">
              <a:buNone/>
              <a:defRPr sz="1600">
                <a:solidFill>
                  <a:schemeClr val="tx1">
                    <a:lumMod val="65000"/>
                    <a:lumOff val="35000"/>
                  </a:schemeClr>
                </a:solidFill>
              </a:defRPr>
            </a:lvl5pPr>
          </a:lstStyle>
          <a:p>
            <a:pPr lvl="0"/>
            <a:r>
              <a:rPr lang="en-US"/>
              <a:t>Subhead goes here</a:t>
            </a:r>
            <a:endParaRPr lang="en-US" dirty="0"/>
          </a:p>
        </p:txBody>
      </p:sp>
      <p:sp>
        <p:nvSpPr>
          <p:cNvPr id="11" name="Shape 530"/>
          <p:cNvSpPr/>
          <p:nvPr userDrawn="1"/>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50000"/>
                  </a:schemeClr>
                </a:solidFill>
                <a:latin typeface="Arial" charset="0"/>
                <a:ea typeface="Arial" charset="0"/>
                <a:cs typeface="Arial" charset="0"/>
              </a:rPr>
              <a:t>© 2018 Move, Inc. All rights reserved. Do not copy or distribute.</a:t>
            </a:r>
            <a:endParaRPr sz="600" b="0" i="0" dirty="0">
              <a:solidFill>
                <a:schemeClr val="bg1">
                  <a:lumMod val="50000"/>
                </a:schemeClr>
              </a:solidFill>
              <a:latin typeface="Arial" charset="0"/>
              <a:ea typeface="Arial" charset="0"/>
              <a:cs typeface="Arial" charset="0"/>
            </a:endParaRPr>
          </a:p>
        </p:txBody>
      </p:sp>
      <p:sp>
        <p:nvSpPr>
          <p:cNvPr id="12" name="Round Same Side Corner Rectangle 11"/>
          <p:cNvSpPr/>
          <p:nvPr userDrawn="1"/>
        </p:nvSpPr>
        <p:spPr>
          <a:xfrm rot="5400000">
            <a:off x="76782" y="175820"/>
            <a:ext cx="298902" cy="452458"/>
          </a:xfrm>
          <a:prstGeom prst="round2SameRect">
            <a:avLst>
              <a:gd name="adj1" fmla="val 5000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979868"/>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9_21">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
            <a:ext cx="9144000" cy="5142585"/>
          </a:xfrm>
          <a:prstGeom prst="rect">
            <a:avLst/>
          </a:prstGeom>
        </p:spPr>
      </p:pic>
      <p:sp>
        <p:nvSpPr>
          <p:cNvPr id="5" name="Round Same Side Corner Rectangle 4"/>
          <p:cNvSpPr/>
          <p:nvPr/>
        </p:nvSpPr>
        <p:spPr>
          <a:xfrm rot="16200000">
            <a:off x="8796340" y="4725634"/>
            <a:ext cx="212724" cy="482597"/>
          </a:xfrm>
          <a:prstGeom prst="round2SameRect">
            <a:avLst>
              <a:gd name="adj1" fmla="val 50000"/>
              <a:gd name="adj2" fmla="val 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lumMod val="50000"/>
                  </a:schemeClr>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75000"/>
                  </a:schemeClr>
                </a:solidFill>
                <a:latin typeface="Arial" charset="0"/>
                <a:ea typeface="Arial" charset="0"/>
                <a:cs typeface="Arial" charset="0"/>
              </a:rPr>
              <a:t>© 2018 Move, Inc. All rights reserved. Do not copy or distribute.</a:t>
            </a:r>
            <a:endParaRPr sz="600" b="0" i="0" dirty="0">
              <a:solidFill>
                <a:schemeClr val="bg1">
                  <a:lumMod val="75000"/>
                </a:schemeClr>
              </a:solidFill>
              <a:latin typeface="Arial" charset="0"/>
              <a:ea typeface="Arial" charset="0"/>
              <a:cs typeface="Arial"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8614" y="4791119"/>
            <a:ext cx="957260" cy="287178"/>
          </a:xfrm>
          <a:prstGeom prst="rect">
            <a:avLst/>
          </a:prstGeom>
        </p:spPr>
      </p:pic>
      <p:sp>
        <p:nvSpPr>
          <p:cNvPr id="4" name="Text Placeholder 3"/>
          <p:cNvSpPr>
            <a:spLocks noGrp="1"/>
          </p:cNvSpPr>
          <p:nvPr>
            <p:ph type="body" sz="quarter" idx="10" hasCustomPrompt="1"/>
          </p:nvPr>
        </p:nvSpPr>
        <p:spPr>
          <a:xfrm>
            <a:off x="1008993" y="1190673"/>
            <a:ext cx="7126014" cy="2049462"/>
          </a:xfrm>
          <a:prstGeom prst="rect">
            <a:avLst/>
          </a:prstGeom>
        </p:spPr>
        <p:txBody>
          <a:bodyPr anchor="ctr"/>
          <a:lstStyle>
            <a:lvl1pPr marL="0" indent="0" algn="ctr">
              <a:lnSpc>
                <a:spcPts val="4580"/>
              </a:lnSpc>
              <a:buNone/>
              <a:defRPr sz="4400" b="0" cap="all" baseline="0">
                <a:solidFill>
                  <a:schemeClr val="bg1"/>
                </a:solidFill>
              </a:defRPr>
            </a:lvl1pPr>
            <a:lvl2pPr marL="342904" indent="0" algn="ctr">
              <a:buNone/>
              <a:defRPr b="1">
                <a:solidFill>
                  <a:schemeClr val="bg1"/>
                </a:solidFill>
              </a:defRPr>
            </a:lvl2pPr>
            <a:lvl3pPr marL="685809" indent="0" algn="ctr">
              <a:buNone/>
              <a:defRPr b="1">
                <a:solidFill>
                  <a:schemeClr val="bg1"/>
                </a:solidFill>
              </a:defRPr>
            </a:lvl3pPr>
            <a:lvl4pPr marL="1028713" indent="0" algn="ctr">
              <a:buNone/>
              <a:defRPr b="1">
                <a:solidFill>
                  <a:schemeClr val="bg1"/>
                </a:solidFill>
              </a:defRPr>
            </a:lvl4pPr>
            <a:lvl5pPr marL="1371617" indent="0" algn="ctr">
              <a:buNone/>
              <a:defRPr b="1">
                <a:solidFill>
                  <a:schemeClr val="bg1"/>
                </a:solidFill>
              </a:defRPr>
            </a:lvl5pPr>
          </a:lstStyle>
          <a:p>
            <a:pPr lvl="0"/>
            <a:r>
              <a:rPr lang="en-US" dirty="0"/>
              <a:t>BIG STATEMENT </a:t>
            </a:r>
            <a:br>
              <a:rPr lang="en-US" dirty="0"/>
            </a:br>
            <a:r>
              <a:rPr lang="en-US" dirty="0"/>
              <a:t>GOES HERE</a:t>
            </a:r>
          </a:p>
        </p:txBody>
      </p:sp>
      <p:sp>
        <p:nvSpPr>
          <p:cNvPr id="12" name="Shape 530"/>
          <p:cNvSpPr/>
          <p:nvPr userDrawn="1"/>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75000"/>
                  </a:schemeClr>
                </a:solidFill>
                <a:latin typeface="Arial" charset="0"/>
                <a:ea typeface="Arial" charset="0"/>
                <a:cs typeface="Arial" charset="0"/>
              </a:rPr>
              <a:t>© 2018 Move, Inc. All rights reserved. Do not copy or distribute.</a:t>
            </a:r>
            <a:endParaRPr sz="600" b="0" i="0" dirty="0">
              <a:solidFill>
                <a:schemeClr val="bg1">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854166076"/>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0_21">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5" name="Round Same Side Corner Rectangle 4"/>
          <p:cNvSpPr/>
          <p:nvPr/>
        </p:nvSpPr>
        <p:spPr>
          <a:xfrm rot="16200000">
            <a:off x="8796340" y="4725634"/>
            <a:ext cx="212724" cy="482597"/>
          </a:xfrm>
          <a:prstGeom prst="round2SameRect">
            <a:avLst>
              <a:gd name="adj1" fmla="val 50000"/>
              <a:gd name="adj2" fmla="val 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lumMod val="50000"/>
                  </a:schemeClr>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75000"/>
                  </a:schemeClr>
                </a:solidFill>
                <a:latin typeface="Arial" charset="0"/>
                <a:ea typeface="Arial" charset="0"/>
                <a:cs typeface="Arial" charset="0"/>
              </a:rPr>
              <a:t>© 2018 Move, Inc. All rights reserved. Do not copy or distribute.</a:t>
            </a:r>
            <a:endParaRPr sz="600" b="0" i="0" dirty="0">
              <a:solidFill>
                <a:schemeClr val="bg1">
                  <a:lumMod val="75000"/>
                </a:schemeClr>
              </a:solidFill>
              <a:latin typeface="Arial" charset="0"/>
              <a:ea typeface="Arial" charset="0"/>
              <a:cs typeface="Arial"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8614" y="4791119"/>
            <a:ext cx="957260" cy="287178"/>
          </a:xfrm>
          <a:prstGeom prst="rect">
            <a:avLst/>
          </a:prstGeom>
        </p:spPr>
      </p:pic>
      <p:sp>
        <p:nvSpPr>
          <p:cNvPr id="4" name="Text Placeholder 3"/>
          <p:cNvSpPr>
            <a:spLocks noGrp="1"/>
          </p:cNvSpPr>
          <p:nvPr>
            <p:ph type="body" sz="quarter" idx="10" hasCustomPrompt="1"/>
          </p:nvPr>
        </p:nvSpPr>
        <p:spPr>
          <a:xfrm>
            <a:off x="1008993" y="1190673"/>
            <a:ext cx="7126014" cy="2049462"/>
          </a:xfrm>
          <a:prstGeom prst="rect">
            <a:avLst/>
          </a:prstGeom>
        </p:spPr>
        <p:txBody>
          <a:bodyPr anchor="ctr"/>
          <a:lstStyle>
            <a:lvl1pPr marL="0" indent="0" algn="ctr">
              <a:lnSpc>
                <a:spcPts val="4580"/>
              </a:lnSpc>
              <a:buNone/>
              <a:defRPr sz="4400" b="0" cap="all" baseline="0">
                <a:solidFill>
                  <a:schemeClr val="bg1"/>
                </a:solidFill>
              </a:defRPr>
            </a:lvl1pPr>
            <a:lvl2pPr marL="342904" indent="0" algn="ctr">
              <a:buNone/>
              <a:defRPr b="1">
                <a:solidFill>
                  <a:schemeClr val="bg1"/>
                </a:solidFill>
              </a:defRPr>
            </a:lvl2pPr>
            <a:lvl3pPr marL="685809" indent="0" algn="ctr">
              <a:buNone/>
              <a:defRPr b="1">
                <a:solidFill>
                  <a:schemeClr val="bg1"/>
                </a:solidFill>
              </a:defRPr>
            </a:lvl3pPr>
            <a:lvl4pPr marL="1028713" indent="0" algn="ctr">
              <a:buNone/>
              <a:defRPr b="1">
                <a:solidFill>
                  <a:schemeClr val="bg1"/>
                </a:solidFill>
              </a:defRPr>
            </a:lvl4pPr>
            <a:lvl5pPr marL="1371617" indent="0" algn="ctr">
              <a:buNone/>
              <a:defRPr b="1">
                <a:solidFill>
                  <a:schemeClr val="bg1"/>
                </a:solidFill>
              </a:defRPr>
            </a:lvl5pPr>
          </a:lstStyle>
          <a:p>
            <a:pPr lvl="0"/>
            <a:r>
              <a:rPr lang="en-US" dirty="0"/>
              <a:t>BIG STATEMENT </a:t>
            </a:r>
            <a:br>
              <a:rPr lang="en-US" dirty="0"/>
            </a:br>
            <a:r>
              <a:rPr lang="en-US" dirty="0"/>
              <a:t>GOES HERE</a:t>
            </a:r>
          </a:p>
        </p:txBody>
      </p:sp>
      <p:sp>
        <p:nvSpPr>
          <p:cNvPr id="12" name="Shape 530"/>
          <p:cNvSpPr/>
          <p:nvPr userDrawn="1"/>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75000"/>
                  </a:schemeClr>
                </a:solidFill>
                <a:latin typeface="Arial" charset="0"/>
                <a:ea typeface="Arial" charset="0"/>
                <a:cs typeface="Arial" charset="0"/>
              </a:rPr>
              <a:t>© 2018 Move, Inc. All rights reserved. Do not copy or distribute.</a:t>
            </a:r>
            <a:endParaRPr sz="600" b="0" i="0" dirty="0">
              <a:solidFill>
                <a:schemeClr val="bg1">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855089453"/>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21">
    <p:spTree>
      <p:nvGrpSpPr>
        <p:cNvPr id="1" name=""/>
        <p:cNvGrpSpPr/>
        <p:nvPr/>
      </p:nvGrpSpPr>
      <p:grpSpPr>
        <a:xfrm>
          <a:off x="0" y="0"/>
          <a:ext cx="0" cy="0"/>
          <a:chOff x="0" y="0"/>
          <a:chExt cx="0" cy="0"/>
        </a:xfrm>
      </p:grpSpPr>
      <p:sp>
        <p:nvSpPr>
          <p:cNvPr id="10" name="Round Same Side Corner Rectangle 9"/>
          <p:cNvSpPr/>
          <p:nvPr/>
        </p:nvSpPr>
        <p:spPr>
          <a:xfrm rot="16200000">
            <a:off x="8796340" y="4725634"/>
            <a:ext cx="212724" cy="482597"/>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65000"/>
                  </a:schemeClr>
                </a:solidFill>
                <a:latin typeface="Arial" charset="0"/>
                <a:ea typeface="Arial" charset="0"/>
                <a:cs typeface="Arial" charset="0"/>
              </a:rPr>
              <a:t>© 2018 Move, Inc. All rights reserved. Do not copy or distribute.</a:t>
            </a:r>
            <a:endParaRPr sz="600" b="0" i="0" dirty="0">
              <a:solidFill>
                <a:schemeClr val="bg1">
                  <a:lumMod val="65000"/>
                </a:schemeClr>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90135" y="4858872"/>
            <a:ext cx="842152" cy="153604"/>
          </a:xfrm>
          <a:prstGeom prst="rect">
            <a:avLst/>
          </a:prstGeom>
        </p:spPr>
      </p:pic>
      <p:sp>
        <p:nvSpPr>
          <p:cNvPr id="12" name="Shape 530"/>
          <p:cNvSpPr/>
          <p:nvPr userDrawn="1"/>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65000"/>
                  </a:schemeClr>
                </a:solidFill>
                <a:latin typeface="Arial" charset="0"/>
                <a:ea typeface="Arial" charset="0"/>
                <a:cs typeface="Arial" charset="0"/>
              </a:rPr>
              <a:t>© 2018 Move, Inc. All rights reserved. Do not copy or distribute.</a:t>
            </a:r>
            <a:endParaRPr sz="600" b="0" i="0"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1579803480"/>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21">
    <p:bg>
      <p:bgPr>
        <a:solidFill>
          <a:schemeClr val="tx1"/>
        </a:solidFill>
        <a:effectLst/>
      </p:bgPr>
    </p:bg>
    <p:spTree>
      <p:nvGrpSpPr>
        <p:cNvPr id="1" name=""/>
        <p:cNvGrpSpPr/>
        <p:nvPr/>
      </p:nvGrpSpPr>
      <p:grpSpPr>
        <a:xfrm>
          <a:off x="0" y="0"/>
          <a:ext cx="0" cy="0"/>
          <a:chOff x="0" y="0"/>
          <a:chExt cx="0" cy="0"/>
        </a:xfrm>
      </p:grpSpPr>
      <p:sp>
        <p:nvSpPr>
          <p:cNvPr id="5" name="Round Same Side Corner Rectangle 4"/>
          <p:cNvSpPr/>
          <p:nvPr/>
        </p:nvSpPr>
        <p:spPr>
          <a:xfrm rot="16200000">
            <a:off x="8796340" y="4725634"/>
            <a:ext cx="212724" cy="482597"/>
          </a:xfrm>
          <a:prstGeom prst="round2SameRect">
            <a:avLst>
              <a:gd name="adj1" fmla="val 50000"/>
              <a:gd name="adj2" fmla="val 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lumMod val="50000"/>
                  </a:schemeClr>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50000"/>
                  </a:schemeClr>
                </a:solidFill>
                <a:latin typeface="Arial" charset="0"/>
                <a:ea typeface="Arial" charset="0"/>
                <a:cs typeface="Arial" charset="0"/>
              </a:rPr>
              <a:t>© 2018 Move, Inc. All rights reserved. Do not copy or distribute.</a:t>
            </a:r>
            <a:endParaRPr sz="600" b="0" i="0" dirty="0">
              <a:solidFill>
                <a:schemeClr val="bg1">
                  <a:lumMod val="50000"/>
                </a:schemeClr>
              </a:solidFill>
              <a:latin typeface="Arial" charset="0"/>
              <a:ea typeface="Arial" charset="0"/>
              <a:cs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5577" y="4839580"/>
            <a:ext cx="918074" cy="192795"/>
          </a:xfrm>
          <a:prstGeom prst="rect">
            <a:avLst/>
          </a:prstGeom>
        </p:spPr>
      </p:pic>
      <p:sp>
        <p:nvSpPr>
          <p:cNvPr id="12" name="Shape 530"/>
          <p:cNvSpPr/>
          <p:nvPr userDrawn="1"/>
        </p:nvSpPr>
        <p:spPr>
          <a:xfrm>
            <a:off x="5872413" y="4928377"/>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50000"/>
                  </a:schemeClr>
                </a:solidFill>
                <a:latin typeface="Arial" charset="0"/>
                <a:ea typeface="Arial" charset="0"/>
                <a:cs typeface="Arial" charset="0"/>
              </a:rPr>
              <a:t>© 2018 Move, Inc. All rights reserved. Do not copy or distribute.</a:t>
            </a:r>
            <a:endParaRPr sz="600" b="0" i="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88007335"/>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50/50 Layout_3">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r="-30214"/>
          <a:stretch/>
        </p:blipFill>
        <p:spPr>
          <a:xfrm>
            <a:off x="3422973" y="375662"/>
            <a:ext cx="7449619" cy="3530109"/>
          </a:xfrm>
          <a:prstGeom prst="roundRect">
            <a:avLst>
              <a:gd name="adj" fmla="val 50000"/>
            </a:avLst>
          </a:prstGeom>
          <a:solidFill>
            <a:srgbClr val="FFFFFF">
              <a:shade val="85000"/>
            </a:srgbClr>
          </a:solidFill>
          <a:ln>
            <a:noFill/>
          </a:ln>
          <a:effectLst/>
        </p:spPr>
      </p:pic>
      <p:sp>
        <p:nvSpPr>
          <p:cNvPr id="17" name="Round Same Side Corner Rectangle 16"/>
          <p:cNvSpPr/>
          <p:nvPr userDrawn="1"/>
        </p:nvSpPr>
        <p:spPr>
          <a:xfrm rot="5400000">
            <a:off x="1719565" y="-936132"/>
            <a:ext cx="1426359" cy="4865493"/>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2868" y="3971833"/>
            <a:ext cx="3200400" cy="960120"/>
          </a:xfrm>
          <a:prstGeom prst="rect">
            <a:avLst/>
          </a:prstGeom>
        </p:spPr>
      </p:pic>
      <p:sp>
        <p:nvSpPr>
          <p:cNvPr id="13" name="Shape 530"/>
          <p:cNvSpPr/>
          <p:nvPr/>
        </p:nvSpPr>
        <p:spPr>
          <a:xfrm>
            <a:off x="507240" y="4934739"/>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9144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lgn="l">
              <a:defRPr sz="1800">
                <a:solidFill>
                  <a:srgbClr val="000000"/>
                </a:solidFill>
              </a:defRPr>
            </a:pPr>
            <a:r>
              <a:rPr lang="en-US" sz="600" b="0" i="0" dirty="0">
                <a:solidFill>
                  <a:schemeClr val="bg1">
                    <a:lumMod val="65000"/>
                  </a:schemeClr>
                </a:solidFill>
                <a:latin typeface="Arial" charset="0"/>
                <a:ea typeface="Arial" charset="0"/>
                <a:cs typeface="Arial" charset="0"/>
              </a:rPr>
              <a:t>© 2018 Move, Inc. All rights reserved. Do not copy or distribute.</a:t>
            </a:r>
            <a:endParaRPr sz="600" b="0" i="0" dirty="0">
              <a:solidFill>
                <a:schemeClr val="bg1">
                  <a:lumMod val="65000"/>
                </a:schemeClr>
              </a:solidFill>
              <a:latin typeface="Arial" charset="0"/>
              <a:ea typeface="Arial" charset="0"/>
              <a:cs typeface="Arial" charset="0"/>
            </a:endParaRPr>
          </a:p>
        </p:txBody>
      </p:sp>
      <p:sp>
        <p:nvSpPr>
          <p:cNvPr id="7" name="Text Placeholder 3"/>
          <p:cNvSpPr>
            <a:spLocks noGrp="1"/>
          </p:cNvSpPr>
          <p:nvPr>
            <p:ph type="body" sz="quarter" idx="10" hasCustomPrompt="1"/>
          </p:nvPr>
        </p:nvSpPr>
        <p:spPr>
          <a:xfrm>
            <a:off x="-3" y="1242131"/>
            <a:ext cx="3490034" cy="629518"/>
          </a:xfrm>
          <a:prstGeom prst="rect">
            <a:avLst/>
          </a:prstGeom>
          <a:noFill/>
        </p:spPr>
        <p:txBody>
          <a:bodyPr/>
          <a:lstStyle>
            <a:lvl1pPr marL="0" indent="0">
              <a:buNone/>
              <a:defRPr cap="all" baseline="0">
                <a:solidFill>
                  <a:schemeClr val="bg1"/>
                </a:solidFill>
              </a:defRPr>
            </a:lvl1pPr>
          </a:lstStyle>
          <a:p>
            <a:pPr algn="r">
              <a:lnSpc>
                <a:spcPts val="3620"/>
              </a:lnSpc>
              <a:spcBef>
                <a:spcPts val="0"/>
              </a:spcBef>
            </a:pPr>
            <a:r>
              <a:rPr lang="en-US" sz="4000" dirty="0"/>
              <a:t>THANK YOU</a:t>
            </a:r>
          </a:p>
        </p:txBody>
      </p:sp>
      <p:sp>
        <p:nvSpPr>
          <p:cNvPr id="10" name="Oval 9"/>
          <p:cNvSpPr/>
          <p:nvPr/>
        </p:nvSpPr>
        <p:spPr>
          <a:xfrm>
            <a:off x="3614499" y="960704"/>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3549" y="1125791"/>
            <a:ext cx="814359" cy="814359"/>
          </a:xfrm>
          <a:prstGeom prst="rect">
            <a:avLst/>
          </a:prstGeom>
        </p:spPr>
      </p:pic>
      <p:sp>
        <p:nvSpPr>
          <p:cNvPr id="16" name="Shape 530"/>
          <p:cNvSpPr/>
          <p:nvPr userDrawn="1"/>
        </p:nvSpPr>
        <p:spPr>
          <a:xfrm>
            <a:off x="507240" y="4934739"/>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9144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lgn="l">
              <a:defRPr sz="1800">
                <a:solidFill>
                  <a:srgbClr val="000000"/>
                </a:solidFill>
              </a:defRPr>
            </a:pPr>
            <a:r>
              <a:rPr lang="en-US" sz="600" b="0" i="0" dirty="0">
                <a:solidFill>
                  <a:schemeClr val="bg1">
                    <a:lumMod val="65000"/>
                  </a:schemeClr>
                </a:solidFill>
                <a:latin typeface="Arial" charset="0"/>
                <a:ea typeface="Arial" charset="0"/>
                <a:cs typeface="Arial" charset="0"/>
              </a:rPr>
              <a:t>© 2018 Move, Inc. All rights reserved. Do not copy or distribute.</a:t>
            </a:r>
            <a:endParaRPr sz="600" b="0" i="0" dirty="0">
              <a:solidFill>
                <a:schemeClr val="bg1">
                  <a:lumMod val="65000"/>
                </a:schemeClr>
              </a:solidFill>
              <a:latin typeface="Arial" charset="0"/>
              <a:ea typeface="Arial" charset="0"/>
              <a:cs typeface="Arial" charset="0"/>
            </a:endParaRPr>
          </a:p>
        </p:txBody>
      </p:sp>
      <p:sp>
        <p:nvSpPr>
          <p:cNvPr id="18" name="Oval 17"/>
          <p:cNvSpPr/>
          <p:nvPr userDrawn="1"/>
        </p:nvSpPr>
        <p:spPr>
          <a:xfrm>
            <a:off x="3614499" y="960704"/>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33549" y="1125791"/>
            <a:ext cx="814359" cy="814359"/>
          </a:xfrm>
          <a:prstGeom prst="rect">
            <a:avLst/>
          </a:prstGeom>
        </p:spPr>
      </p:pic>
    </p:spTree>
    <p:extLst>
      <p:ext uri="{BB962C8B-B14F-4D97-AF65-F5344CB8AC3E}">
        <p14:creationId xmlns:p14="http://schemas.microsoft.com/office/powerpoint/2010/main" val="4562525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hart Layout_1">
    <p:spTree>
      <p:nvGrpSpPr>
        <p:cNvPr id="1" name=""/>
        <p:cNvGrpSpPr/>
        <p:nvPr/>
      </p:nvGrpSpPr>
      <p:grpSpPr>
        <a:xfrm>
          <a:off x="0" y="0"/>
          <a:ext cx="0" cy="0"/>
          <a:chOff x="0" y="0"/>
          <a:chExt cx="0" cy="0"/>
        </a:xfrm>
      </p:grpSpPr>
      <p:sp>
        <p:nvSpPr>
          <p:cNvPr id="9" name="Chart Placeholder 8"/>
          <p:cNvSpPr>
            <a:spLocks noGrp="1"/>
          </p:cNvSpPr>
          <p:nvPr>
            <p:ph type="chart" sz="quarter" idx="13" hasCustomPrompt="1"/>
          </p:nvPr>
        </p:nvSpPr>
        <p:spPr>
          <a:xfrm>
            <a:off x="577851" y="1457325"/>
            <a:ext cx="8001000" cy="3171826"/>
          </a:xfrm>
          <a:prstGeom prst="rect">
            <a:avLst/>
          </a:prstGeom>
        </p:spPr>
        <p:txBody>
          <a:bodyPr vert="horz" anchor="ctr"/>
          <a:lstStyle>
            <a:lvl1pPr marL="0" indent="0" algn="ctr">
              <a:buNone/>
              <a:defRPr sz="750">
                <a:solidFill>
                  <a:srgbClr val="7E8083"/>
                </a:solidFill>
              </a:defRPr>
            </a:lvl1pPr>
          </a:lstStyle>
          <a:p>
            <a:r>
              <a:rPr lang="en-US" dirty="0" smtClean="0"/>
              <a:t>CLICK TO INSERT CHART</a:t>
            </a:r>
            <a:endParaRPr lang="en-US" dirty="0"/>
          </a:p>
        </p:txBody>
      </p:sp>
      <p:sp>
        <p:nvSpPr>
          <p:cNvPr id="12" name="Text Placeholder 2"/>
          <p:cNvSpPr>
            <a:spLocks noGrp="1"/>
          </p:cNvSpPr>
          <p:nvPr>
            <p:ph type="body" sz="quarter" idx="10" hasCustomPrompt="1"/>
          </p:nvPr>
        </p:nvSpPr>
        <p:spPr>
          <a:xfrm>
            <a:off x="341313" y="184150"/>
            <a:ext cx="8623300" cy="463550"/>
          </a:xfrm>
          <a:prstGeom prst="rect">
            <a:avLst/>
          </a:prstGeom>
        </p:spPr>
        <p:txBody>
          <a:bodyPr vert="horz" lIns="0" tIns="0" rIns="0" bIns="0"/>
          <a:lstStyle>
            <a:lvl1pPr marL="0" indent="0" algn="l">
              <a:buNone/>
              <a:defRPr sz="2700" b="1" i="0" cap="all" spc="-75">
                <a:solidFill>
                  <a:srgbClr val="5D5F5E"/>
                </a:solidFill>
                <a:latin typeface="Arial"/>
                <a:cs typeface="Arial"/>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dirty="0" smtClean="0"/>
              <a:t>HEADLINE goes here</a:t>
            </a:r>
            <a:endParaRPr lang="en-US" dirty="0"/>
          </a:p>
        </p:txBody>
      </p:sp>
      <p:sp>
        <p:nvSpPr>
          <p:cNvPr id="14" name="Text Placeholder 2"/>
          <p:cNvSpPr>
            <a:spLocks noGrp="1"/>
          </p:cNvSpPr>
          <p:nvPr>
            <p:ph type="body" sz="quarter" idx="12" hasCustomPrompt="1"/>
          </p:nvPr>
        </p:nvSpPr>
        <p:spPr>
          <a:xfrm>
            <a:off x="341313" y="655636"/>
            <a:ext cx="8623300" cy="420688"/>
          </a:xfrm>
          <a:prstGeom prst="rect">
            <a:avLst/>
          </a:prstGeom>
        </p:spPr>
        <p:txBody>
          <a:bodyPr vert="horz" lIns="0" tIns="0" rIns="0" bIns="0"/>
          <a:lstStyle>
            <a:lvl1pPr marL="0" indent="0" algn="l">
              <a:lnSpc>
                <a:spcPts val="1785"/>
              </a:lnSpc>
              <a:spcBef>
                <a:spcPts val="0"/>
              </a:spcBef>
              <a:buNone/>
              <a:defRPr sz="1800" b="0" i="0" cap="none" spc="-38">
                <a:solidFill>
                  <a:schemeClr val="accent2"/>
                </a:solidFill>
                <a:latin typeface="Georgia"/>
                <a:cs typeface="Georgia"/>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dirty="0" smtClean="0"/>
              <a:t>Subhead goes here</a:t>
            </a:r>
            <a:endParaRPr lang="en-US" dirty="0"/>
          </a:p>
        </p:txBody>
      </p:sp>
      <p:sp>
        <p:nvSpPr>
          <p:cNvPr id="10" name="Text Placeholder 2"/>
          <p:cNvSpPr txBox="1">
            <a:spLocks/>
          </p:cNvSpPr>
          <p:nvPr userDrawn="1"/>
        </p:nvSpPr>
        <p:spPr>
          <a:xfrm>
            <a:off x="5869421" y="4913489"/>
            <a:ext cx="2853267" cy="241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525" dirty="0" smtClean="0">
                <a:solidFill>
                  <a:srgbClr val="8D8D8D"/>
                </a:solidFill>
              </a:rPr>
              <a:t>© 2018 Move, Inc.  All rights reserved.  Do not copy or distribute.</a:t>
            </a:r>
            <a:endParaRPr lang="en-US" sz="525" dirty="0">
              <a:solidFill>
                <a:srgbClr val="8D8D8D"/>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70" y="4787458"/>
            <a:ext cx="1523996" cy="281946"/>
          </a:xfrm>
          <a:prstGeom prst="rect">
            <a:avLst/>
          </a:prstGeom>
        </p:spPr>
      </p:pic>
      <p:sp>
        <p:nvSpPr>
          <p:cNvPr id="13" name="Slide Number Placeholder 5"/>
          <p:cNvSpPr>
            <a:spLocks noGrp="1"/>
          </p:cNvSpPr>
          <p:nvPr>
            <p:ph type="sldNum" sz="quarter" idx="4"/>
          </p:nvPr>
        </p:nvSpPr>
        <p:spPr>
          <a:xfrm>
            <a:off x="8724900" y="4812120"/>
            <a:ext cx="419100" cy="342901"/>
          </a:xfrm>
          <a:prstGeom prst="rect">
            <a:avLst/>
          </a:prstGeom>
        </p:spPr>
        <p:txBody>
          <a:bodyPr vert="horz" lIns="91440" tIns="45720" rIns="91440" bIns="45720" rtlCol="0" anchor="ctr"/>
          <a:lstStyle>
            <a:lvl1pPr algn="ctr">
              <a:defRPr sz="750" b="0">
                <a:solidFill>
                  <a:schemeClr val="tx1">
                    <a:lumMod val="50000"/>
                    <a:lumOff val="50000"/>
                  </a:schemeClr>
                </a:solidFill>
              </a:defRPr>
            </a:lvl1pPr>
          </a:lstStyle>
          <a:p>
            <a:fld id="{BE3C08F0-9C2C-9F43-9A81-37B149DD4ED0}" type="slidenum">
              <a:rPr lang="en-US" smtClean="0"/>
              <a:pPr/>
              <a:t>‹#›</a:t>
            </a:fld>
            <a:endParaRPr lang="en-US" dirty="0"/>
          </a:p>
        </p:txBody>
      </p:sp>
    </p:spTree>
    <p:extLst>
      <p:ext uri="{BB962C8B-B14F-4D97-AF65-F5344CB8AC3E}">
        <p14:creationId xmlns:p14="http://schemas.microsoft.com/office/powerpoint/2010/main" val="32987245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50/50 Layout_3">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46701" y="137988"/>
            <a:ext cx="6895983" cy="3857716"/>
          </a:xfrm>
          <a:prstGeom prst="rect">
            <a:avLst/>
          </a:prstGeom>
        </p:spPr>
      </p:pic>
      <p:sp>
        <p:nvSpPr>
          <p:cNvPr id="13" name="Shape 530"/>
          <p:cNvSpPr/>
          <p:nvPr userDrawn="1"/>
        </p:nvSpPr>
        <p:spPr>
          <a:xfrm>
            <a:off x="507240" y="4934739"/>
            <a:ext cx="2692397" cy="92333"/>
          </a:xfrm>
          <a:prstGeom prst="rect">
            <a:avLst/>
          </a:prstGeom>
          <a:ln w="12700">
            <a:miter lim="400000"/>
          </a:ln>
          <a:extLst>
            <a:ext uri="{C572A759-6A51-4108-AA02-DFA0A04FC94B}">
              <ma14:wrappingTextBoxFlag xmlns="" xmlns:ma14="http://schemas.microsoft.com/office/mac/drawingml/2011/main" val="1"/>
            </a:ext>
          </a:extLst>
        </p:spPr>
        <p:txBody>
          <a:bodyPr lIns="9144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lgn="l">
              <a:defRPr sz="1800">
                <a:solidFill>
                  <a:srgbClr val="000000"/>
                </a:solidFill>
              </a:defRPr>
            </a:pPr>
            <a:r>
              <a:rPr lang="en-US" sz="600" b="0" i="0" dirty="0">
                <a:solidFill>
                  <a:schemeClr val="bg1">
                    <a:lumMod val="65000"/>
                  </a:schemeClr>
                </a:solidFill>
                <a:latin typeface="Arial" charset="0"/>
                <a:ea typeface="Arial" charset="0"/>
                <a:cs typeface="Arial" charset="0"/>
              </a:rPr>
              <a:t>© </a:t>
            </a:r>
            <a:r>
              <a:rPr lang="en-US" sz="600" b="0" i="0" dirty="0" smtClean="0">
                <a:solidFill>
                  <a:schemeClr val="bg1">
                    <a:lumMod val="65000"/>
                  </a:schemeClr>
                </a:solidFill>
                <a:latin typeface="Arial" charset="0"/>
                <a:ea typeface="Arial" charset="0"/>
                <a:cs typeface="Arial" charset="0"/>
              </a:rPr>
              <a:t>2019 </a:t>
            </a:r>
            <a:r>
              <a:rPr lang="en-US" sz="600" b="0" i="0" dirty="0">
                <a:solidFill>
                  <a:schemeClr val="bg1">
                    <a:lumMod val="65000"/>
                  </a:schemeClr>
                </a:solidFill>
                <a:latin typeface="Arial" charset="0"/>
                <a:ea typeface="Arial" charset="0"/>
                <a:cs typeface="Arial" charset="0"/>
              </a:rPr>
              <a:t>Move, Inc. All rights reserved. Do not copy or distribute.</a:t>
            </a:r>
            <a:endParaRPr sz="600" b="0" i="0" dirty="0">
              <a:solidFill>
                <a:schemeClr val="bg1">
                  <a:lumMod val="65000"/>
                </a:schemeClr>
              </a:solidFill>
              <a:latin typeface="Arial" charset="0"/>
              <a:ea typeface="Arial" charset="0"/>
              <a:cs typeface="Arial" charset="0"/>
            </a:endParaRPr>
          </a:p>
        </p:txBody>
      </p:sp>
      <p:sp>
        <p:nvSpPr>
          <p:cNvPr id="10" name="Round Same Side Corner Rectangle 9"/>
          <p:cNvSpPr/>
          <p:nvPr userDrawn="1"/>
        </p:nvSpPr>
        <p:spPr>
          <a:xfrm rot="5400000">
            <a:off x="1869877" y="-1124024"/>
            <a:ext cx="1426359" cy="5166116"/>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15122" y="923126"/>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p:cNvSpPr>
            <a:spLocks noGrp="1"/>
          </p:cNvSpPr>
          <p:nvPr>
            <p:ph type="body" sz="quarter" idx="10" hasCustomPrompt="1"/>
          </p:nvPr>
        </p:nvSpPr>
        <p:spPr>
          <a:xfrm>
            <a:off x="-1" y="838685"/>
            <a:ext cx="3877951"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3" name="Text Placeholder 2"/>
          <p:cNvSpPr>
            <a:spLocks noGrp="1"/>
          </p:cNvSpPr>
          <p:nvPr>
            <p:ph type="body" sz="quarter" idx="11" hasCustomPrompt="1"/>
          </p:nvPr>
        </p:nvSpPr>
        <p:spPr>
          <a:xfrm>
            <a:off x="495591" y="4019226"/>
            <a:ext cx="2940689" cy="320462"/>
          </a:xfrm>
          <a:prstGeom prst="rect">
            <a:avLst/>
          </a:prstGeom>
        </p:spPr>
        <p:txBody>
          <a:bodyPr/>
          <a:lstStyle>
            <a:lvl1pPr marL="0" indent="0">
              <a:buNone/>
              <a:defRPr sz="1200">
                <a:solidFill>
                  <a:schemeClr val="tx2"/>
                </a:solidFill>
              </a:defRPr>
            </a:lvl1pPr>
            <a:lvl5pPr>
              <a:defRPr baseline="0"/>
            </a:lvl5pPr>
          </a:lstStyle>
          <a:p>
            <a:pPr lvl="0"/>
            <a:r>
              <a:rPr lang="en-US" dirty="0"/>
              <a:t>Presented by</a:t>
            </a:r>
          </a:p>
        </p:txBody>
      </p:sp>
      <p:sp>
        <p:nvSpPr>
          <p:cNvPr id="18" name="Text Placeholder 2"/>
          <p:cNvSpPr>
            <a:spLocks noGrp="1"/>
          </p:cNvSpPr>
          <p:nvPr>
            <p:ph type="body" sz="quarter" idx="12" hasCustomPrompt="1"/>
          </p:nvPr>
        </p:nvSpPr>
        <p:spPr>
          <a:xfrm>
            <a:off x="495590" y="4340539"/>
            <a:ext cx="2940689" cy="320462"/>
          </a:xfrm>
          <a:prstGeom prst="rect">
            <a:avLst/>
          </a:prstGeom>
        </p:spPr>
        <p:txBody>
          <a:bodyPr/>
          <a:lstStyle>
            <a:lvl1pPr marL="0" indent="0">
              <a:buNone/>
              <a:defRPr sz="900">
                <a:solidFill>
                  <a:schemeClr val="bg1">
                    <a:lumMod val="50000"/>
                  </a:schemeClr>
                </a:solidFill>
              </a:defRPr>
            </a:lvl1pPr>
            <a:lvl5pPr>
              <a:defRPr baseline="0"/>
            </a:lvl5pPr>
          </a:lstStyle>
          <a:p>
            <a:pPr lvl="0"/>
            <a:r>
              <a:rPr lang="en-US" dirty="0"/>
              <a:t>Date</a:t>
            </a:r>
          </a:p>
        </p:txBody>
      </p:sp>
      <p:sp>
        <p:nvSpPr>
          <p:cNvPr id="19" name="Picture Placeholder 4"/>
          <p:cNvSpPr>
            <a:spLocks noGrp="1"/>
          </p:cNvSpPr>
          <p:nvPr>
            <p:ph type="pic" sz="quarter" idx="13" hasCustomPrompt="1"/>
          </p:nvPr>
        </p:nvSpPr>
        <p:spPr>
          <a:xfrm>
            <a:off x="3976020"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868" y="3971833"/>
            <a:ext cx="3200400" cy="960120"/>
          </a:xfrm>
          <a:prstGeom prst="rect">
            <a:avLst/>
          </a:prstGeom>
        </p:spPr>
      </p:pic>
    </p:spTree>
    <p:extLst>
      <p:ext uri="{BB962C8B-B14F-4D97-AF65-F5344CB8AC3E}">
        <p14:creationId xmlns:p14="http://schemas.microsoft.com/office/powerpoint/2010/main" val="3746967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5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50/50 Layout_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58400" y="120913"/>
            <a:ext cx="6888351" cy="3891867"/>
          </a:xfrm>
          <a:prstGeom prst="rect">
            <a:avLst/>
          </a:prstGeom>
        </p:spPr>
      </p:pic>
      <p:sp>
        <p:nvSpPr>
          <p:cNvPr id="13" name="Shape 530"/>
          <p:cNvSpPr/>
          <p:nvPr userDrawn="1"/>
        </p:nvSpPr>
        <p:spPr>
          <a:xfrm>
            <a:off x="507240" y="4934739"/>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9144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lgn="l">
              <a:defRPr sz="1800">
                <a:solidFill>
                  <a:srgbClr val="000000"/>
                </a:solidFill>
              </a:defRPr>
            </a:pPr>
            <a:r>
              <a:rPr lang="en-US" sz="600" b="0" i="0" dirty="0">
                <a:solidFill>
                  <a:schemeClr val="bg1">
                    <a:lumMod val="65000"/>
                  </a:schemeClr>
                </a:solidFill>
                <a:latin typeface="Arial" charset="0"/>
                <a:ea typeface="Arial" charset="0"/>
                <a:cs typeface="Arial" charset="0"/>
              </a:rPr>
              <a:t>© 2018 Move, Inc. All rights reserved. Do not copy or distribute.</a:t>
            </a:r>
            <a:endParaRPr sz="600" b="0" i="0" dirty="0">
              <a:solidFill>
                <a:schemeClr val="bg1">
                  <a:lumMod val="65000"/>
                </a:schemeClr>
              </a:solidFill>
              <a:latin typeface="Arial" charset="0"/>
              <a:ea typeface="Arial" charset="0"/>
              <a:cs typeface="Arial" charset="0"/>
            </a:endParaRPr>
          </a:p>
        </p:txBody>
      </p:sp>
      <p:sp>
        <p:nvSpPr>
          <p:cNvPr id="10" name="Round Same Side Corner Rectangle 9"/>
          <p:cNvSpPr/>
          <p:nvPr userDrawn="1"/>
        </p:nvSpPr>
        <p:spPr>
          <a:xfrm rot="5400000">
            <a:off x="1869877" y="-1124024"/>
            <a:ext cx="1426359" cy="5166116"/>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15122" y="923126"/>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p:cNvSpPr>
            <a:spLocks noGrp="1"/>
          </p:cNvSpPr>
          <p:nvPr>
            <p:ph type="body" sz="quarter" idx="10" hasCustomPrompt="1"/>
          </p:nvPr>
        </p:nvSpPr>
        <p:spPr>
          <a:xfrm>
            <a:off x="-1" y="838685"/>
            <a:ext cx="3877951"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3" name="Text Placeholder 2"/>
          <p:cNvSpPr>
            <a:spLocks noGrp="1"/>
          </p:cNvSpPr>
          <p:nvPr>
            <p:ph type="body" sz="quarter" idx="11" hasCustomPrompt="1"/>
          </p:nvPr>
        </p:nvSpPr>
        <p:spPr>
          <a:xfrm>
            <a:off x="495591" y="4019226"/>
            <a:ext cx="2940689" cy="320462"/>
          </a:xfrm>
          <a:prstGeom prst="rect">
            <a:avLst/>
          </a:prstGeom>
        </p:spPr>
        <p:txBody>
          <a:bodyPr/>
          <a:lstStyle>
            <a:lvl1pPr marL="0" indent="0">
              <a:buNone/>
              <a:defRPr sz="1200">
                <a:solidFill>
                  <a:schemeClr val="tx2"/>
                </a:solidFill>
              </a:defRPr>
            </a:lvl1pPr>
            <a:lvl5pPr>
              <a:defRPr baseline="0"/>
            </a:lvl5pPr>
          </a:lstStyle>
          <a:p>
            <a:pPr lvl="0"/>
            <a:r>
              <a:rPr lang="en-US" dirty="0"/>
              <a:t>Presented by</a:t>
            </a:r>
          </a:p>
        </p:txBody>
      </p:sp>
      <p:sp>
        <p:nvSpPr>
          <p:cNvPr id="18" name="Text Placeholder 2"/>
          <p:cNvSpPr>
            <a:spLocks noGrp="1"/>
          </p:cNvSpPr>
          <p:nvPr>
            <p:ph type="body" sz="quarter" idx="12" hasCustomPrompt="1"/>
          </p:nvPr>
        </p:nvSpPr>
        <p:spPr>
          <a:xfrm>
            <a:off x="495590" y="4340539"/>
            <a:ext cx="2940689" cy="320462"/>
          </a:xfrm>
          <a:prstGeom prst="rect">
            <a:avLst/>
          </a:prstGeom>
        </p:spPr>
        <p:txBody>
          <a:bodyPr/>
          <a:lstStyle>
            <a:lvl1pPr marL="0" indent="0">
              <a:buNone/>
              <a:defRPr sz="900">
                <a:solidFill>
                  <a:schemeClr val="bg1">
                    <a:lumMod val="50000"/>
                  </a:schemeClr>
                </a:solidFill>
              </a:defRPr>
            </a:lvl1pPr>
            <a:lvl5pPr>
              <a:defRPr baseline="0"/>
            </a:lvl5pPr>
          </a:lstStyle>
          <a:p>
            <a:pPr lvl="0"/>
            <a:r>
              <a:rPr lang="en-US" dirty="0"/>
              <a:t>Date</a:t>
            </a:r>
          </a:p>
        </p:txBody>
      </p:sp>
      <p:sp>
        <p:nvSpPr>
          <p:cNvPr id="19" name="Picture Placeholder 4"/>
          <p:cNvSpPr>
            <a:spLocks noGrp="1"/>
          </p:cNvSpPr>
          <p:nvPr>
            <p:ph type="pic" sz="quarter" idx="13" hasCustomPrompt="1"/>
          </p:nvPr>
        </p:nvSpPr>
        <p:spPr>
          <a:xfrm>
            <a:off x="3976020"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868" y="3971833"/>
            <a:ext cx="3200400" cy="960120"/>
          </a:xfrm>
          <a:prstGeom prst="rect">
            <a:avLst/>
          </a:prstGeom>
        </p:spPr>
      </p:pic>
    </p:spTree>
    <p:extLst>
      <p:ext uri="{BB962C8B-B14F-4D97-AF65-F5344CB8AC3E}">
        <p14:creationId xmlns:p14="http://schemas.microsoft.com/office/powerpoint/2010/main" val="3985598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51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21">
    <p:spTree>
      <p:nvGrpSpPr>
        <p:cNvPr id="1" name=""/>
        <p:cNvGrpSpPr/>
        <p:nvPr/>
      </p:nvGrpSpPr>
      <p:grpSpPr>
        <a:xfrm>
          <a:off x="0" y="0"/>
          <a:ext cx="0" cy="0"/>
          <a:chOff x="0" y="0"/>
          <a:chExt cx="0" cy="0"/>
        </a:xfrm>
      </p:grpSpPr>
      <p:sp>
        <p:nvSpPr>
          <p:cNvPr id="10" name="Round Same Side Corner Rectangle 9"/>
          <p:cNvSpPr/>
          <p:nvPr/>
        </p:nvSpPr>
        <p:spPr>
          <a:xfrm rot="16200000">
            <a:off x="8796340" y="4725634"/>
            <a:ext cx="212724" cy="482597"/>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 Same Side Corner Rectangle 8"/>
          <p:cNvSpPr/>
          <p:nvPr/>
        </p:nvSpPr>
        <p:spPr>
          <a:xfrm rot="5400000">
            <a:off x="76782" y="175820"/>
            <a:ext cx="298902" cy="452458"/>
          </a:xfrm>
          <a:prstGeom prst="round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hape 46"/>
          <p:cNvSpPr>
            <a:spLocks noGrp="1"/>
          </p:cNvSpPr>
          <p:nvPr>
            <p:ph type="sldNum" sz="quarter" idx="2"/>
          </p:nvPr>
        </p:nvSpPr>
        <p:spPr>
          <a:xfrm>
            <a:off x="8747124" y="4866921"/>
            <a:ext cx="352425" cy="201216"/>
          </a:xfrm>
          <a:prstGeom prst="rect">
            <a:avLst/>
          </a:prstGeom>
        </p:spPr>
        <p:txBody>
          <a:bodyPr/>
          <a:lstStyle>
            <a:lvl1pPr algn="ctr">
              <a:defRPr sz="800" b="0" i="0">
                <a:solidFill>
                  <a:schemeClr val="bg1"/>
                </a:solidFill>
                <a:latin typeface="Arial" charset="0"/>
                <a:ea typeface="Arial" charset="0"/>
                <a:cs typeface="Arial" charset="0"/>
              </a:defRPr>
            </a:lvl1pPr>
          </a:lstStyle>
          <a:p>
            <a:fld id="{86CB4B4D-7CA3-9044-876B-883B54F8677D}" type="slidenum">
              <a:rPr lang="uk-UA" smtClean="0"/>
              <a:pPr/>
              <a:t>‹#›</a:t>
            </a:fld>
            <a:endParaRPr lang="uk-UA" dirty="0"/>
          </a:p>
        </p:txBody>
      </p:sp>
      <p:sp>
        <p:nvSpPr>
          <p:cNvPr id="3" name="Shape 530"/>
          <p:cNvSpPr/>
          <p:nvPr/>
        </p:nvSpPr>
        <p:spPr>
          <a:xfrm>
            <a:off x="5872413" y="4928377"/>
            <a:ext cx="2692397" cy="923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defRPr sz="1800">
                <a:solidFill>
                  <a:srgbClr val="000000"/>
                </a:solidFill>
              </a:defRPr>
            </a:pPr>
            <a:r>
              <a:rPr lang="en-US" sz="600" b="0" i="0" dirty="0">
                <a:solidFill>
                  <a:schemeClr val="bg1">
                    <a:lumMod val="65000"/>
                  </a:schemeClr>
                </a:solidFill>
                <a:latin typeface="Arial" charset="0"/>
                <a:ea typeface="Arial" charset="0"/>
                <a:cs typeface="Arial" charset="0"/>
              </a:rPr>
              <a:t>© </a:t>
            </a:r>
            <a:r>
              <a:rPr lang="en-US" sz="600" b="0" i="0" dirty="0" smtClean="0">
                <a:solidFill>
                  <a:schemeClr val="bg1">
                    <a:lumMod val="65000"/>
                  </a:schemeClr>
                </a:solidFill>
                <a:latin typeface="Arial" charset="0"/>
                <a:ea typeface="Arial" charset="0"/>
                <a:cs typeface="Arial" charset="0"/>
              </a:rPr>
              <a:t>2019 </a:t>
            </a:r>
            <a:r>
              <a:rPr lang="en-US" sz="600" b="0" i="0" dirty="0">
                <a:solidFill>
                  <a:schemeClr val="bg1">
                    <a:lumMod val="65000"/>
                  </a:schemeClr>
                </a:solidFill>
                <a:latin typeface="Arial" charset="0"/>
                <a:ea typeface="Arial" charset="0"/>
                <a:cs typeface="Arial" charset="0"/>
              </a:rPr>
              <a:t>Move, Inc. All rights reserved. Do not copy or distribute.</a:t>
            </a:r>
            <a:endParaRPr sz="600" b="0" i="0" dirty="0">
              <a:solidFill>
                <a:schemeClr val="bg1">
                  <a:lumMod val="65000"/>
                </a:schemeClr>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90135" y="4858872"/>
            <a:ext cx="842152" cy="153604"/>
          </a:xfrm>
          <a:prstGeom prst="rect">
            <a:avLst/>
          </a:prstGeom>
        </p:spPr>
      </p:pic>
      <p:sp>
        <p:nvSpPr>
          <p:cNvPr id="8" name="Text Placeholder 7"/>
          <p:cNvSpPr>
            <a:spLocks noGrp="1"/>
          </p:cNvSpPr>
          <p:nvPr>
            <p:ph type="body" sz="quarter" idx="10" hasCustomPrompt="1"/>
          </p:nvPr>
        </p:nvSpPr>
        <p:spPr>
          <a:xfrm>
            <a:off x="501012" y="149482"/>
            <a:ext cx="8251434" cy="562610"/>
          </a:xfrm>
          <a:prstGeom prst="rect">
            <a:avLst/>
          </a:prstGeom>
        </p:spPr>
        <p:txBody>
          <a:bodyPr/>
          <a:lstStyle>
            <a:lvl1pPr marL="0" indent="0">
              <a:buNone/>
              <a:defRPr sz="2600" b="0" i="0" cap="all" baseline="0">
                <a:solidFill>
                  <a:schemeClr val="tx1">
                    <a:lumMod val="65000"/>
                    <a:lumOff val="35000"/>
                  </a:schemeClr>
                </a:solidFill>
                <a:latin typeface="Arial" charset="0"/>
                <a:ea typeface="Arial" charset="0"/>
                <a:cs typeface="Arial" charset="0"/>
              </a:defRPr>
            </a:lvl1pPr>
            <a:lvl2pPr marL="342904" indent="0">
              <a:buNone/>
              <a:defRPr/>
            </a:lvl2pPr>
            <a:lvl3pPr marL="685809" indent="0">
              <a:buNone/>
              <a:defRPr/>
            </a:lvl3pPr>
            <a:lvl4pPr marL="1028713" indent="0">
              <a:buNone/>
              <a:defRPr/>
            </a:lvl4pPr>
            <a:lvl5pPr marL="1371617" indent="0">
              <a:buNone/>
              <a:defRPr/>
            </a:lvl5pPr>
          </a:lstStyle>
          <a:p>
            <a:pPr lvl="0"/>
            <a:r>
              <a:rPr lang="en-US" dirty="0"/>
              <a:t>HEADLINE GOES HERE</a:t>
            </a:r>
          </a:p>
        </p:txBody>
      </p:sp>
      <p:sp>
        <p:nvSpPr>
          <p:cNvPr id="5" name="Text Placeholder 4"/>
          <p:cNvSpPr>
            <a:spLocks noGrp="1"/>
          </p:cNvSpPr>
          <p:nvPr>
            <p:ph type="body" sz="quarter" idx="11" hasCustomPrompt="1"/>
          </p:nvPr>
        </p:nvSpPr>
        <p:spPr>
          <a:xfrm>
            <a:off x="506836" y="624732"/>
            <a:ext cx="8246113" cy="388683"/>
          </a:xfrm>
          <a:prstGeom prst="rect">
            <a:avLst/>
          </a:prstGeom>
        </p:spPr>
        <p:txBody>
          <a:bodyPr/>
          <a:lstStyle>
            <a:lvl1pPr marL="0" indent="0">
              <a:buNone/>
              <a:defRPr sz="1600">
                <a:solidFill>
                  <a:schemeClr val="tx1">
                    <a:lumMod val="50000"/>
                    <a:lumOff val="50000"/>
                  </a:schemeClr>
                </a:solidFill>
              </a:defRPr>
            </a:lvl1pPr>
            <a:lvl2pPr marL="342904" indent="0">
              <a:buNone/>
              <a:defRPr sz="1600">
                <a:solidFill>
                  <a:schemeClr val="tx1">
                    <a:lumMod val="65000"/>
                    <a:lumOff val="35000"/>
                  </a:schemeClr>
                </a:solidFill>
              </a:defRPr>
            </a:lvl2pPr>
            <a:lvl3pPr marL="685809" indent="0">
              <a:buNone/>
              <a:defRPr sz="1600">
                <a:solidFill>
                  <a:schemeClr val="tx1">
                    <a:lumMod val="65000"/>
                    <a:lumOff val="35000"/>
                  </a:schemeClr>
                </a:solidFill>
              </a:defRPr>
            </a:lvl3pPr>
            <a:lvl4pPr marL="1028713" indent="0">
              <a:buNone/>
              <a:defRPr sz="1600">
                <a:solidFill>
                  <a:schemeClr val="tx1">
                    <a:lumMod val="65000"/>
                    <a:lumOff val="35000"/>
                  </a:schemeClr>
                </a:solidFill>
              </a:defRPr>
            </a:lvl4pPr>
            <a:lvl5pPr marL="1371617" indent="0">
              <a:buNone/>
              <a:defRPr sz="1600">
                <a:solidFill>
                  <a:schemeClr val="tx1">
                    <a:lumMod val="65000"/>
                    <a:lumOff val="35000"/>
                  </a:schemeClr>
                </a:solidFill>
              </a:defRPr>
            </a:lvl5pPr>
          </a:lstStyle>
          <a:p>
            <a:pPr lvl="0"/>
            <a:r>
              <a:rPr lang="en-US"/>
              <a:t>Subhead goes here</a:t>
            </a:r>
            <a:endParaRPr lang="en-US" dirty="0"/>
          </a:p>
        </p:txBody>
      </p:sp>
      <p:sp>
        <p:nvSpPr>
          <p:cNvPr id="13" name="Round Same Side Corner Rectangle 12"/>
          <p:cNvSpPr/>
          <p:nvPr userDrawn="1"/>
        </p:nvSpPr>
        <p:spPr>
          <a:xfrm rot="5400000">
            <a:off x="76782" y="175820"/>
            <a:ext cx="298902" cy="452458"/>
          </a:xfrm>
          <a:prstGeom prst="round2SameRect">
            <a:avLst>
              <a:gd name="adj1" fmla="val 5000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995520"/>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_Bullets/Chart_2">
    <p:spTree>
      <p:nvGrpSpPr>
        <p:cNvPr id="1" name=""/>
        <p:cNvGrpSpPr/>
        <p:nvPr/>
      </p:nvGrpSpPr>
      <p:grpSpPr>
        <a:xfrm>
          <a:off x="0" y="0"/>
          <a:ext cx="0" cy="0"/>
          <a:chOff x="0" y="0"/>
          <a:chExt cx="0" cy="0"/>
        </a:xfrm>
      </p:grpSpPr>
      <p:pic>
        <p:nvPicPr>
          <p:cNvPr id="12" name="Picture 11" descr="GRAY_medium_soli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5022"/>
          </a:xfrm>
          <a:prstGeom prst="rect">
            <a:avLst/>
          </a:prstGeom>
        </p:spPr>
      </p:pic>
      <p:sp>
        <p:nvSpPr>
          <p:cNvPr id="15" name="Chart Placeholder 8"/>
          <p:cNvSpPr>
            <a:spLocks noGrp="1"/>
          </p:cNvSpPr>
          <p:nvPr>
            <p:ph type="chart" sz="quarter" idx="13" hasCustomPrompt="1"/>
          </p:nvPr>
        </p:nvSpPr>
        <p:spPr>
          <a:xfrm>
            <a:off x="4673600" y="1285876"/>
            <a:ext cx="4114800" cy="3422651"/>
          </a:xfrm>
          <a:prstGeom prst="rect">
            <a:avLst/>
          </a:prstGeom>
        </p:spPr>
        <p:txBody>
          <a:bodyPr vert="horz" anchor="ctr"/>
          <a:lstStyle>
            <a:lvl1pPr marL="0" indent="0" algn="ctr">
              <a:buNone/>
              <a:defRPr sz="750">
                <a:solidFill>
                  <a:srgbClr val="BCBCBC"/>
                </a:solidFill>
              </a:defRPr>
            </a:lvl1pPr>
          </a:lstStyle>
          <a:p>
            <a:r>
              <a:rPr lang="en-US" dirty="0" smtClean="0"/>
              <a:t>CLICK TO INSERT CHART</a:t>
            </a:r>
            <a:endParaRPr lang="en-US" dirty="0"/>
          </a:p>
        </p:txBody>
      </p:sp>
      <p:sp>
        <p:nvSpPr>
          <p:cNvPr id="16" name="Text Placeholder 3"/>
          <p:cNvSpPr>
            <a:spLocks noGrp="1"/>
          </p:cNvSpPr>
          <p:nvPr>
            <p:ph type="body" sz="quarter" idx="14" hasCustomPrompt="1"/>
          </p:nvPr>
        </p:nvSpPr>
        <p:spPr>
          <a:xfrm>
            <a:off x="692152" y="1285875"/>
            <a:ext cx="3892551" cy="3422650"/>
          </a:xfrm>
          <a:prstGeom prst="rect">
            <a:avLst/>
          </a:prstGeom>
        </p:spPr>
        <p:txBody>
          <a:bodyPr vert="horz"/>
          <a:lstStyle>
            <a:lvl1pPr marL="128588" indent="-128588">
              <a:spcBef>
                <a:spcPts val="0"/>
              </a:spcBef>
              <a:spcAft>
                <a:spcPts val="450"/>
              </a:spcAft>
              <a:buClr>
                <a:schemeClr val="accent4">
                  <a:lumMod val="75000"/>
                </a:schemeClr>
              </a:buClr>
              <a:buFont typeface="Arial"/>
              <a:buChar char="•"/>
              <a:defRPr sz="1500">
                <a:solidFill>
                  <a:srgbClr val="FFFFFF"/>
                </a:solidFill>
              </a:defRPr>
            </a:lvl1pPr>
            <a:lvl2pPr marL="471488" indent="-128588">
              <a:spcBef>
                <a:spcPts val="0"/>
              </a:spcBef>
              <a:spcAft>
                <a:spcPts val="450"/>
              </a:spcAft>
              <a:buClr>
                <a:schemeClr val="accent4">
                  <a:lumMod val="75000"/>
                </a:schemeClr>
              </a:buClr>
              <a:buFont typeface="Arial"/>
              <a:buChar char="•"/>
              <a:defRPr sz="1350">
                <a:solidFill>
                  <a:srgbClr val="FFFFFF"/>
                </a:solidFill>
              </a:defRPr>
            </a:lvl2pPr>
            <a:lvl3pPr marL="771525" indent="-85725">
              <a:spcBef>
                <a:spcPts val="0"/>
              </a:spcBef>
              <a:spcAft>
                <a:spcPts val="450"/>
              </a:spcAft>
              <a:buClr>
                <a:schemeClr val="accent4">
                  <a:lumMod val="75000"/>
                </a:schemeClr>
              </a:buClr>
              <a:buFont typeface="Arial"/>
              <a:buChar char="•"/>
              <a:defRPr sz="1200">
                <a:solidFill>
                  <a:srgbClr val="FFFFFF"/>
                </a:solidFill>
              </a:defRPr>
            </a:lvl3pPr>
            <a:lvl4pPr marL="1114425" indent="-85725">
              <a:spcBef>
                <a:spcPts val="0"/>
              </a:spcBef>
              <a:spcAft>
                <a:spcPts val="450"/>
              </a:spcAft>
              <a:buClr>
                <a:schemeClr val="accent4">
                  <a:lumMod val="75000"/>
                </a:schemeClr>
              </a:buClr>
              <a:buFont typeface="Arial"/>
              <a:buChar char="•"/>
              <a:defRPr sz="1050">
                <a:solidFill>
                  <a:srgbClr val="FFFFFF"/>
                </a:solidFill>
              </a:defRPr>
            </a:lvl4pPr>
            <a:lvl5pPr marL="1457325" indent="-85725">
              <a:spcBef>
                <a:spcPts val="0"/>
              </a:spcBef>
              <a:spcAft>
                <a:spcPts val="450"/>
              </a:spcAft>
              <a:buClr>
                <a:schemeClr val="accent4">
                  <a:lumMod val="75000"/>
                </a:schemeClr>
              </a:buClr>
              <a:buFont typeface="Arial"/>
              <a:buChar char="•"/>
              <a:defRPr sz="900">
                <a:solidFill>
                  <a:srgbClr val="FFFFFF"/>
                </a:solidFill>
              </a:defRPr>
            </a:lvl5pPr>
            <a:lvl6pPr marL="1800225" indent="-85725">
              <a:spcBef>
                <a:spcPts val="0"/>
              </a:spcBef>
              <a:spcAft>
                <a:spcPts val="450"/>
              </a:spcAft>
              <a:buClr>
                <a:schemeClr val="accent4">
                  <a:lumMod val="75000"/>
                </a:schemeClr>
              </a:buClr>
              <a:buFont typeface="Arial"/>
              <a:buChar char="•"/>
              <a:defRPr sz="825">
                <a:solidFill>
                  <a:srgbClr val="FFFFFF"/>
                </a:solidFill>
              </a:defRPr>
            </a:lvl6pPr>
            <a:lvl7pPr marL="2143125" indent="-85725">
              <a:buClr>
                <a:schemeClr val="accent4">
                  <a:lumMod val="60000"/>
                  <a:lumOff val="40000"/>
                </a:schemeClr>
              </a:buClr>
              <a:buFont typeface="Arial"/>
              <a:buChar char="•"/>
              <a:defRPr sz="675">
                <a:solidFill>
                  <a:srgbClr val="FFFFFF"/>
                </a:solidFill>
              </a:defRPr>
            </a:lvl7pPr>
            <a:lvl8pPr marL="2486025" indent="-85725">
              <a:buClr>
                <a:schemeClr val="accent3"/>
              </a:buClr>
              <a:buFont typeface="Arial"/>
              <a:buChar char="•"/>
              <a:defRPr sz="600" baseline="0">
                <a:solidFill>
                  <a:srgbClr val="525A70"/>
                </a:solidFill>
              </a:defRPr>
            </a:lvl8pPr>
            <a:lvl9pPr marL="2828925" indent="-85725">
              <a:buClr>
                <a:schemeClr val="accent3"/>
              </a:buClr>
              <a:buFont typeface="Arial"/>
              <a:buChar char="•"/>
              <a:defRPr sz="750">
                <a:solidFill>
                  <a:srgbClr val="525A70"/>
                </a:solidFill>
              </a:defRPr>
            </a:lvl9pPr>
          </a:lstStyle>
          <a:p>
            <a:pPr lvl="0"/>
            <a:r>
              <a:rPr lang="en-US" dirty="0" err="1" smtClean="0"/>
              <a:t>Lorem</a:t>
            </a:r>
            <a:r>
              <a:rPr lang="en-US" dirty="0" smtClean="0"/>
              <a:t> </a:t>
            </a:r>
            <a:r>
              <a:rPr lang="en-US" dirty="0" err="1" smtClean="0"/>
              <a:t>ipsum</a:t>
            </a:r>
            <a:r>
              <a:rPr lang="en-US" dirty="0" smtClean="0"/>
              <a:t> dolor sit </a:t>
            </a:r>
            <a:r>
              <a:rPr lang="en-US" dirty="0" err="1" smtClean="0"/>
              <a:t>amet</a:t>
            </a:r>
            <a:endParaRPr lang="en-US" dirty="0" smtClean="0"/>
          </a:p>
          <a:p>
            <a:pPr lvl="1"/>
            <a:r>
              <a:rPr lang="en-US" dirty="0" err="1" smtClean="0"/>
              <a:t>Lorem</a:t>
            </a:r>
            <a:r>
              <a:rPr lang="en-US" dirty="0" smtClean="0"/>
              <a:t> </a:t>
            </a:r>
            <a:r>
              <a:rPr lang="en-US" dirty="0" err="1" smtClean="0"/>
              <a:t>ipsum</a:t>
            </a:r>
            <a:r>
              <a:rPr lang="en-US" dirty="0" smtClean="0"/>
              <a:t> dolor sit </a:t>
            </a:r>
            <a:r>
              <a:rPr lang="en-US" dirty="0" err="1" smtClean="0"/>
              <a:t>amet</a:t>
            </a:r>
            <a:endParaRPr lang="en-US" dirty="0" smtClean="0"/>
          </a:p>
          <a:p>
            <a:pPr lvl="2"/>
            <a:r>
              <a:rPr lang="en-US" dirty="0" err="1" smtClean="0"/>
              <a:t>Lorem</a:t>
            </a:r>
            <a:r>
              <a:rPr lang="en-US" dirty="0" smtClean="0"/>
              <a:t> </a:t>
            </a:r>
            <a:r>
              <a:rPr lang="en-US" dirty="0" err="1" smtClean="0"/>
              <a:t>ipsum</a:t>
            </a:r>
            <a:r>
              <a:rPr lang="en-US" dirty="0" smtClean="0"/>
              <a:t> dolor sit </a:t>
            </a:r>
            <a:r>
              <a:rPr lang="en-US" dirty="0" err="1" smtClean="0"/>
              <a:t>amet</a:t>
            </a:r>
            <a:endParaRPr lang="en-US" dirty="0" smtClean="0"/>
          </a:p>
          <a:p>
            <a:pPr lvl="3"/>
            <a:r>
              <a:rPr lang="en-US" dirty="0" err="1" smtClean="0"/>
              <a:t>Lorem</a:t>
            </a:r>
            <a:r>
              <a:rPr lang="en-US" dirty="0" smtClean="0"/>
              <a:t> </a:t>
            </a:r>
            <a:r>
              <a:rPr lang="en-US" dirty="0" err="1" smtClean="0"/>
              <a:t>ipsum</a:t>
            </a:r>
            <a:r>
              <a:rPr lang="en-US" dirty="0" smtClean="0"/>
              <a:t> dolor sit </a:t>
            </a:r>
            <a:r>
              <a:rPr lang="en-US" dirty="0" err="1" smtClean="0"/>
              <a:t>amet</a:t>
            </a:r>
            <a:endParaRPr lang="en-US" dirty="0" smtClean="0"/>
          </a:p>
          <a:p>
            <a:pPr lvl="4"/>
            <a:r>
              <a:rPr lang="en-US" dirty="0" err="1" smtClean="0"/>
              <a:t>Lorem</a:t>
            </a:r>
            <a:r>
              <a:rPr lang="en-US" dirty="0" smtClean="0"/>
              <a:t> </a:t>
            </a:r>
            <a:r>
              <a:rPr lang="en-US" dirty="0" err="1" smtClean="0"/>
              <a:t>ipsum</a:t>
            </a:r>
            <a:r>
              <a:rPr lang="en-US" dirty="0" smtClean="0"/>
              <a:t> dolor sit </a:t>
            </a:r>
            <a:r>
              <a:rPr lang="en-US" dirty="0" err="1" smtClean="0"/>
              <a:t>amet</a:t>
            </a:r>
            <a:endParaRPr lang="en-US" dirty="0" smtClean="0"/>
          </a:p>
          <a:p>
            <a:pPr lvl="5"/>
            <a:r>
              <a:rPr lang="en-US" dirty="0" err="1" smtClean="0"/>
              <a:t>Lorem</a:t>
            </a:r>
            <a:r>
              <a:rPr lang="en-US" dirty="0" smtClean="0"/>
              <a:t> </a:t>
            </a:r>
            <a:r>
              <a:rPr lang="en-US" dirty="0" err="1" smtClean="0"/>
              <a:t>ipsum</a:t>
            </a:r>
            <a:r>
              <a:rPr lang="en-US" dirty="0" smtClean="0"/>
              <a:t> dolor sit</a:t>
            </a:r>
          </a:p>
        </p:txBody>
      </p:sp>
      <p:sp>
        <p:nvSpPr>
          <p:cNvPr id="10" name="Text Placeholder 2"/>
          <p:cNvSpPr>
            <a:spLocks noGrp="1"/>
          </p:cNvSpPr>
          <p:nvPr>
            <p:ph type="body" sz="quarter" idx="10" hasCustomPrompt="1"/>
          </p:nvPr>
        </p:nvSpPr>
        <p:spPr>
          <a:xfrm>
            <a:off x="341313" y="184150"/>
            <a:ext cx="8623300" cy="463550"/>
          </a:xfrm>
          <a:prstGeom prst="rect">
            <a:avLst/>
          </a:prstGeom>
        </p:spPr>
        <p:txBody>
          <a:bodyPr vert="horz" lIns="0" tIns="0" rIns="0" bIns="0"/>
          <a:lstStyle>
            <a:lvl1pPr marL="0" indent="0" algn="l">
              <a:buNone/>
              <a:defRPr sz="2700" b="1" i="0" cap="all" spc="-75">
                <a:solidFill>
                  <a:srgbClr val="FFFFFF"/>
                </a:solidFill>
                <a:latin typeface="Arial"/>
                <a:cs typeface="Arial"/>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dirty="0" smtClean="0"/>
              <a:t>HEADLINE goes here</a:t>
            </a:r>
            <a:endParaRPr lang="en-US" dirty="0"/>
          </a:p>
        </p:txBody>
      </p:sp>
      <p:sp>
        <p:nvSpPr>
          <p:cNvPr id="11" name="Text Placeholder 2"/>
          <p:cNvSpPr>
            <a:spLocks noGrp="1"/>
          </p:cNvSpPr>
          <p:nvPr>
            <p:ph type="body" sz="quarter" idx="12" hasCustomPrompt="1"/>
          </p:nvPr>
        </p:nvSpPr>
        <p:spPr>
          <a:xfrm>
            <a:off x="341313" y="655636"/>
            <a:ext cx="8623300" cy="420688"/>
          </a:xfrm>
          <a:prstGeom prst="rect">
            <a:avLst/>
          </a:prstGeom>
        </p:spPr>
        <p:txBody>
          <a:bodyPr vert="horz" lIns="0" tIns="0" rIns="0" bIns="0"/>
          <a:lstStyle>
            <a:lvl1pPr marL="0" indent="0" algn="l">
              <a:lnSpc>
                <a:spcPts val="1785"/>
              </a:lnSpc>
              <a:spcBef>
                <a:spcPts val="0"/>
              </a:spcBef>
              <a:buNone/>
              <a:defRPr sz="1800" b="0" i="0" cap="none" spc="-38">
                <a:solidFill>
                  <a:srgbClr val="BCBCBC"/>
                </a:solidFill>
                <a:latin typeface="Georgia"/>
                <a:cs typeface="Georgia"/>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dirty="0" smtClean="0"/>
              <a:t>Subhead goes here</a:t>
            </a:r>
            <a:endParaRPr lang="en-US" dirty="0"/>
          </a:p>
        </p:txBody>
      </p:sp>
      <p:sp>
        <p:nvSpPr>
          <p:cNvPr id="17" name="Text Placeholder 2"/>
          <p:cNvSpPr txBox="1">
            <a:spLocks/>
          </p:cNvSpPr>
          <p:nvPr userDrawn="1"/>
        </p:nvSpPr>
        <p:spPr>
          <a:xfrm>
            <a:off x="5869421" y="4913489"/>
            <a:ext cx="2853267" cy="241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525" dirty="0" smtClean="0">
                <a:solidFill>
                  <a:schemeClr val="accent4">
                    <a:lumMod val="75000"/>
                  </a:schemeClr>
                </a:solidFill>
              </a:rPr>
              <a:t>© 2018 Move, Inc.  All rights reserved.  Do not copy or distribute.</a:t>
            </a:r>
            <a:endParaRPr lang="en-US" sz="525" dirty="0">
              <a:solidFill>
                <a:schemeClr val="accent4">
                  <a:lumMod val="75000"/>
                </a:schemeClr>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471" y="4785895"/>
            <a:ext cx="1523997" cy="285074"/>
          </a:xfrm>
          <a:prstGeom prst="rect">
            <a:avLst/>
          </a:prstGeom>
        </p:spPr>
      </p:pic>
      <p:sp>
        <p:nvSpPr>
          <p:cNvPr id="13" name="Slide Number Placeholder 5"/>
          <p:cNvSpPr>
            <a:spLocks noGrp="1"/>
          </p:cNvSpPr>
          <p:nvPr>
            <p:ph type="sldNum" sz="quarter" idx="4"/>
          </p:nvPr>
        </p:nvSpPr>
        <p:spPr>
          <a:xfrm>
            <a:off x="8724900" y="4812120"/>
            <a:ext cx="419100" cy="342901"/>
          </a:xfrm>
          <a:prstGeom prst="rect">
            <a:avLst/>
          </a:prstGeom>
        </p:spPr>
        <p:txBody>
          <a:bodyPr vert="horz" lIns="91440" tIns="45720" rIns="91440" bIns="45720" rtlCol="0" anchor="ctr"/>
          <a:lstStyle>
            <a:lvl1pPr algn="ctr">
              <a:defRPr sz="750" b="0">
                <a:solidFill>
                  <a:schemeClr val="tx1">
                    <a:lumMod val="50000"/>
                    <a:lumOff val="50000"/>
                  </a:schemeClr>
                </a:solidFill>
              </a:defRPr>
            </a:lvl1pPr>
          </a:lstStyle>
          <a:p>
            <a:fld id="{BE3C08F0-9C2C-9F43-9A81-37B149DD4ED0}" type="slidenum">
              <a:rPr lang="en-US" smtClean="0"/>
              <a:pPr/>
              <a:t>‹#›</a:t>
            </a:fld>
            <a:endParaRPr lang="en-US" dirty="0"/>
          </a:p>
        </p:txBody>
      </p:sp>
    </p:spTree>
    <p:extLst>
      <p:ext uri="{BB962C8B-B14F-4D97-AF65-F5344CB8AC3E}">
        <p14:creationId xmlns:p14="http://schemas.microsoft.com/office/powerpoint/2010/main" val="3991823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_Bullets_1">
    <p:spTree>
      <p:nvGrpSpPr>
        <p:cNvPr id="1" name=""/>
        <p:cNvGrpSpPr/>
        <p:nvPr/>
      </p:nvGrpSpPr>
      <p:grpSpPr>
        <a:xfrm>
          <a:off x="0" y="0"/>
          <a:ext cx="0" cy="0"/>
          <a:chOff x="0" y="0"/>
          <a:chExt cx="0" cy="0"/>
        </a:xfrm>
      </p:grpSpPr>
      <p:sp>
        <p:nvSpPr>
          <p:cNvPr id="12" name="Text Placeholder 3"/>
          <p:cNvSpPr>
            <a:spLocks noGrp="1"/>
          </p:cNvSpPr>
          <p:nvPr>
            <p:ph type="body" sz="quarter" idx="13" hasCustomPrompt="1"/>
          </p:nvPr>
        </p:nvSpPr>
        <p:spPr>
          <a:xfrm>
            <a:off x="692150" y="1285876"/>
            <a:ext cx="7848600" cy="3422651"/>
          </a:xfrm>
          <a:prstGeom prst="rect">
            <a:avLst/>
          </a:prstGeom>
        </p:spPr>
        <p:txBody>
          <a:bodyPr vert="horz"/>
          <a:lstStyle>
            <a:lvl1pPr marL="0" indent="0">
              <a:spcBef>
                <a:spcPts val="0"/>
              </a:spcBef>
              <a:spcAft>
                <a:spcPts val="900"/>
              </a:spcAft>
              <a:buClr>
                <a:schemeClr val="accent3"/>
              </a:buClr>
              <a:buFont typeface="Arial"/>
              <a:buNone/>
              <a:defRPr sz="1500">
                <a:solidFill>
                  <a:srgbClr val="7F7F7F"/>
                </a:solidFill>
              </a:defRPr>
            </a:lvl1pPr>
            <a:lvl2pPr marL="342900" indent="0">
              <a:buClr>
                <a:schemeClr val="accent3"/>
              </a:buClr>
              <a:buFont typeface="Arial"/>
              <a:buNone/>
              <a:defRPr sz="1200">
                <a:solidFill>
                  <a:schemeClr val="tx2"/>
                </a:solidFill>
              </a:defRPr>
            </a:lvl2pPr>
            <a:lvl3pPr marL="685800" indent="0">
              <a:buClr>
                <a:schemeClr val="accent3"/>
              </a:buClr>
              <a:buFont typeface="Arial"/>
              <a:buNone/>
              <a:defRPr sz="1050">
                <a:solidFill>
                  <a:schemeClr val="tx2"/>
                </a:solidFill>
              </a:defRPr>
            </a:lvl3pPr>
            <a:lvl4pPr marL="1028700" indent="0">
              <a:buClr>
                <a:schemeClr val="accent3"/>
              </a:buClr>
              <a:buFont typeface="Arial"/>
              <a:buNone/>
              <a:defRPr sz="900">
                <a:solidFill>
                  <a:schemeClr val="tx2"/>
                </a:solidFill>
              </a:defRPr>
            </a:lvl4pPr>
            <a:lvl5pPr marL="1371600" indent="0">
              <a:buClr>
                <a:schemeClr val="accent3"/>
              </a:buClr>
              <a:buFont typeface="Arial"/>
              <a:buNone/>
              <a:defRPr sz="825">
                <a:solidFill>
                  <a:schemeClr val="tx2"/>
                </a:solidFill>
              </a:defRPr>
            </a:lvl5pPr>
            <a:lvl6pPr marL="1714500" indent="0">
              <a:buClr>
                <a:schemeClr val="accent3"/>
              </a:buClr>
              <a:buFont typeface="Arial"/>
              <a:buNone/>
              <a:defRPr sz="788">
                <a:solidFill>
                  <a:srgbClr val="525A70"/>
                </a:solidFill>
              </a:defRPr>
            </a:lvl6pPr>
            <a:lvl7pPr marL="2057400" indent="0">
              <a:buClr>
                <a:schemeClr val="accent3"/>
              </a:buClr>
              <a:buFont typeface="Arial"/>
              <a:buNone/>
              <a:defRPr sz="750">
                <a:solidFill>
                  <a:srgbClr val="525A70"/>
                </a:solidFill>
              </a:defRPr>
            </a:lvl7pPr>
            <a:lvl8pPr marL="2400300" indent="0">
              <a:buClr>
                <a:schemeClr val="accent3"/>
              </a:buClr>
              <a:buFont typeface="Arial"/>
              <a:buNone/>
              <a:defRPr sz="675" baseline="0">
                <a:solidFill>
                  <a:srgbClr val="525A70"/>
                </a:solidFill>
              </a:defRPr>
            </a:lvl8pPr>
            <a:lvl9pPr marL="2743200" indent="0">
              <a:buClr>
                <a:schemeClr val="accent3"/>
              </a:buClr>
              <a:buFont typeface="Arial"/>
              <a:buNone/>
              <a:defRPr sz="600">
                <a:solidFill>
                  <a:srgbClr val="525A70"/>
                </a:solidFill>
              </a:defRPr>
            </a:lvl9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p>
          <a:p>
            <a:pPr lvl="0"/>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br>
              <a:rPr lang="en-US" dirty="0" smtClean="0"/>
            </a:b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a:t>
            </a:r>
            <a:endParaRPr lang="en-US" dirty="0"/>
          </a:p>
        </p:txBody>
      </p:sp>
      <p:sp>
        <p:nvSpPr>
          <p:cNvPr id="9" name="Text Placeholder 2"/>
          <p:cNvSpPr txBox="1">
            <a:spLocks/>
          </p:cNvSpPr>
          <p:nvPr userDrawn="1"/>
        </p:nvSpPr>
        <p:spPr>
          <a:xfrm>
            <a:off x="5869421" y="4913489"/>
            <a:ext cx="2853267" cy="241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525" dirty="0" smtClean="0">
                <a:solidFill>
                  <a:srgbClr val="8D8D8D"/>
                </a:solidFill>
              </a:rPr>
              <a:t>© 2018 Move, Inc.  All rights reserved.  Do not copy or distribute.</a:t>
            </a:r>
            <a:endParaRPr lang="en-US" sz="525" dirty="0">
              <a:solidFill>
                <a:srgbClr val="8D8D8D"/>
              </a:solidFill>
            </a:endParaRPr>
          </a:p>
        </p:txBody>
      </p:sp>
      <p:sp>
        <p:nvSpPr>
          <p:cNvPr id="8" name="Text Placeholder 2"/>
          <p:cNvSpPr>
            <a:spLocks noGrp="1"/>
          </p:cNvSpPr>
          <p:nvPr>
            <p:ph type="body" sz="quarter" idx="10" hasCustomPrompt="1"/>
          </p:nvPr>
        </p:nvSpPr>
        <p:spPr>
          <a:xfrm>
            <a:off x="341313" y="184150"/>
            <a:ext cx="8623300" cy="463550"/>
          </a:xfrm>
          <a:prstGeom prst="rect">
            <a:avLst/>
          </a:prstGeom>
        </p:spPr>
        <p:txBody>
          <a:bodyPr vert="horz" lIns="0" tIns="0" rIns="0" bIns="0"/>
          <a:lstStyle>
            <a:lvl1pPr marL="0" indent="0" algn="l">
              <a:buNone/>
              <a:defRPr sz="2700" b="1" i="0" cap="all" spc="-75">
                <a:solidFill>
                  <a:srgbClr val="5D5F5E"/>
                </a:solidFill>
                <a:latin typeface="Arial"/>
                <a:cs typeface="Arial"/>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dirty="0" smtClean="0"/>
              <a:t>HEADLINE goes here</a:t>
            </a:r>
            <a:endParaRPr lang="en-US" dirty="0"/>
          </a:p>
        </p:txBody>
      </p:sp>
      <p:sp>
        <p:nvSpPr>
          <p:cNvPr id="10" name="Text Placeholder 2"/>
          <p:cNvSpPr>
            <a:spLocks noGrp="1"/>
          </p:cNvSpPr>
          <p:nvPr>
            <p:ph type="body" sz="quarter" idx="12" hasCustomPrompt="1"/>
          </p:nvPr>
        </p:nvSpPr>
        <p:spPr>
          <a:xfrm>
            <a:off x="341313" y="655636"/>
            <a:ext cx="8623300" cy="420688"/>
          </a:xfrm>
          <a:prstGeom prst="rect">
            <a:avLst/>
          </a:prstGeom>
        </p:spPr>
        <p:txBody>
          <a:bodyPr vert="horz" lIns="0" tIns="0" rIns="0" bIns="0"/>
          <a:lstStyle>
            <a:lvl1pPr marL="0" indent="0" algn="l">
              <a:lnSpc>
                <a:spcPts val="1785"/>
              </a:lnSpc>
              <a:spcBef>
                <a:spcPts val="0"/>
              </a:spcBef>
              <a:buNone/>
              <a:defRPr sz="1800" b="0" i="0" cap="none" spc="-38">
                <a:solidFill>
                  <a:srgbClr val="CE081E"/>
                </a:solidFill>
                <a:latin typeface="Georgia"/>
                <a:cs typeface="Georgia"/>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dirty="0" smtClean="0"/>
              <a:t>Subhead goes here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70" y="4787458"/>
            <a:ext cx="1523996" cy="281946"/>
          </a:xfrm>
          <a:prstGeom prst="rect">
            <a:avLst/>
          </a:prstGeom>
        </p:spPr>
      </p:pic>
      <p:sp>
        <p:nvSpPr>
          <p:cNvPr id="13" name="Slide Number Placeholder 5"/>
          <p:cNvSpPr>
            <a:spLocks noGrp="1"/>
          </p:cNvSpPr>
          <p:nvPr>
            <p:ph type="sldNum" sz="quarter" idx="4"/>
          </p:nvPr>
        </p:nvSpPr>
        <p:spPr>
          <a:xfrm>
            <a:off x="8724900" y="4812120"/>
            <a:ext cx="419100" cy="342901"/>
          </a:xfrm>
          <a:prstGeom prst="rect">
            <a:avLst/>
          </a:prstGeom>
        </p:spPr>
        <p:txBody>
          <a:bodyPr vert="horz" lIns="91440" tIns="45720" rIns="91440" bIns="45720" rtlCol="0" anchor="ctr"/>
          <a:lstStyle>
            <a:lvl1pPr algn="ctr">
              <a:defRPr sz="750" b="0">
                <a:solidFill>
                  <a:schemeClr val="tx1">
                    <a:lumMod val="50000"/>
                    <a:lumOff val="50000"/>
                  </a:schemeClr>
                </a:solidFill>
              </a:defRPr>
            </a:lvl1pPr>
          </a:lstStyle>
          <a:p>
            <a:fld id="{BE3C08F0-9C2C-9F43-9A81-37B149DD4ED0}" type="slidenum">
              <a:rPr lang="en-US" smtClean="0"/>
              <a:pPr/>
              <a:t>‹#›</a:t>
            </a:fld>
            <a:endParaRPr lang="en-US" dirty="0"/>
          </a:p>
        </p:txBody>
      </p:sp>
    </p:spTree>
    <p:extLst>
      <p:ext uri="{BB962C8B-B14F-4D97-AF65-F5344CB8AC3E}">
        <p14:creationId xmlns:p14="http://schemas.microsoft.com/office/powerpoint/2010/main" val="2820845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50/50 Layout_3">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58400" y="120912"/>
            <a:ext cx="6888351" cy="3891868"/>
          </a:xfrm>
          <a:prstGeom prst="rect">
            <a:avLst/>
          </a:prstGeom>
        </p:spPr>
      </p:pic>
      <p:sp>
        <p:nvSpPr>
          <p:cNvPr id="13" name="Shape 530"/>
          <p:cNvSpPr/>
          <p:nvPr userDrawn="1"/>
        </p:nvSpPr>
        <p:spPr>
          <a:xfrm>
            <a:off x="507240" y="4934739"/>
            <a:ext cx="2692397" cy="92333"/>
          </a:xfrm>
          <a:prstGeom prst="rect">
            <a:avLst/>
          </a:prstGeom>
          <a:ln w="12700">
            <a:miter lim="400000"/>
          </a:ln>
          <a:extLst>
            <a:ext uri="{C572A759-6A51-4108-AA02-DFA0A04FC94B}">
              <ma14:wrappingTextBoxFlag xmlns:ma14="http://schemas.microsoft.com/office/mac/drawingml/2011/main" xmlns="" val="1"/>
            </a:ext>
          </a:extLst>
        </p:spPr>
        <p:txBody>
          <a:bodyPr lIns="91440" tIns="0" rIns="0" bIns="0" anchor="ctr">
            <a:spAutoFit/>
          </a:bodyPr>
          <a:lstStyle>
            <a:lvl1pPr algn="r">
              <a:defRPr sz="2200">
                <a:solidFill>
                  <a:srgbClr val="333333"/>
                </a:solidFill>
                <a:latin typeface="Source Sans Pro Light"/>
                <a:ea typeface="Source Sans Pro Light"/>
                <a:cs typeface="Source Sans Pro Light"/>
                <a:sym typeface="Source Sans Pro Light"/>
              </a:defRPr>
            </a:lvl1pPr>
          </a:lstStyle>
          <a:p>
            <a:pPr lvl="0" algn="l">
              <a:defRPr sz="1800">
                <a:solidFill>
                  <a:srgbClr val="000000"/>
                </a:solidFill>
              </a:defRPr>
            </a:pPr>
            <a:r>
              <a:rPr lang="en-US" sz="600" b="0" i="0" dirty="0">
                <a:solidFill>
                  <a:schemeClr val="bg1">
                    <a:lumMod val="65000"/>
                  </a:schemeClr>
                </a:solidFill>
                <a:latin typeface="Arial" charset="0"/>
                <a:ea typeface="Arial" charset="0"/>
                <a:cs typeface="Arial" charset="0"/>
              </a:rPr>
              <a:t>© 2018 Move, Inc. All rights reserved. Do not copy or distribute.</a:t>
            </a:r>
            <a:endParaRPr sz="600" b="0" i="0" dirty="0">
              <a:solidFill>
                <a:schemeClr val="bg1">
                  <a:lumMod val="65000"/>
                </a:schemeClr>
              </a:solidFill>
              <a:latin typeface="Arial" charset="0"/>
              <a:ea typeface="Arial" charset="0"/>
              <a:cs typeface="Arial" charset="0"/>
            </a:endParaRPr>
          </a:p>
        </p:txBody>
      </p:sp>
      <p:sp>
        <p:nvSpPr>
          <p:cNvPr id="10" name="Round Same Side Corner Rectangle 9"/>
          <p:cNvSpPr/>
          <p:nvPr userDrawn="1"/>
        </p:nvSpPr>
        <p:spPr>
          <a:xfrm rot="5400000">
            <a:off x="1869877" y="-1124024"/>
            <a:ext cx="1426359" cy="5166116"/>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15122" y="923126"/>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2"/>
          <p:cNvSpPr>
            <a:spLocks noGrp="1"/>
          </p:cNvSpPr>
          <p:nvPr>
            <p:ph type="body" sz="quarter" idx="10" hasCustomPrompt="1"/>
          </p:nvPr>
        </p:nvSpPr>
        <p:spPr>
          <a:xfrm>
            <a:off x="-1" y="838685"/>
            <a:ext cx="3877951"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3" name="Text Placeholder 2"/>
          <p:cNvSpPr>
            <a:spLocks noGrp="1"/>
          </p:cNvSpPr>
          <p:nvPr>
            <p:ph type="body" sz="quarter" idx="11" hasCustomPrompt="1"/>
          </p:nvPr>
        </p:nvSpPr>
        <p:spPr>
          <a:xfrm>
            <a:off x="495591" y="4019226"/>
            <a:ext cx="2940689" cy="320462"/>
          </a:xfrm>
          <a:prstGeom prst="rect">
            <a:avLst/>
          </a:prstGeom>
        </p:spPr>
        <p:txBody>
          <a:bodyPr/>
          <a:lstStyle>
            <a:lvl1pPr marL="0" indent="0">
              <a:buNone/>
              <a:defRPr sz="1200">
                <a:solidFill>
                  <a:schemeClr val="tx2"/>
                </a:solidFill>
              </a:defRPr>
            </a:lvl1pPr>
            <a:lvl5pPr>
              <a:defRPr baseline="0"/>
            </a:lvl5pPr>
          </a:lstStyle>
          <a:p>
            <a:pPr lvl="0"/>
            <a:r>
              <a:rPr lang="en-US" dirty="0"/>
              <a:t>Presented by</a:t>
            </a:r>
          </a:p>
        </p:txBody>
      </p:sp>
      <p:sp>
        <p:nvSpPr>
          <p:cNvPr id="18" name="Text Placeholder 2"/>
          <p:cNvSpPr>
            <a:spLocks noGrp="1"/>
          </p:cNvSpPr>
          <p:nvPr>
            <p:ph type="body" sz="quarter" idx="12" hasCustomPrompt="1"/>
          </p:nvPr>
        </p:nvSpPr>
        <p:spPr>
          <a:xfrm>
            <a:off x="495590" y="4340539"/>
            <a:ext cx="2940689" cy="320462"/>
          </a:xfrm>
          <a:prstGeom prst="rect">
            <a:avLst/>
          </a:prstGeom>
        </p:spPr>
        <p:txBody>
          <a:bodyPr/>
          <a:lstStyle>
            <a:lvl1pPr marL="0" indent="0">
              <a:buNone/>
              <a:defRPr sz="900">
                <a:solidFill>
                  <a:schemeClr val="bg1">
                    <a:lumMod val="50000"/>
                  </a:schemeClr>
                </a:solidFill>
              </a:defRPr>
            </a:lvl1pPr>
            <a:lvl5pPr>
              <a:defRPr baseline="0"/>
            </a:lvl5pPr>
          </a:lstStyle>
          <a:p>
            <a:pPr lvl="0"/>
            <a:r>
              <a:rPr lang="en-US" dirty="0"/>
              <a:t>Date</a:t>
            </a:r>
          </a:p>
        </p:txBody>
      </p:sp>
      <p:sp>
        <p:nvSpPr>
          <p:cNvPr id="19" name="Picture Placeholder 4"/>
          <p:cNvSpPr>
            <a:spLocks noGrp="1"/>
          </p:cNvSpPr>
          <p:nvPr>
            <p:ph type="pic" sz="quarter" idx="13" hasCustomPrompt="1"/>
          </p:nvPr>
        </p:nvSpPr>
        <p:spPr>
          <a:xfrm>
            <a:off x="3976020"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868" y="3971833"/>
            <a:ext cx="3200400" cy="960120"/>
          </a:xfrm>
          <a:prstGeom prst="rect">
            <a:avLst/>
          </a:prstGeom>
        </p:spPr>
      </p:pic>
    </p:spTree>
    <p:extLst>
      <p:ext uri="{BB962C8B-B14F-4D97-AF65-F5344CB8AC3E}">
        <p14:creationId xmlns:p14="http://schemas.microsoft.com/office/powerpoint/2010/main" val="7289004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5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7_2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8" name="Round Same Side Corner Rectangle 7"/>
          <p:cNvSpPr/>
          <p:nvPr/>
        </p:nvSpPr>
        <p:spPr>
          <a:xfrm rot="5400000">
            <a:off x="2258620" y="-1510160"/>
            <a:ext cx="1426359" cy="5943600"/>
          </a:xfrm>
          <a:prstGeom prst="round2SameRect">
            <a:avLst>
              <a:gd name="adj1" fmla="val 50000"/>
              <a:gd name="adj2" fmla="val 0"/>
            </a:avLst>
          </a:prstGeom>
          <a:gradFill flip="none" rotWithShape="1">
            <a:gsLst>
              <a:gs pos="0">
                <a:schemeClr val="tx1">
                  <a:lumMod val="95000"/>
                  <a:lumOff val="5000"/>
                </a:schemeClr>
              </a:gs>
              <a:gs pos="83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709133" y="940804"/>
            <a:ext cx="1041672" cy="104167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1203" y="838685"/>
            <a:ext cx="4450797"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8614" y="4791119"/>
            <a:ext cx="957260" cy="287178"/>
          </a:xfrm>
          <a:prstGeom prst="rect">
            <a:avLst/>
          </a:prstGeom>
        </p:spPr>
      </p:pic>
      <p:sp>
        <p:nvSpPr>
          <p:cNvPr id="10" name="Picture Placeholder 4"/>
          <p:cNvSpPr>
            <a:spLocks noGrp="1"/>
          </p:cNvSpPr>
          <p:nvPr>
            <p:ph type="pic" sz="quarter" idx="13" hasCustomPrompt="1"/>
          </p:nvPr>
        </p:nvSpPr>
        <p:spPr>
          <a:xfrm>
            <a:off x="4758073"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spTree>
    <p:extLst>
      <p:ext uri="{BB962C8B-B14F-4D97-AF65-F5344CB8AC3E}">
        <p14:creationId xmlns:p14="http://schemas.microsoft.com/office/powerpoint/2010/main" val="786992354"/>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21">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0" cy="5153821"/>
          </a:xfrm>
          <a:prstGeom prst="rect">
            <a:avLst/>
          </a:prstGeom>
        </p:spPr>
      </p:pic>
      <p:sp>
        <p:nvSpPr>
          <p:cNvPr id="8" name="Round Same Side Corner Rectangle 7"/>
          <p:cNvSpPr/>
          <p:nvPr/>
        </p:nvSpPr>
        <p:spPr>
          <a:xfrm rot="5400000">
            <a:off x="2258620" y="-1510160"/>
            <a:ext cx="1426359" cy="5943600"/>
          </a:xfrm>
          <a:prstGeom prst="round2SameRect">
            <a:avLst>
              <a:gd name="adj1" fmla="val 50000"/>
              <a:gd name="adj2" fmla="val 0"/>
            </a:avLst>
          </a:prstGeom>
          <a:gradFill flip="none" rotWithShape="1">
            <a:gsLst>
              <a:gs pos="0">
                <a:schemeClr val="tx1">
                  <a:lumMod val="95000"/>
                  <a:lumOff val="5000"/>
                </a:schemeClr>
              </a:gs>
              <a:gs pos="81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709133" y="940804"/>
            <a:ext cx="1041672" cy="104167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121203" y="838685"/>
            <a:ext cx="4450797"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8614" y="4791119"/>
            <a:ext cx="957260" cy="287178"/>
          </a:xfrm>
          <a:prstGeom prst="rect">
            <a:avLst/>
          </a:prstGeom>
        </p:spPr>
      </p:pic>
      <p:sp>
        <p:nvSpPr>
          <p:cNvPr id="10" name="Picture Placeholder 4"/>
          <p:cNvSpPr>
            <a:spLocks noGrp="1"/>
          </p:cNvSpPr>
          <p:nvPr>
            <p:ph type="pic" sz="quarter" idx="13" hasCustomPrompt="1"/>
          </p:nvPr>
        </p:nvSpPr>
        <p:spPr>
          <a:xfrm>
            <a:off x="4758073"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spTree>
    <p:extLst>
      <p:ext uri="{BB962C8B-B14F-4D97-AF65-F5344CB8AC3E}">
        <p14:creationId xmlns:p14="http://schemas.microsoft.com/office/powerpoint/2010/main" val="250891048"/>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4_2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ound Same Side Corner Rectangle 7"/>
          <p:cNvSpPr/>
          <p:nvPr userDrawn="1"/>
        </p:nvSpPr>
        <p:spPr>
          <a:xfrm rot="5400000">
            <a:off x="2258620" y="-1510160"/>
            <a:ext cx="1426359" cy="5943600"/>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709133" y="940804"/>
            <a:ext cx="1041672" cy="104167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
          <p:cNvSpPr>
            <a:spLocks noGrp="1"/>
          </p:cNvSpPr>
          <p:nvPr>
            <p:ph type="body" sz="quarter" idx="10" hasCustomPrompt="1"/>
          </p:nvPr>
        </p:nvSpPr>
        <p:spPr>
          <a:xfrm>
            <a:off x="121203" y="838685"/>
            <a:ext cx="4450797"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9" name="Picture Placeholder 4"/>
          <p:cNvSpPr>
            <a:spLocks noGrp="1"/>
          </p:cNvSpPr>
          <p:nvPr>
            <p:ph type="pic" sz="quarter" idx="13" hasCustomPrompt="1"/>
          </p:nvPr>
        </p:nvSpPr>
        <p:spPr>
          <a:xfrm>
            <a:off x="4758073"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38614" y="4791119"/>
            <a:ext cx="957261" cy="287178"/>
          </a:xfrm>
          <a:prstGeom prst="rect">
            <a:avLst/>
          </a:prstGeom>
        </p:spPr>
      </p:pic>
    </p:spTree>
    <p:extLst>
      <p:ext uri="{BB962C8B-B14F-4D97-AF65-F5344CB8AC3E}">
        <p14:creationId xmlns:p14="http://schemas.microsoft.com/office/powerpoint/2010/main" val="149765889"/>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21">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221"/>
            <a:ext cx="9144000" cy="5143056"/>
          </a:xfrm>
          <a:prstGeom prst="rect">
            <a:avLst/>
          </a:prstGeom>
        </p:spPr>
      </p:pic>
      <p:sp>
        <p:nvSpPr>
          <p:cNvPr id="7" name="Round Same Side Corner Rectangle 6"/>
          <p:cNvSpPr/>
          <p:nvPr userDrawn="1"/>
        </p:nvSpPr>
        <p:spPr>
          <a:xfrm rot="5400000">
            <a:off x="2258620" y="-1510160"/>
            <a:ext cx="1426359" cy="5943600"/>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709133" y="940804"/>
            <a:ext cx="1041672" cy="104167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38614" y="4791119"/>
            <a:ext cx="957261" cy="287178"/>
          </a:xfrm>
          <a:prstGeom prst="rect">
            <a:avLst/>
          </a:prstGeom>
        </p:spPr>
      </p:pic>
      <p:sp>
        <p:nvSpPr>
          <p:cNvPr id="3" name="Text Placeholder 2"/>
          <p:cNvSpPr>
            <a:spLocks noGrp="1"/>
          </p:cNvSpPr>
          <p:nvPr>
            <p:ph type="body" sz="quarter" idx="10" hasCustomPrompt="1"/>
          </p:nvPr>
        </p:nvSpPr>
        <p:spPr>
          <a:xfrm>
            <a:off x="121203" y="838685"/>
            <a:ext cx="4450797"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10" name="Picture Placeholder 4"/>
          <p:cNvSpPr>
            <a:spLocks noGrp="1"/>
          </p:cNvSpPr>
          <p:nvPr>
            <p:ph type="pic" sz="quarter" idx="13" hasCustomPrompt="1"/>
          </p:nvPr>
        </p:nvSpPr>
        <p:spPr>
          <a:xfrm>
            <a:off x="4758073"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spTree>
    <p:extLst>
      <p:ext uri="{BB962C8B-B14F-4D97-AF65-F5344CB8AC3E}">
        <p14:creationId xmlns:p14="http://schemas.microsoft.com/office/powerpoint/2010/main" val="2114940470"/>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2_2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0" cy="5154264"/>
          </a:xfrm>
          <a:prstGeom prst="rect">
            <a:avLst/>
          </a:prstGeom>
        </p:spPr>
      </p:pic>
      <p:sp>
        <p:nvSpPr>
          <p:cNvPr id="7" name="Round Same Side Corner Rectangle 6"/>
          <p:cNvSpPr/>
          <p:nvPr userDrawn="1"/>
        </p:nvSpPr>
        <p:spPr>
          <a:xfrm rot="5400000">
            <a:off x="2258620" y="-1510160"/>
            <a:ext cx="1426359" cy="5943600"/>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4709133" y="940804"/>
            <a:ext cx="1041672" cy="104167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0" hasCustomPrompt="1"/>
          </p:nvPr>
        </p:nvSpPr>
        <p:spPr>
          <a:xfrm>
            <a:off x="121203" y="838685"/>
            <a:ext cx="4450797"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12" name="Picture Placeholder 4"/>
          <p:cNvSpPr>
            <a:spLocks noGrp="1"/>
          </p:cNvSpPr>
          <p:nvPr>
            <p:ph type="pic" sz="quarter" idx="13" hasCustomPrompt="1"/>
          </p:nvPr>
        </p:nvSpPr>
        <p:spPr>
          <a:xfrm>
            <a:off x="4758073"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55577" y="4839580"/>
            <a:ext cx="918074" cy="192795"/>
          </a:xfrm>
          <a:prstGeom prst="rect">
            <a:avLst/>
          </a:prstGeom>
        </p:spPr>
      </p:pic>
    </p:spTree>
    <p:extLst>
      <p:ext uri="{BB962C8B-B14F-4D97-AF65-F5344CB8AC3E}">
        <p14:creationId xmlns:p14="http://schemas.microsoft.com/office/powerpoint/2010/main" val="533289499"/>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6_2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28"/>
          <a:stretch/>
        </p:blipFill>
        <p:spPr>
          <a:xfrm>
            <a:off x="-5381" y="0"/>
            <a:ext cx="9149381" cy="5148882"/>
          </a:xfrm>
          <a:prstGeom prst="rect">
            <a:avLst/>
          </a:prstGeom>
        </p:spPr>
      </p:pic>
      <p:sp>
        <p:nvSpPr>
          <p:cNvPr id="7" name="Round Same Side Corner Rectangle 6"/>
          <p:cNvSpPr/>
          <p:nvPr userDrawn="1"/>
        </p:nvSpPr>
        <p:spPr>
          <a:xfrm rot="5400000">
            <a:off x="2258620" y="-1510160"/>
            <a:ext cx="1426359" cy="5943600"/>
          </a:xfrm>
          <a:prstGeom prst="round2SameRect">
            <a:avLst>
              <a:gd name="adj1" fmla="val 50000"/>
              <a:gd name="adj2" fmla="val 0"/>
            </a:avLst>
          </a:prstGeom>
          <a:gradFill flip="none" rotWithShape="1">
            <a:gsLst>
              <a:gs pos="0">
                <a:schemeClr val="accent1">
                  <a:lumMod val="50000"/>
                </a:schemeClr>
              </a:gs>
              <a:gs pos="35000">
                <a:schemeClr val="accent1">
                  <a:lumMod val="75000"/>
                </a:schemeClr>
              </a:gs>
              <a:gs pos="78000">
                <a:schemeClr val="accent1"/>
              </a:gs>
            </a:gsLst>
            <a:lin ang="189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userDrawn="1"/>
        </p:nvSpPr>
        <p:spPr>
          <a:xfrm>
            <a:off x="4709133" y="940804"/>
            <a:ext cx="1041672" cy="1041670"/>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0" hasCustomPrompt="1"/>
          </p:nvPr>
        </p:nvSpPr>
        <p:spPr>
          <a:xfrm>
            <a:off x="121203" y="838685"/>
            <a:ext cx="4450797" cy="1263165"/>
          </a:xfrm>
          <a:prstGeom prst="rect">
            <a:avLst/>
          </a:prstGeom>
        </p:spPr>
        <p:txBody>
          <a:bodyPr tIns="91440" bIns="0" anchor="ctr"/>
          <a:lstStyle>
            <a:lvl1pPr marL="0" indent="0" algn="r">
              <a:lnSpc>
                <a:spcPts val="3500"/>
              </a:lnSpc>
              <a:spcBef>
                <a:spcPts val="0"/>
              </a:spcBef>
              <a:buNone/>
              <a:defRPr sz="3800" cap="all" baseline="0">
                <a:solidFill>
                  <a:schemeClr val="bg1"/>
                </a:solidFill>
              </a:defRPr>
            </a:lvl1pPr>
          </a:lstStyle>
          <a:p>
            <a:pPr lvl="0"/>
            <a:r>
              <a:rPr lang="en-US" dirty="0"/>
              <a:t>SECTION TITLE</a:t>
            </a:r>
          </a:p>
        </p:txBody>
      </p:sp>
      <p:sp>
        <p:nvSpPr>
          <p:cNvPr id="12" name="Picture Placeholder 4"/>
          <p:cNvSpPr>
            <a:spLocks noGrp="1"/>
          </p:cNvSpPr>
          <p:nvPr>
            <p:ph type="pic" sz="quarter" idx="13" hasCustomPrompt="1"/>
          </p:nvPr>
        </p:nvSpPr>
        <p:spPr>
          <a:xfrm>
            <a:off x="4758073" y="1022350"/>
            <a:ext cx="950912" cy="873125"/>
          </a:xfrm>
          <a:prstGeom prst="rect">
            <a:avLst/>
          </a:prstGeom>
        </p:spPr>
        <p:txBody>
          <a:bodyPr anchor="ctr"/>
          <a:lstStyle>
            <a:lvl1pPr marL="0" indent="0" algn="ctr">
              <a:buNone/>
              <a:defRPr sz="900">
                <a:solidFill>
                  <a:schemeClr val="bg1">
                    <a:lumMod val="95000"/>
                  </a:schemeClr>
                </a:solidFill>
              </a:defRPr>
            </a:lvl1pPr>
          </a:lstStyle>
          <a:p>
            <a:r>
              <a:rPr lang="en-US" dirty="0"/>
              <a:t>CLICK TO INSERT ICON</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55577" y="4839580"/>
            <a:ext cx="918074" cy="192795"/>
          </a:xfrm>
          <a:prstGeom prst="rect">
            <a:avLst/>
          </a:prstGeom>
        </p:spPr>
      </p:pic>
    </p:spTree>
    <p:extLst>
      <p:ext uri="{BB962C8B-B14F-4D97-AF65-F5344CB8AC3E}">
        <p14:creationId xmlns:p14="http://schemas.microsoft.com/office/powerpoint/2010/main" val="495952946"/>
      </p:ext>
    </p:extLst>
  </p:cSld>
  <p:clrMapOvr>
    <a:masterClrMapping/>
  </p:clrMapOvr>
  <p:transition spd="med"/>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31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345251"/>
      </p:ext>
    </p:extLst>
  </p:cSld>
  <p:clrMap bg1="lt1" tx1="dk1" bg2="lt2" tx2="dk2" accent1="accent1" accent2="accent2" accent3="accent3" accent4="accent4" accent5="accent5" accent6="accent6" hlink="hlink" folHlink="folHlink"/>
  <p:sldLayoutIdLst>
    <p:sldLayoutId id="2147483797" r:id="rId1"/>
    <p:sldLayoutId id="2147483819" r:id="rId2"/>
    <p:sldLayoutId id="2147483820" r:id="rId3"/>
    <p:sldLayoutId id="2147483776" r:id="rId4"/>
    <p:sldLayoutId id="2147483777" r:id="rId5"/>
    <p:sldLayoutId id="2147483778" r:id="rId6"/>
    <p:sldLayoutId id="2147483779" r:id="rId7"/>
    <p:sldLayoutId id="2147483780" r:id="rId8"/>
    <p:sldLayoutId id="2147483781" r:id="rId9"/>
    <p:sldLayoutId id="2147483782" r:id="rId10"/>
    <p:sldLayoutId id="2147483784" r:id="rId11"/>
    <p:sldLayoutId id="2147483785" r:id="rId12"/>
    <p:sldLayoutId id="2147483791" r:id="rId13"/>
    <p:sldLayoutId id="2147483792" r:id="rId14"/>
    <p:sldLayoutId id="2147483821" r:id="rId15"/>
    <p:sldLayoutId id="2147483822" r:id="rId16"/>
    <p:sldLayoutId id="2147483796" r:id="rId17"/>
    <p:sldLayoutId id="2147483823" r:id="rId18"/>
    <p:sldLayoutId id="2147483825" r:id="rId19"/>
    <p:sldLayoutId id="2147483826" r:id="rId20"/>
    <p:sldLayoutId id="2147483827" r:id="rId21"/>
    <p:sldLayoutId id="2147483828" r:id="rId22"/>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hdr="0" ftr="0" dt="0"/>
  <p:txStyles>
    <p:titleStyle>
      <a:lvl1pPr algn="ctr" defTabSz="342904" rtl="0" eaLnBrk="1" latinLnBrk="0" hangingPunct="1">
        <a:spcBef>
          <a:spcPct val="0"/>
        </a:spcBef>
        <a:buNone/>
        <a:defRPr sz="3300" kern="1200">
          <a:solidFill>
            <a:schemeClr val="tx1"/>
          </a:solidFill>
          <a:latin typeface="+mj-lt"/>
          <a:ea typeface="+mj-ea"/>
          <a:cs typeface="+mj-cs"/>
        </a:defRPr>
      </a:lvl1pPr>
    </p:titleStyle>
    <p:bodyStyle>
      <a:lvl1pPr marL="257178" indent="-257178" algn="l" defTabSz="342904" rtl="0" eaLnBrk="1" latinLnBrk="0" hangingPunct="1">
        <a:spcBef>
          <a:spcPct val="20000"/>
        </a:spcBef>
        <a:buFont typeface="Arial"/>
        <a:buChar char="•"/>
        <a:defRPr sz="2400" kern="1200">
          <a:solidFill>
            <a:schemeClr val="tx1"/>
          </a:solidFill>
          <a:latin typeface="+mn-lt"/>
          <a:ea typeface="+mn-ea"/>
          <a:cs typeface="+mn-cs"/>
        </a:defRPr>
      </a:lvl1pPr>
      <a:lvl2pPr marL="557220" indent="-214316" algn="l" defTabSz="342904" rtl="0" eaLnBrk="1" latinLnBrk="0" hangingPunct="1">
        <a:spcBef>
          <a:spcPct val="20000"/>
        </a:spcBef>
        <a:buFont typeface="Arial"/>
        <a:buChar char="–"/>
        <a:defRPr sz="2100" kern="1200">
          <a:solidFill>
            <a:schemeClr val="tx1"/>
          </a:solidFill>
          <a:latin typeface="+mn-lt"/>
          <a:ea typeface="+mn-ea"/>
          <a:cs typeface="+mn-cs"/>
        </a:defRPr>
      </a:lvl2pPr>
      <a:lvl3pPr marL="857261" indent="-171452" algn="l" defTabSz="342904" rtl="0" eaLnBrk="1" latinLnBrk="0" hangingPunct="1">
        <a:spcBef>
          <a:spcPct val="20000"/>
        </a:spcBef>
        <a:buFont typeface="Arial"/>
        <a:buChar char="•"/>
        <a:defRPr sz="1800" kern="1200">
          <a:solidFill>
            <a:schemeClr val="tx1"/>
          </a:solidFill>
          <a:latin typeface="+mn-lt"/>
          <a:ea typeface="+mn-ea"/>
          <a:cs typeface="+mn-cs"/>
        </a:defRPr>
      </a:lvl3pPr>
      <a:lvl4pPr marL="1200165" indent="-171452" algn="l" defTabSz="342904" rtl="0" eaLnBrk="1" latinLnBrk="0" hangingPunct="1">
        <a:spcBef>
          <a:spcPct val="20000"/>
        </a:spcBef>
        <a:buFont typeface="Arial"/>
        <a:buChar char="–"/>
        <a:defRPr sz="1500" kern="1200">
          <a:solidFill>
            <a:schemeClr val="tx1"/>
          </a:solidFill>
          <a:latin typeface="+mn-lt"/>
          <a:ea typeface="+mn-ea"/>
          <a:cs typeface="+mn-cs"/>
        </a:defRPr>
      </a:lvl4pPr>
      <a:lvl5pPr marL="1543069" indent="-171452" algn="l" defTabSz="342904" rtl="0" eaLnBrk="1" latinLnBrk="0" hangingPunct="1">
        <a:spcBef>
          <a:spcPct val="20000"/>
        </a:spcBef>
        <a:buFont typeface="Arial"/>
        <a:buChar char="»"/>
        <a:defRPr sz="1500" kern="1200">
          <a:solidFill>
            <a:schemeClr val="tx1"/>
          </a:solidFill>
          <a:latin typeface="+mn-lt"/>
          <a:ea typeface="+mn-ea"/>
          <a:cs typeface="+mn-cs"/>
        </a:defRPr>
      </a:lvl5pPr>
      <a:lvl6pPr marL="1885974" indent="-171452" algn="l" defTabSz="342904" rtl="0" eaLnBrk="1" latinLnBrk="0" hangingPunct="1">
        <a:spcBef>
          <a:spcPct val="20000"/>
        </a:spcBef>
        <a:buFont typeface="Arial"/>
        <a:buChar char="•"/>
        <a:defRPr sz="1500" kern="1200">
          <a:solidFill>
            <a:schemeClr val="tx1"/>
          </a:solidFill>
          <a:latin typeface="+mn-lt"/>
          <a:ea typeface="+mn-ea"/>
          <a:cs typeface="+mn-cs"/>
        </a:defRPr>
      </a:lvl6pPr>
      <a:lvl7pPr marL="2228878" indent="-171452" algn="l" defTabSz="342904" rtl="0" eaLnBrk="1" latinLnBrk="0" hangingPunct="1">
        <a:spcBef>
          <a:spcPct val="20000"/>
        </a:spcBef>
        <a:buFont typeface="Arial"/>
        <a:buChar char="•"/>
        <a:defRPr sz="1500" kern="1200">
          <a:solidFill>
            <a:schemeClr val="tx1"/>
          </a:solidFill>
          <a:latin typeface="+mn-lt"/>
          <a:ea typeface="+mn-ea"/>
          <a:cs typeface="+mn-cs"/>
        </a:defRPr>
      </a:lvl7pPr>
      <a:lvl8pPr marL="2571782" indent="-171452" algn="l" defTabSz="342904" rtl="0" eaLnBrk="1" latinLnBrk="0" hangingPunct="1">
        <a:spcBef>
          <a:spcPct val="20000"/>
        </a:spcBef>
        <a:buFont typeface="Arial"/>
        <a:buChar char="•"/>
        <a:defRPr sz="1500" kern="1200">
          <a:solidFill>
            <a:schemeClr val="tx1"/>
          </a:solidFill>
          <a:latin typeface="+mn-lt"/>
          <a:ea typeface="+mn-ea"/>
          <a:cs typeface="+mn-cs"/>
        </a:defRPr>
      </a:lvl8pPr>
      <a:lvl9pPr marL="2914686" indent="-171452" algn="l" defTabSz="34290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4" rtl="0" eaLnBrk="1" latinLnBrk="0" hangingPunct="1">
        <a:defRPr sz="1350" kern="1200">
          <a:solidFill>
            <a:schemeClr val="tx1"/>
          </a:solidFill>
          <a:latin typeface="+mn-lt"/>
          <a:ea typeface="+mn-ea"/>
          <a:cs typeface="+mn-cs"/>
        </a:defRPr>
      </a:lvl1pPr>
      <a:lvl2pPr marL="342904" algn="l" defTabSz="342904" rtl="0" eaLnBrk="1" latinLnBrk="0" hangingPunct="1">
        <a:defRPr sz="1350" kern="1200">
          <a:solidFill>
            <a:schemeClr val="tx1"/>
          </a:solidFill>
          <a:latin typeface="+mn-lt"/>
          <a:ea typeface="+mn-ea"/>
          <a:cs typeface="+mn-cs"/>
        </a:defRPr>
      </a:lvl2pPr>
      <a:lvl3pPr marL="685809" algn="l" defTabSz="342904" rtl="0" eaLnBrk="1" latinLnBrk="0" hangingPunct="1">
        <a:defRPr sz="1350" kern="1200">
          <a:solidFill>
            <a:schemeClr val="tx1"/>
          </a:solidFill>
          <a:latin typeface="+mn-lt"/>
          <a:ea typeface="+mn-ea"/>
          <a:cs typeface="+mn-cs"/>
        </a:defRPr>
      </a:lvl3pPr>
      <a:lvl4pPr marL="1028713" algn="l" defTabSz="342904" rtl="0" eaLnBrk="1" latinLnBrk="0" hangingPunct="1">
        <a:defRPr sz="1350" kern="1200">
          <a:solidFill>
            <a:schemeClr val="tx1"/>
          </a:solidFill>
          <a:latin typeface="+mn-lt"/>
          <a:ea typeface="+mn-ea"/>
          <a:cs typeface="+mn-cs"/>
        </a:defRPr>
      </a:lvl4pPr>
      <a:lvl5pPr marL="1371617" algn="l" defTabSz="342904" rtl="0" eaLnBrk="1" latinLnBrk="0" hangingPunct="1">
        <a:defRPr sz="1350" kern="1200">
          <a:solidFill>
            <a:schemeClr val="tx1"/>
          </a:solidFill>
          <a:latin typeface="+mn-lt"/>
          <a:ea typeface="+mn-ea"/>
          <a:cs typeface="+mn-cs"/>
        </a:defRPr>
      </a:lvl5pPr>
      <a:lvl6pPr marL="1714521" algn="l" defTabSz="342904" rtl="0" eaLnBrk="1" latinLnBrk="0" hangingPunct="1">
        <a:defRPr sz="1350" kern="1200">
          <a:solidFill>
            <a:schemeClr val="tx1"/>
          </a:solidFill>
          <a:latin typeface="+mn-lt"/>
          <a:ea typeface="+mn-ea"/>
          <a:cs typeface="+mn-cs"/>
        </a:defRPr>
      </a:lvl6pPr>
      <a:lvl7pPr marL="2057426" algn="l" defTabSz="342904" rtl="0" eaLnBrk="1" latinLnBrk="0" hangingPunct="1">
        <a:defRPr sz="1350" kern="1200">
          <a:solidFill>
            <a:schemeClr val="tx1"/>
          </a:solidFill>
          <a:latin typeface="+mn-lt"/>
          <a:ea typeface="+mn-ea"/>
          <a:cs typeface="+mn-cs"/>
        </a:defRPr>
      </a:lvl7pPr>
      <a:lvl8pPr marL="2400330" algn="l" defTabSz="342904" rtl="0" eaLnBrk="1" latinLnBrk="0" hangingPunct="1">
        <a:defRPr sz="1350" kern="1200">
          <a:solidFill>
            <a:schemeClr val="tx1"/>
          </a:solidFill>
          <a:latin typeface="+mn-lt"/>
          <a:ea typeface="+mn-ea"/>
          <a:cs typeface="+mn-cs"/>
        </a:defRPr>
      </a:lvl8pPr>
      <a:lvl9pPr marL="2743234" algn="l" defTabSz="34290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comments" Target="../comments/commen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comments" Target="../comments/commen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comments" Target="../comments/commen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comments" Target="../comments/commen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comments" Target="../comments/comment8.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comments" Target="../comments/comment9.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comments" Target="../comments/commen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comments" Target="../comments/commen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comments" Target="../comments/commen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comments" Target="../comments/comment16.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comments" Target="../comments/comment1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1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comments" Target="../comments/commen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comments" Target="../comments/commen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915122" y="923126"/>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smtClean="0"/>
              <a:t>Realtor.com </a:t>
            </a:r>
            <a:r>
              <a:rPr lang="en-US" sz="2800" dirty="0" smtClean="0"/>
              <a:t>Market Outlook</a:t>
            </a:r>
            <a:endParaRPr lang="en-US" sz="2800" dirty="0"/>
          </a:p>
        </p:txBody>
      </p:sp>
      <p:sp>
        <p:nvSpPr>
          <p:cNvPr id="3" name="Text Placeholder 2"/>
          <p:cNvSpPr>
            <a:spLocks noGrp="1"/>
          </p:cNvSpPr>
          <p:nvPr>
            <p:ph type="body" sz="quarter" idx="11"/>
          </p:nvPr>
        </p:nvSpPr>
        <p:spPr/>
        <p:txBody>
          <a:bodyPr/>
          <a:lstStyle/>
          <a:p>
            <a:r>
              <a:rPr lang="en-US" dirty="0" smtClean="0"/>
              <a:t>Realtor.com Economics</a:t>
            </a:r>
            <a:endParaRPr lang="en-US" dirty="0"/>
          </a:p>
        </p:txBody>
      </p:sp>
      <p:sp>
        <p:nvSpPr>
          <p:cNvPr id="4" name="Text Placeholder 3"/>
          <p:cNvSpPr>
            <a:spLocks noGrp="1"/>
          </p:cNvSpPr>
          <p:nvPr>
            <p:ph type="body" sz="quarter" idx="12"/>
          </p:nvPr>
        </p:nvSpPr>
        <p:spPr/>
        <p:txBody>
          <a:bodyPr/>
          <a:lstStyle/>
          <a:p>
            <a:r>
              <a:rPr lang="en-US" dirty="0" smtClean="0"/>
              <a:t>January 2019</a:t>
            </a:r>
            <a:endParaRPr lang="en-US" dirty="0"/>
          </a:p>
        </p:txBody>
      </p:sp>
      <p:pic>
        <p:nvPicPr>
          <p:cNvPr id="8" name="Picture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492" y="1043495"/>
            <a:ext cx="822960" cy="822962"/>
          </a:xfrm>
          <a:prstGeom prst="rect">
            <a:avLst/>
          </a:prstGeom>
        </p:spPr>
      </p:pic>
    </p:spTree>
    <p:extLst>
      <p:ext uri="{BB962C8B-B14F-4D97-AF65-F5344CB8AC3E}">
        <p14:creationId xmlns:p14="http://schemas.microsoft.com/office/powerpoint/2010/main" val="27073254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smtClean="0"/>
              <a:t>U.S. Economic Trends</a:t>
            </a:r>
            <a:endParaRPr lang="en-US" sz="3600" dirty="0"/>
          </a:p>
        </p:txBody>
      </p:sp>
      <p:pic>
        <p:nvPicPr>
          <p:cNvPr id="5" name="Picture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571" y="1058786"/>
            <a:ext cx="822960" cy="822962"/>
          </a:xfrm>
          <a:prstGeom prst="rect">
            <a:avLst/>
          </a:prstGeom>
        </p:spPr>
      </p:pic>
    </p:spTree>
    <p:extLst>
      <p:ext uri="{BB962C8B-B14F-4D97-AF65-F5344CB8AC3E}">
        <p14:creationId xmlns:p14="http://schemas.microsoft.com/office/powerpoint/2010/main" val="281632682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98985" y="991131"/>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11</a:t>
            </a:fld>
            <a:endParaRPr lang="en-US" dirty="0"/>
          </a:p>
        </p:txBody>
      </p:sp>
      <p:sp>
        <p:nvSpPr>
          <p:cNvPr id="8" name="Text Placeholder 7"/>
          <p:cNvSpPr>
            <a:spLocks noGrp="1"/>
          </p:cNvSpPr>
          <p:nvPr>
            <p:ph type="body" sz="quarter" idx="10"/>
          </p:nvPr>
        </p:nvSpPr>
        <p:spPr/>
        <p:txBody>
          <a:bodyPr/>
          <a:lstStyle/>
          <a:p>
            <a:r>
              <a:rPr lang="en-US" dirty="0"/>
              <a:t>Economic Growth is </a:t>
            </a:r>
            <a:r>
              <a:rPr lang="en-US" dirty="0" err="1"/>
              <a:t>STrong</a:t>
            </a:r>
            <a:endParaRPr lang="en-US" dirty="0"/>
          </a:p>
        </p:txBody>
      </p:sp>
      <p:sp>
        <p:nvSpPr>
          <p:cNvPr id="3" name="Text Placeholder 2"/>
          <p:cNvSpPr>
            <a:spLocks noGrp="1"/>
          </p:cNvSpPr>
          <p:nvPr>
            <p:ph type="body" sz="quarter" idx="11"/>
          </p:nvPr>
        </p:nvSpPr>
        <p:spPr/>
        <p:txBody>
          <a:bodyPr/>
          <a:lstStyle/>
          <a:p>
            <a:r>
              <a:rPr lang="en-US" dirty="0">
                <a:solidFill>
                  <a:srgbClr val="EA002A"/>
                </a:solidFill>
              </a:rPr>
              <a:t>Consumption drives strong growth, Investment improves</a:t>
            </a:r>
          </a:p>
        </p:txBody>
      </p:sp>
      <p:sp>
        <p:nvSpPr>
          <p:cNvPr id="27" name="Rectangle 26"/>
          <p:cNvSpPr/>
          <p:nvPr/>
        </p:nvSpPr>
        <p:spPr>
          <a:xfrm>
            <a:off x="3942514" y="4578365"/>
            <a:ext cx="3742970" cy="184666"/>
          </a:xfrm>
          <a:prstGeom prst="rect">
            <a:avLst/>
          </a:prstGeom>
        </p:spPr>
        <p:txBody>
          <a:bodyPr wrap="square">
            <a:spAutoFit/>
          </a:bodyPr>
          <a:lstStyle/>
          <a:p>
            <a:pPr lvl="0" algn="r"/>
            <a:r>
              <a:rPr lang="en-US" sz="600" i="1" dirty="0">
                <a:solidFill>
                  <a:srgbClr val="7E8083"/>
                </a:solidFill>
              </a:rPr>
              <a:t>Source: Bureau of Labor Statistics, Realtor.com</a:t>
            </a:r>
            <a:r>
              <a:rPr lang="en-US" sz="600" i="1" baseline="30000" dirty="0">
                <a:solidFill>
                  <a:srgbClr val="7E8083"/>
                </a:solidFill>
              </a:rPr>
              <a:t>®</a:t>
            </a:r>
            <a:r>
              <a:rPr lang="en-US" sz="600" i="1" dirty="0">
                <a:solidFill>
                  <a:srgbClr val="7E8083"/>
                </a:solidFill>
              </a:rPr>
              <a:t> Analysis</a:t>
            </a:r>
          </a:p>
        </p:txBody>
      </p:sp>
    </p:spTree>
    <p:extLst>
      <p:ext uri="{BB962C8B-B14F-4D97-AF65-F5344CB8AC3E}">
        <p14:creationId xmlns:p14="http://schemas.microsoft.com/office/powerpoint/2010/main" val="399198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98985" y="986063"/>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12</a:t>
            </a:fld>
            <a:endParaRPr lang="en-US" dirty="0"/>
          </a:p>
        </p:txBody>
      </p:sp>
      <p:sp>
        <p:nvSpPr>
          <p:cNvPr id="8" name="Text Placeholder 7"/>
          <p:cNvSpPr>
            <a:spLocks noGrp="1"/>
          </p:cNvSpPr>
          <p:nvPr>
            <p:ph type="body" sz="quarter" idx="10"/>
          </p:nvPr>
        </p:nvSpPr>
        <p:spPr/>
        <p:txBody>
          <a:bodyPr/>
          <a:lstStyle/>
          <a:p>
            <a:r>
              <a:rPr lang="en-US" dirty="0" smtClean="0"/>
              <a:t>Job creation generally slowing</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220,000 monthly average in past 12 months, Dec saw 312,000</a:t>
            </a:r>
            <a:endParaRPr lang="en-US" dirty="0">
              <a:solidFill>
                <a:schemeClr val="accent1"/>
              </a:solidFill>
            </a:endParaRPr>
          </a:p>
        </p:txBody>
      </p:sp>
      <p:sp>
        <p:nvSpPr>
          <p:cNvPr id="9" name="Rectangle 8"/>
          <p:cNvSpPr/>
          <p:nvPr/>
        </p:nvSpPr>
        <p:spPr>
          <a:xfrm>
            <a:off x="2183564" y="4573297"/>
            <a:ext cx="5501920" cy="184666"/>
          </a:xfrm>
          <a:prstGeom prst="rect">
            <a:avLst/>
          </a:prstGeom>
        </p:spPr>
        <p:txBody>
          <a:bodyPr wrap="square">
            <a:spAutoFit/>
          </a:bodyPr>
          <a:lstStyle/>
          <a:p>
            <a:pPr lvl="0" algn="r"/>
            <a:r>
              <a:rPr lang="en-US" sz="600" i="1" dirty="0">
                <a:solidFill>
                  <a:schemeClr val="tx1">
                    <a:lumMod val="50000"/>
                    <a:lumOff val="50000"/>
                  </a:schemeClr>
                </a:solidFill>
              </a:rPr>
              <a:t>Source: Bureau of Labor Statistics</a:t>
            </a:r>
          </a:p>
        </p:txBody>
      </p:sp>
    </p:spTree>
    <p:extLst>
      <p:ext uri="{BB962C8B-B14F-4D97-AF65-F5344CB8AC3E}">
        <p14:creationId xmlns:p14="http://schemas.microsoft.com/office/powerpoint/2010/main" val="428278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8985" y="993863"/>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13</a:t>
            </a:fld>
            <a:endParaRPr lang="en-US" dirty="0"/>
          </a:p>
        </p:txBody>
      </p:sp>
      <p:sp>
        <p:nvSpPr>
          <p:cNvPr id="8" name="Text Placeholder 7"/>
          <p:cNvSpPr>
            <a:spLocks noGrp="1"/>
          </p:cNvSpPr>
          <p:nvPr>
            <p:ph type="body" sz="quarter" idx="10"/>
          </p:nvPr>
        </p:nvSpPr>
        <p:spPr/>
        <p:txBody>
          <a:bodyPr/>
          <a:lstStyle/>
          <a:p>
            <a:r>
              <a:rPr lang="en-US" dirty="0" smtClean="0"/>
              <a:t>Consumer Confidence</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Plans to purchase a home dip in December</a:t>
            </a:r>
            <a:endParaRPr lang="en-US" dirty="0">
              <a:solidFill>
                <a:schemeClr val="accent1"/>
              </a:solidFill>
            </a:endParaRPr>
          </a:p>
        </p:txBody>
      </p:sp>
      <p:sp>
        <p:nvSpPr>
          <p:cNvPr id="10" name="Rectangle 9"/>
          <p:cNvSpPr/>
          <p:nvPr/>
        </p:nvSpPr>
        <p:spPr>
          <a:xfrm>
            <a:off x="3942514" y="4581097"/>
            <a:ext cx="3742970" cy="184666"/>
          </a:xfrm>
          <a:prstGeom prst="rect">
            <a:avLst/>
          </a:prstGeom>
        </p:spPr>
        <p:txBody>
          <a:bodyPr wrap="square">
            <a:spAutoFit/>
          </a:bodyPr>
          <a:lstStyle/>
          <a:p>
            <a:pPr lvl="0" algn="r"/>
            <a:r>
              <a:rPr lang="en-US" sz="600" i="1" dirty="0">
                <a:solidFill>
                  <a:srgbClr val="7F7F7F"/>
                </a:solidFill>
              </a:rPr>
              <a:t>Source: The Conference Board, Moody’s Analytics</a:t>
            </a:r>
          </a:p>
        </p:txBody>
      </p:sp>
    </p:spTree>
    <p:extLst>
      <p:ext uri="{BB962C8B-B14F-4D97-AF65-F5344CB8AC3E}">
        <p14:creationId xmlns:p14="http://schemas.microsoft.com/office/powerpoint/2010/main" val="202394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U.S. Housing Trends</a:t>
            </a:r>
            <a:endParaRPr lang="en-US" dirty="0"/>
          </a:p>
        </p:txBody>
      </p:sp>
      <p:pic>
        <p:nvPicPr>
          <p:cNvPr id="6" name="Picture Placeholder 5" descr="PRODUCT_ icon_white-01.p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2770" t="-5166" r="-5989" b="-3882"/>
          <a:stretch/>
        </p:blipFill>
        <p:spPr>
          <a:xfrm>
            <a:off x="4758073" y="1022350"/>
            <a:ext cx="950912" cy="873125"/>
          </a:xfrm>
        </p:spPr>
      </p:pic>
    </p:spTree>
    <p:extLst>
      <p:ext uri="{BB962C8B-B14F-4D97-AF65-F5344CB8AC3E}">
        <p14:creationId xmlns:p14="http://schemas.microsoft.com/office/powerpoint/2010/main" val="37664638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15</a:t>
            </a:fld>
            <a:endParaRPr lang="en-US" dirty="0"/>
          </a:p>
        </p:txBody>
      </p:sp>
      <p:sp>
        <p:nvSpPr>
          <p:cNvPr id="9" name="Text Placeholder 8"/>
          <p:cNvSpPr>
            <a:spLocks noGrp="1"/>
          </p:cNvSpPr>
          <p:nvPr>
            <p:ph type="body" sz="quarter" idx="10"/>
          </p:nvPr>
        </p:nvSpPr>
        <p:spPr/>
        <p:txBody>
          <a:bodyPr/>
          <a:lstStyle/>
          <a:p>
            <a:r>
              <a:rPr lang="en-US" dirty="0" smtClean="0"/>
              <a:t>2018 Most </a:t>
            </a:r>
            <a:r>
              <a:rPr lang="en-US" dirty="0"/>
              <a:t>competitive season on record</a:t>
            </a:r>
          </a:p>
        </p:txBody>
      </p:sp>
      <p:sp>
        <p:nvSpPr>
          <p:cNvPr id="3" name="Text Placeholder 2"/>
          <p:cNvSpPr>
            <a:spLocks noGrp="1"/>
          </p:cNvSpPr>
          <p:nvPr>
            <p:ph type="body" sz="quarter" idx="11"/>
          </p:nvPr>
        </p:nvSpPr>
        <p:spPr/>
        <p:txBody>
          <a:bodyPr/>
          <a:lstStyle/>
          <a:p>
            <a:r>
              <a:rPr lang="en-US" dirty="0" smtClean="0">
                <a:solidFill>
                  <a:srgbClr val="EA002A"/>
                </a:solidFill>
              </a:rPr>
              <a:t>What are the hallmarks and drivers of the most competitive season?</a:t>
            </a:r>
            <a:endParaRPr lang="en-US" dirty="0">
              <a:solidFill>
                <a:srgbClr val="EA002A"/>
              </a:solidFill>
            </a:endParaRPr>
          </a:p>
        </p:txBody>
      </p:sp>
      <p:sp>
        <p:nvSpPr>
          <p:cNvPr id="5" name="Text Placeholder 4"/>
          <p:cNvSpPr>
            <a:spLocks noGrp="1"/>
          </p:cNvSpPr>
          <p:nvPr>
            <p:ph type="body" sz="quarter" idx="12"/>
          </p:nvPr>
        </p:nvSpPr>
        <p:spPr>
          <a:prstGeom prst="rect">
            <a:avLst/>
          </a:prstGeom>
        </p:spPr>
        <p:txBody>
          <a:bodyPr/>
          <a:lstStyle/>
          <a:p>
            <a:r>
              <a:rPr lang="en-US" sz="1600" b="1" u="sng" dirty="0"/>
              <a:t>Supply</a:t>
            </a:r>
            <a:r>
              <a:rPr lang="en-US" sz="1600" dirty="0"/>
              <a:t>: Not Keeping Pace</a:t>
            </a:r>
          </a:p>
          <a:p>
            <a:pPr lvl="1"/>
            <a:r>
              <a:rPr lang="en-US" sz="1400" b="1" dirty="0"/>
              <a:t>Inventory</a:t>
            </a:r>
            <a:r>
              <a:rPr lang="en-US" sz="1400" dirty="0"/>
              <a:t> - at record lows and continuing to </a:t>
            </a:r>
            <a:r>
              <a:rPr lang="en-US" sz="1400" dirty="0" smtClean="0"/>
              <a:t>decline</a:t>
            </a:r>
            <a:endParaRPr lang="en-US" sz="1400" dirty="0"/>
          </a:p>
          <a:p>
            <a:pPr lvl="1"/>
            <a:r>
              <a:rPr lang="en-US" sz="1400" b="1" dirty="0"/>
              <a:t>Prices</a:t>
            </a:r>
            <a:r>
              <a:rPr lang="en-US" sz="1400" dirty="0"/>
              <a:t>  - at record highs and still </a:t>
            </a:r>
            <a:r>
              <a:rPr lang="en-US" sz="1400" dirty="0" smtClean="0"/>
              <a:t>increasing</a:t>
            </a:r>
            <a:endParaRPr lang="en-US" sz="1400" dirty="0"/>
          </a:p>
          <a:p>
            <a:pPr lvl="1"/>
            <a:r>
              <a:rPr lang="en-US" sz="1400" b="1" dirty="0"/>
              <a:t>Affordability - </a:t>
            </a:r>
            <a:r>
              <a:rPr lang="en-US" sz="1400" dirty="0"/>
              <a:t>least affordable since 2008/09, but more affordable than most of early 2000s and 1990s</a:t>
            </a:r>
          </a:p>
          <a:p>
            <a:r>
              <a:rPr lang="en-US" sz="1600" b="1" u="sng" dirty="0"/>
              <a:t>Demand</a:t>
            </a:r>
            <a:r>
              <a:rPr lang="en-US" sz="1600" dirty="0"/>
              <a:t>: More Buyers in the Market</a:t>
            </a:r>
          </a:p>
          <a:p>
            <a:pPr lvl="1"/>
            <a:r>
              <a:rPr lang="en-US" sz="1400" dirty="0"/>
              <a:t>Aging Millennials want to own – ‘peak millennial’ coming to the housing market in 2020</a:t>
            </a:r>
          </a:p>
          <a:p>
            <a:pPr lvl="1"/>
            <a:r>
              <a:rPr lang="en-US" sz="1400" dirty="0"/>
              <a:t>Rents - rising in 73% of counties</a:t>
            </a:r>
          </a:p>
          <a:p>
            <a:r>
              <a:rPr lang="en-US" sz="1800" b="1" dirty="0"/>
              <a:t>Existing Home Sales Struggle to Break Out</a:t>
            </a:r>
            <a:endParaRPr lang="en-US" sz="1600" b="1" dirty="0"/>
          </a:p>
        </p:txBody>
      </p:sp>
    </p:spTree>
    <p:extLst>
      <p:ext uri="{BB962C8B-B14F-4D97-AF65-F5344CB8AC3E}">
        <p14:creationId xmlns:p14="http://schemas.microsoft.com/office/powerpoint/2010/main" val="23221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16</a:t>
            </a:fld>
            <a:endParaRPr lang="en-US" dirty="0"/>
          </a:p>
        </p:txBody>
      </p:sp>
      <p:sp>
        <p:nvSpPr>
          <p:cNvPr id="9" name="Text Placeholder 8"/>
          <p:cNvSpPr>
            <a:spLocks noGrp="1"/>
          </p:cNvSpPr>
          <p:nvPr>
            <p:ph type="body" sz="quarter" idx="10"/>
          </p:nvPr>
        </p:nvSpPr>
        <p:spPr/>
        <p:txBody>
          <a:bodyPr/>
          <a:lstStyle/>
          <a:p>
            <a:r>
              <a:rPr lang="en-US" dirty="0" smtClean="0"/>
              <a:t>2019 market shifts</a:t>
            </a:r>
            <a:endParaRPr lang="en-US" dirty="0"/>
          </a:p>
        </p:txBody>
      </p:sp>
      <p:sp>
        <p:nvSpPr>
          <p:cNvPr id="3" name="Text Placeholder 2"/>
          <p:cNvSpPr>
            <a:spLocks noGrp="1"/>
          </p:cNvSpPr>
          <p:nvPr>
            <p:ph type="body" sz="quarter" idx="11"/>
          </p:nvPr>
        </p:nvSpPr>
        <p:spPr/>
        <p:txBody>
          <a:bodyPr/>
          <a:lstStyle/>
          <a:p>
            <a:r>
              <a:rPr lang="en-US" dirty="0" smtClean="0">
                <a:solidFill>
                  <a:srgbClr val="EA002A"/>
                </a:solidFill>
              </a:rPr>
              <a:t>Supply comes back for some; affordability challenge reduces buyer competition</a:t>
            </a:r>
            <a:endParaRPr lang="en-US" dirty="0">
              <a:solidFill>
                <a:srgbClr val="EA002A"/>
              </a:solidFill>
            </a:endParaRPr>
          </a:p>
        </p:txBody>
      </p:sp>
      <p:sp>
        <p:nvSpPr>
          <p:cNvPr id="5" name="Text Placeholder 4"/>
          <p:cNvSpPr>
            <a:spLocks noGrp="1"/>
          </p:cNvSpPr>
          <p:nvPr>
            <p:ph type="body" sz="quarter" idx="12"/>
          </p:nvPr>
        </p:nvSpPr>
        <p:spPr>
          <a:prstGeom prst="rect">
            <a:avLst/>
          </a:prstGeom>
        </p:spPr>
        <p:txBody>
          <a:bodyPr/>
          <a:lstStyle/>
          <a:p>
            <a:r>
              <a:rPr lang="en-US" sz="1600" b="1" u="sng" dirty="0"/>
              <a:t>Supply</a:t>
            </a:r>
            <a:r>
              <a:rPr lang="en-US" sz="1600" dirty="0"/>
              <a:t>: </a:t>
            </a:r>
            <a:r>
              <a:rPr lang="en-US" sz="1600" strike="sngStrike" dirty="0"/>
              <a:t>Not Keeping </a:t>
            </a:r>
            <a:r>
              <a:rPr lang="en-US" sz="1600" strike="sngStrike" dirty="0" smtClean="0"/>
              <a:t>Pace </a:t>
            </a:r>
            <a:r>
              <a:rPr lang="en-US" sz="1600" dirty="0" smtClean="0"/>
              <a:t>Coming back in some markets/price-levels</a:t>
            </a:r>
            <a:endParaRPr lang="en-US" sz="1600" dirty="0"/>
          </a:p>
          <a:p>
            <a:pPr lvl="1"/>
            <a:r>
              <a:rPr lang="en-US" sz="1400" b="1" dirty="0"/>
              <a:t>Inventory</a:t>
            </a:r>
            <a:r>
              <a:rPr lang="en-US" sz="1400" dirty="0"/>
              <a:t> - at record lows </a:t>
            </a:r>
            <a:r>
              <a:rPr lang="en-US" sz="1400" strike="sngStrike" dirty="0"/>
              <a:t>and continuing to decline </a:t>
            </a:r>
            <a:r>
              <a:rPr lang="en-US" sz="1400" dirty="0"/>
              <a:t>(now up </a:t>
            </a:r>
            <a:r>
              <a:rPr lang="en-US" sz="1400" dirty="0" smtClean="0"/>
              <a:t>5.3% </a:t>
            </a:r>
            <a:r>
              <a:rPr lang="en-US" sz="1400" dirty="0"/>
              <a:t>in </a:t>
            </a:r>
            <a:r>
              <a:rPr lang="en-US" sz="1400" dirty="0" smtClean="0"/>
              <a:t>Dec)</a:t>
            </a:r>
            <a:endParaRPr lang="en-US" sz="1400" dirty="0"/>
          </a:p>
          <a:p>
            <a:pPr lvl="1"/>
            <a:r>
              <a:rPr lang="en-US" sz="1400" b="1" dirty="0"/>
              <a:t>Prices</a:t>
            </a:r>
            <a:r>
              <a:rPr lang="en-US" sz="1400" dirty="0"/>
              <a:t>  - at record highs and still increasing </a:t>
            </a:r>
            <a:r>
              <a:rPr lang="en-US" sz="1400" dirty="0" smtClean="0"/>
              <a:t>(</a:t>
            </a:r>
            <a:r>
              <a:rPr lang="en-US" sz="1400" dirty="0"/>
              <a:t>up </a:t>
            </a:r>
            <a:r>
              <a:rPr lang="en-US" sz="1400" dirty="0" smtClean="0"/>
              <a:t>7.1% </a:t>
            </a:r>
            <a:r>
              <a:rPr lang="en-US" sz="1400" dirty="0"/>
              <a:t>in </a:t>
            </a:r>
            <a:r>
              <a:rPr lang="en-US" sz="1400" dirty="0" smtClean="0"/>
              <a:t>Dec)</a:t>
            </a:r>
            <a:endParaRPr lang="en-US" sz="1400" dirty="0"/>
          </a:p>
          <a:p>
            <a:pPr lvl="1"/>
            <a:r>
              <a:rPr lang="en-US" sz="1400" b="1" dirty="0"/>
              <a:t>Affordability - </a:t>
            </a:r>
            <a:r>
              <a:rPr lang="en-US" sz="1400" dirty="0"/>
              <a:t>least affordable since 2008/09, but more affordable than most of early 2000s and 1990s</a:t>
            </a:r>
          </a:p>
          <a:p>
            <a:r>
              <a:rPr lang="en-US" sz="1600" b="1" u="sng" dirty="0"/>
              <a:t>Demand</a:t>
            </a:r>
            <a:r>
              <a:rPr lang="en-US" sz="1600" dirty="0"/>
              <a:t>: </a:t>
            </a:r>
            <a:r>
              <a:rPr lang="en-US" sz="1600" strike="sngStrike" dirty="0"/>
              <a:t>More</a:t>
            </a:r>
            <a:r>
              <a:rPr lang="en-US" sz="1600" dirty="0"/>
              <a:t> Buyers in the Market</a:t>
            </a:r>
          </a:p>
          <a:p>
            <a:pPr lvl="1"/>
            <a:r>
              <a:rPr lang="en-US" sz="1400" dirty="0"/>
              <a:t>Aging Millennials want to own – ‘peak millennial’ coming to the housing market in 2020</a:t>
            </a:r>
          </a:p>
          <a:p>
            <a:pPr lvl="1"/>
            <a:r>
              <a:rPr lang="en-US" sz="1400" dirty="0"/>
              <a:t>Rents - rising in 73% of counties</a:t>
            </a:r>
          </a:p>
          <a:p>
            <a:r>
              <a:rPr lang="en-US" sz="1800" b="1" dirty="0"/>
              <a:t>Existing Home Sales Struggle to Break Out</a:t>
            </a:r>
            <a:endParaRPr lang="en-US" sz="1600" b="1" dirty="0"/>
          </a:p>
        </p:txBody>
      </p:sp>
    </p:spTree>
    <p:extLst>
      <p:ext uri="{BB962C8B-B14F-4D97-AF65-F5344CB8AC3E}">
        <p14:creationId xmlns:p14="http://schemas.microsoft.com/office/powerpoint/2010/main" val="8698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p:txBody>
          <a:bodyPr/>
          <a:lstStyle/>
          <a:p>
            <a:fld id="{BE3C08F0-9C2C-9F43-9A81-37B149DD4ED0}" type="slidenum">
              <a:rPr lang="en-US" smtClean="0"/>
              <a:pPr/>
              <a:t>17</a:t>
            </a:fld>
            <a:endParaRPr lang="en-US" dirty="0"/>
          </a:p>
        </p:txBody>
      </p:sp>
      <p:sp>
        <p:nvSpPr>
          <p:cNvPr id="6" name="Text Placeholder 5"/>
          <p:cNvSpPr>
            <a:spLocks noGrp="1"/>
          </p:cNvSpPr>
          <p:nvPr>
            <p:ph type="body" sz="quarter" idx="10"/>
          </p:nvPr>
        </p:nvSpPr>
        <p:spPr/>
        <p:txBody>
          <a:bodyPr/>
          <a:lstStyle/>
          <a:p>
            <a:r>
              <a:rPr lang="en-US" dirty="0" smtClean="0"/>
              <a:t>How Home Shoppers </a:t>
            </a:r>
            <a:r>
              <a:rPr lang="en-US" dirty="0" smtClean="0"/>
              <a:t>React - 2018</a:t>
            </a:r>
            <a:endParaRPr lang="en-US" dirty="0"/>
          </a:p>
        </p:txBody>
      </p:sp>
      <p:sp>
        <p:nvSpPr>
          <p:cNvPr id="7" name="Text Placeholder 6"/>
          <p:cNvSpPr>
            <a:spLocks noGrp="1"/>
          </p:cNvSpPr>
          <p:nvPr>
            <p:ph type="body" sz="quarter" idx="11"/>
          </p:nvPr>
        </p:nvSpPr>
        <p:spPr/>
        <p:txBody>
          <a:bodyPr/>
          <a:lstStyle/>
          <a:p>
            <a:r>
              <a:rPr lang="en-US" dirty="0" smtClean="0">
                <a:solidFill>
                  <a:srgbClr val="EA002A"/>
                </a:solidFill>
              </a:rPr>
              <a:t>Survey of March home shoppers</a:t>
            </a:r>
            <a:endParaRPr lang="en-US" dirty="0">
              <a:solidFill>
                <a:srgbClr val="EA002A"/>
              </a:solidFill>
            </a:endParaRPr>
          </a:p>
        </p:txBody>
      </p:sp>
      <p:sp>
        <p:nvSpPr>
          <p:cNvPr id="8" name="Text Placeholder 7"/>
          <p:cNvSpPr>
            <a:spLocks noGrp="1"/>
          </p:cNvSpPr>
          <p:nvPr>
            <p:ph type="body" sz="quarter" idx="12"/>
          </p:nvPr>
        </p:nvSpPr>
        <p:spPr/>
        <p:txBody>
          <a:bodyPr/>
          <a:lstStyle/>
          <a:p>
            <a:pPr marL="192881" indent="-192881">
              <a:buFont typeface="Arial" panose="020B0604020202020204" pitchFamily="34" charset="0"/>
              <a:buChar char="•"/>
            </a:pPr>
            <a:r>
              <a:rPr lang="en-US" sz="1800" b="1" dirty="0"/>
              <a:t>Sticking Around: </a:t>
            </a:r>
            <a:r>
              <a:rPr lang="en-US" sz="1800" dirty="0"/>
              <a:t>Nearly three-quarters of shoppers started their search in 2017</a:t>
            </a:r>
          </a:p>
          <a:p>
            <a:pPr marL="192881" indent="-192881">
              <a:buFont typeface="Arial" panose="020B0604020202020204" pitchFamily="34" charset="0"/>
              <a:buChar char="•"/>
            </a:pPr>
            <a:r>
              <a:rPr lang="en-US" sz="1800" b="1" dirty="0"/>
              <a:t>Know It’s Tough: </a:t>
            </a:r>
            <a:r>
              <a:rPr lang="en-US" sz="1800" dirty="0"/>
              <a:t>35 percent of shoppers anticipate “a lot of competition” and 94 percent are actively employing strategies to compete</a:t>
            </a:r>
          </a:p>
          <a:p>
            <a:pPr marL="450056" lvl="1" indent="-192881">
              <a:buFont typeface="Arial" panose="020B0604020202020204" pitchFamily="34" charset="0"/>
              <a:buChar char="•"/>
            </a:pPr>
            <a:r>
              <a:rPr lang="en-US" sz="1600" dirty="0"/>
              <a:t>Key Strategy Categories: </a:t>
            </a:r>
            <a:br>
              <a:rPr lang="en-US" sz="1600" dirty="0"/>
            </a:br>
            <a:r>
              <a:rPr lang="en-US" sz="1600" dirty="0"/>
              <a:t>(1) Stay Informed and (2) Use Cash</a:t>
            </a:r>
            <a:br>
              <a:rPr lang="en-US" sz="1600" dirty="0"/>
            </a:br>
            <a:endParaRPr lang="en-US" sz="1600" dirty="0"/>
          </a:p>
          <a:p>
            <a:pPr marL="192881" indent="-192881">
              <a:buFont typeface="Arial" panose="020B0604020202020204" pitchFamily="34" charset="0"/>
              <a:buChar char="•"/>
            </a:pPr>
            <a:r>
              <a:rPr lang="en-US" sz="1800" b="1" dirty="0"/>
              <a:t>Remain Optimistic:</a:t>
            </a:r>
            <a:r>
              <a:rPr lang="en-US" sz="1800" dirty="0"/>
              <a:t> More than 70 percent expect to close in 2018</a:t>
            </a:r>
          </a:p>
        </p:txBody>
      </p:sp>
    </p:spTree>
    <p:extLst>
      <p:ext uri="{BB962C8B-B14F-4D97-AF65-F5344CB8AC3E}">
        <p14:creationId xmlns:p14="http://schemas.microsoft.com/office/powerpoint/2010/main" val="1725122890"/>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p:txBody>
          <a:bodyPr/>
          <a:lstStyle/>
          <a:p>
            <a:fld id="{BE3C08F0-9C2C-9F43-9A81-37B149DD4ED0}" type="slidenum">
              <a:rPr lang="en-US" smtClean="0"/>
              <a:pPr/>
              <a:t>18</a:t>
            </a:fld>
            <a:endParaRPr lang="en-US" dirty="0"/>
          </a:p>
        </p:txBody>
      </p:sp>
      <p:sp>
        <p:nvSpPr>
          <p:cNvPr id="6" name="Text Placeholder 5"/>
          <p:cNvSpPr>
            <a:spLocks noGrp="1"/>
          </p:cNvSpPr>
          <p:nvPr>
            <p:ph type="body" sz="quarter" idx="10"/>
          </p:nvPr>
        </p:nvSpPr>
        <p:spPr/>
        <p:txBody>
          <a:bodyPr/>
          <a:lstStyle/>
          <a:p>
            <a:r>
              <a:rPr lang="en-US" dirty="0" smtClean="0"/>
              <a:t>How Home Shoppers </a:t>
            </a:r>
            <a:r>
              <a:rPr lang="en-US" dirty="0" smtClean="0"/>
              <a:t>React - 2018</a:t>
            </a:r>
            <a:endParaRPr lang="en-US" dirty="0"/>
          </a:p>
        </p:txBody>
      </p:sp>
      <p:sp>
        <p:nvSpPr>
          <p:cNvPr id="7" name="Text Placeholder 6"/>
          <p:cNvSpPr>
            <a:spLocks noGrp="1"/>
          </p:cNvSpPr>
          <p:nvPr>
            <p:ph type="body" sz="quarter" idx="11"/>
          </p:nvPr>
        </p:nvSpPr>
        <p:spPr/>
        <p:txBody>
          <a:bodyPr/>
          <a:lstStyle/>
          <a:p>
            <a:r>
              <a:rPr lang="en-US" dirty="0" smtClean="0">
                <a:solidFill>
                  <a:srgbClr val="EA002A"/>
                </a:solidFill>
              </a:rPr>
              <a:t>Survey of March home shoppers</a:t>
            </a:r>
            <a:endParaRPr lang="en-US" dirty="0">
              <a:solidFill>
                <a:srgbClr val="EA002A"/>
              </a:solidFill>
            </a:endParaRPr>
          </a:p>
        </p:txBody>
      </p:sp>
      <p:sp>
        <p:nvSpPr>
          <p:cNvPr id="8" name="Text Placeholder 7"/>
          <p:cNvSpPr>
            <a:spLocks noGrp="1"/>
          </p:cNvSpPr>
          <p:nvPr>
            <p:ph type="body" sz="quarter" idx="12"/>
          </p:nvPr>
        </p:nvSpPr>
        <p:spPr/>
        <p:txBody>
          <a:bodyPr/>
          <a:lstStyle/>
          <a:p>
            <a:pPr marL="192881" indent="-192881">
              <a:buFont typeface="Arial" panose="020B0604020202020204" pitchFamily="34" charset="0"/>
              <a:buChar char="•"/>
            </a:pPr>
            <a:r>
              <a:rPr lang="en-US" sz="1800" b="1" dirty="0"/>
              <a:t>Rising Rents a Trigger: </a:t>
            </a:r>
            <a:r>
              <a:rPr lang="en-US" sz="1800" dirty="0"/>
              <a:t>Millennials cited rising rent as a reason for home purchase</a:t>
            </a:r>
            <a:endParaRPr lang="en-US" sz="1800" b="1" dirty="0"/>
          </a:p>
          <a:p>
            <a:pPr marL="192881" indent="-192881">
              <a:buFont typeface="Arial" panose="020B0604020202020204" pitchFamily="34" charset="0"/>
              <a:buChar char="•"/>
            </a:pPr>
            <a:r>
              <a:rPr lang="en-US" sz="1800" b="1" dirty="0"/>
              <a:t>Adjusting to Market Conditions: </a:t>
            </a:r>
            <a:r>
              <a:rPr lang="en-US" sz="1800" dirty="0"/>
              <a:t>Roughly 4 in 5 shoppers have adapted their home search to cope with rising interest rates and home prices</a:t>
            </a:r>
          </a:p>
          <a:p>
            <a:pPr marL="257175" lvl="1" indent="0">
              <a:buNone/>
            </a:pPr>
            <a:r>
              <a:rPr lang="en-US" sz="1600" b="1" dirty="0"/>
              <a:t>Key Adjustments</a:t>
            </a:r>
            <a:r>
              <a:rPr lang="en-US" sz="1600" b="1" dirty="0" smtClean="0"/>
              <a:t>:</a:t>
            </a:r>
          </a:p>
          <a:p>
            <a:pPr marL="542925" lvl="1" indent="-285750"/>
            <a:r>
              <a:rPr lang="en-US" sz="1600" dirty="0" smtClean="0"/>
              <a:t>(</a:t>
            </a:r>
            <a:r>
              <a:rPr lang="en-US" sz="1600" dirty="0"/>
              <a:t>1) Smaller </a:t>
            </a:r>
            <a:r>
              <a:rPr lang="en-US" sz="1600" dirty="0" smtClean="0"/>
              <a:t>home </a:t>
            </a:r>
          </a:p>
          <a:p>
            <a:pPr marL="542925" lvl="1" indent="-285750"/>
            <a:r>
              <a:rPr lang="en-US" sz="1600" dirty="0" smtClean="0"/>
              <a:t>(</a:t>
            </a:r>
            <a:r>
              <a:rPr lang="en-US" sz="1600" dirty="0"/>
              <a:t>2) Less expensive </a:t>
            </a:r>
            <a:r>
              <a:rPr lang="en-US" sz="1600" dirty="0" smtClean="0"/>
              <a:t>home</a:t>
            </a:r>
          </a:p>
          <a:p>
            <a:pPr marL="542925" lvl="1" indent="-285750"/>
            <a:r>
              <a:rPr lang="en-US" sz="1600" dirty="0" smtClean="0"/>
              <a:t>(</a:t>
            </a:r>
            <a:r>
              <a:rPr lang="en-US" sz="1600" dirty="0"/>
              <a:t>3) Different </a:t>
            </a:r>
            <a:r>
              <a:rPr lang="en-US" sz="1600" dirty="0" smtClean="0"/>
              <a:t>neighborhood</a:t>
            </a:r>
          </a:p>
          <a:p>
            <a:pPr marL="542925" lvl="1" indent="-285750"/>
            <a:r>
              <a:rPr lang="en-US" sz="1600" dirty="0" smtClean="0"/>
              <a:t>(</a:t>
            </a:r>
            <a:r>
              <a:rPr lang="en-US" sz="1600" dirty="0"/>
              <a:t>4) Larger Down </a:t>
            </a:r>
            <a:r>
              <a:rPr lang="en-US" sz="1600" dirty="0" smtClean="0"/>
              <a:t>Payment</a:t>
            </a:r>
          </a:p>
          <a:p>
            <a:pPr marL="542925" lvl="1" indent="-285750"/>
            <a:r>
              <a:rPr lang="en-US" sz="1600" dirty="0" smtClean="0"/>
              <a:t>(</a:t>
            </a:r>
            <a:r>
              <a:rPr lang="en-US" sz="1600" dirty="0"/>
              <a:t>5) Increase monthly budget</a:t>
            </a:r>
          </a:p>
          <a:p>
            <a:pPr marL="192881" indent="-192881">
              <a:buFont typeface="Arial" panose="020B0604020202020204" pitchFamily="34" charset="0"/>
              <a:buChar char="•"/>
            </a:pPr>
            <a:endParaRPr lang="en-US" sz="1600" b="1" dirty="0" smtClean="0"/>
          </a:p>
        </p:txBody>
      </p:sp>
    </p:spTree>
    <p:extLst>
      <p:ext uri="{BB962C8B-B14F-4D97-AF65-F5344CB8AC3E}">
        <p14:creationId xmlns:p14="http://schemas.microsoft.com/office/powerpoint/2010/main" val="354251385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0176" y="1006283"/>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19</a:t>
            </a:fld>
            <a:endParaRPr lang="en-US" dirty="0"/>
          </a:p>
        </p:txBody>
      </p:sp>
      <p:sp>
        <p:nvSpPr>
          <p:cNvPr id="8" name="Text Placeholder 7"/>
          <p:cNvSpPr>
            <a:spLocks noGrp="1"/>
          </p:cNvSpPr>
          <p:nvPr>
            <p:ph type="body" sz="quarter" idx="10"/>
          </p:nvPr>
        </p:nvSpPr>
        <p:spPr/>
        <p:txBody>
          <a:bodyPr/>
          <a:lstStyle/>
          <a:p>
            <a:r>
              <a:rPr lang="en-US" dirty="0" smtClean="0"/>
              <a:t>SALES Up in Oct &amp; Nov, but still down y/y</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EHS down 7.0% Y/Y in November</a:t>
            </a:r>
            <a:endParaRPr lang="en-US" dirty="0">
              <a:solidFill>
                <a:schemeClr val="accent1"/>
              </a:solidFill>
            </a:endParaRPr>
          </a:p>
        </p:txBody>
      </p:sp>
      <p:sp>
        <p:nvSpPr>
          <p:cNvPr id="10" name="Rectangle 9"/>
          <p:cNvSpPr/>
          <p:nvPr/>
        </p:nvSpPr>
        <p:spPr>
          <a:xfrm>
            <a:off x="2051405" y="4593517"/>
            <a:ext cx="5635270" cy="184666"/>
          </a:xfrm>
          <a:prstGeom prst="rect">
            <a:avLst/>
          </a:prstGeom>
        </p:spPr>
        <p:txBody>
          <a:bodyPr wrap="square">
            <a:spAutoFit/>
          </a:bodyPr>
          <a:lstStyle/>
          <a:p>
            <a:pPr lvl="0" algn="r"/>
            <a:r>
              <a:rPr lang="en-US" sz="600" i="1" dirty="0">
                <a:solidFill>
                  <a:srgbClr val="7F7F7F"/>
                </a:solidFill>
              </a:rPr>
              <a:t>Source: National Association of REALTORS</a:t>
            </a:r>
            <a:r>
              <a:rPr lang="en-US" sz="600" i="1" baseline="30000" dirty="0">
                <a:solidFill>
                  <a:srgbClr val="7F7F7F"/>
                </a:solidFill>
              </a:rPr>
              <a:t>®</a:t>
            </a:r>
            <a:r>
              <a:rPr lang="en-US" sz="600" i="1" dirty="0">
                <a:solidFill>
                  <a:srgbClr val="7F7F7F"/>
                </a:solidFill>
              </a:rPr>
              <a:t> Existing Home Sales Report</a:t>
            </a:r>
          </a:p>
        </p:txBody>
      </p:sp>
    </p:spTree>
    <p:extLst>
      <p:ext uri="{BB962C8B-B14F-4D97-AF65-F5344CB8AC3E}">
        <p14:creationId xmlns:p14="http://schemas.microsoft.com/office/powerpoint/2010/main" val="317712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2</a:t>
            </a:fld>
            <a:endParaRPr lang="en-US" dirty="0"/>
          </a:p>
        </p:txBody>
      </p:sp>
      <p:sp>
        <p:nvSpPr>
          <p:cNvPr id="9" name="Text Placeholder 8"/>
          <p:cNvSpPr>
            <a:spLocks noGrp="1"/>
          </p:cNvSpPr>
          <p:nvPr>
            <p:ph type="body" sz="quarter" idx="10"/>
          </p:nvPr>
        </p:nvSpPr>
        <p:spPr/>
        <p:txBody>
          <a:bodyPr/>
          <a:lstStyle/>
          <a:p>
            <a:r>
              <a:rPr lang="en-US" dirty="0" smtClean="0"/>
              <a:t>AGENDA</a:t>
            </a:r>
            <a:endParaRPr lang="en-US" dirty="0"/>
          </a:p>
        </p:txBody>
      </p:sp>
      <p:sp>
        <p:nvSpPr>
          <p:cNvPr id="3" name="Text Placeholder 2"/>
          <p:cNvSpPr>
            <a:spLocks noGrp="1"/>
          </p:cNvSpPr>
          <p:nvPr>
            <p:ph type="body" sz="quarter" idx="11"/>
          </p:nvPr>
        </p:nvSpPr>
        <p:spPr/>
        <p:txBody>
          <a:bodyPr/>
          <a:lstStyle/>
          <a:p>
            <a:r>
              <a:rPr lang="en-US" dirty="0" smtClean="0"/>
              <a:t>Economic and housing data and insights from realtor.com</a:t>
            </a:r>
            <a:r>
              <a:rPr lang="en-US" baseline="30000" dirty="0" smtClean="0"/>
              <a:t>® </a:t>
            </a:r>
            <a:endParaRPr lang="en-US" baseline="30000" dirty="0"/>
          </a:p>
        </p:txBody>
      </p:sp>
      <p:sp>
        <p:nvSpPr>
          <p:cNvPr id="5" name="Text Placeholder 4"/>
          <p:cNvSpPr>
            <a:spLocks noGrp="1"/>
          </p:cNvSpPr>
          <p:nvPr>
            <p:ph type="body" sz="quarter" idx="12"/>
          </p:nvPr>
        </p:nvSpPr>
        <p:spPr>
          <a:xfrm>
            <a:off x="621815" y="1013415"/>
            <a:ext cx="8009827" cy="3421062"/>
          </a:xfrm>
          <a:prstGeom prst="rect">
            <a:avLst/>
          </a:prstGeom>
        </p:spPr>
        <p:txBody>
          <a:bodyPr/>
          <a:lstStyle/>
          <a:p>
            <a:r>
              <a:rPr lang="en-US" sz="1800" dirty="0"/>
              <a:t>National Forecast – How well did we predict 2018</a:t>
            </a:r>
            <a:r>
              <a:rPr lang="en-US" sz="1800" dirty="0" smtClean="0"/>
              <a:t>? Looking forward to 2019</a:t>
            </a:r>
            <a:endParaRPr lang="en-US" sz="1800" dirty="0"/>
          </a:p>
          <a:p>
            <a:r>
              <a:rPr lang="en-US" sz="1800" dirty="0"/>
              <a:t>U.S. Economic Trends – GDP, Jobs</a:t>
            </a:r>
          </a:p>
          <a:p>
            <a:r>
              <a:rPr lang="en-US" sz="1800" dirty="0"/>
              <a:t>U.S. Housing Trends – Ownership Up, EHS Struggle</a:t>
            </a:r>
          </a:p>
          <a:p>
            <a:pPr lvl="1"/>
            <a:r>
              <a:rPr lang="en-US" sz="1650" dirty="0"/>
              <a:t>Supply: Inventory, Prices, Affordability</a:t>
            </a:r>
          </a:p>
          <a:p>
            <a:pPr lvl="1"/>
            <a:r>
              <a:rPr lang="en-US" sz="1650" dirty="0"/>
              <a:t>Demand: Aging Millennials, Rents</a:t>
            </a:r>
          </a:p>
          <a:p>
            <a:pPr lvl="1"/>
            <a:r>
              <a:rPr lang="en-US" sz="1650" dirty="0"/>
              <a:t>How Shoppers React</a:t>
            </a:r>
          </a:p>
          <a:p>
            <a:r>
              <a:rPr lang="en-US" sz="1800" dirty="0"/>
              <a:t>How realtor.com</a:t>
            </a:r>
            <a:r>
              <a:rPr lang="en-US" sz="1800" baseline="30000" dirty="0"/>
              <a:t>®</a:t>
            </a:r>
            <a:r>
              <a:rPr lang="en-US" sz="1800" dirty="0"/>
              <a:t> data highlights U.S. trends</a:t>
            </a:r>
          </a:p>
          <a:p>
            <a:pPr lvl="1"/>
            <a:r>
              <a:rPr lang="en-US" sz="1800" dirty="0"/>
              <a:t>California, Cross Market Demand</a:t>
            </a:r>
          </a:p>
          <a:p>
            <a:pPr lvl="1"/>
            <a:r>
              <a:rPr lang="en-US" sz="1800" dirty="0"/>
              <a:t>Hot Markets, Generational Shopping</a:t>
            </a:r>
          </a:p>
          <a:p>
            <a:r>
              <a:rPr lang="en-US" sz="1800" dirty="0"/>
              <a:t>Local Data – </a:t>
            </a:r>
            <a:r>
              <a:rPr lang="en-US" sz="1800" dirty="0" smtClean="0"/>
              <a:t>Denver Inventory, Sales </a:t>
            </a:r>
            <a:r>
              <a:rPr lang="en-US" sz="1800" dirty="0"/>
              <a:t>&amp; Hot Markets</a:t>
            </a:r>
          </a:p>
          <a:p>
            <a:endParaRPr lang="en-US" dirty="0"/>
          </a:p>
          <a:p>
            <a:pPr marL="0" indent="0">
              <a:buNone/>
            </a:pPr>
            <a:endParaRPr lang="en-US" sz="1800" dirty="0"/>
          </a:p>
        </p:txBody>
      </p:sp>
    </p:spTree>
    <p:extLst>
      <p:ext uri="{BB962C8B-B14F-4D97-AF65-F5344CB8AC3E}">
        <p14:creationId xmlns:p14="http://schemas.microsoft.com/office/powerpoint/2010/main" val="364175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00176" y="1007613"/>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20</a:t>
            </a:fld>
            <a:endParaRPr lang="en-US" dirty="0"/>
          </a:p>
        </p:txBody>
      </p:sp>
      <p:sp>
        <p:nvSpPr>
          <p:cNvPr id="8" name="Text Placeholder 7"/>
          <p:cNvSpPr>
            <a:spLocks noGrp="1"/>
          </p:cNvSpPr>
          <p:nvPr>
            <p:ph type="body" sz="quarter" idx="10"/>
          </p:nvPr>
        </p:nvSpPr>
        <p:spPr/>
        <p:txBody>
          <a:bodyPr/>
          <a:lstStyle/>
          <a:p>
            <a:r>
              <a:rPr lang="en-US" dirty="0" smtClean="0"/>
              <a:t>ownership Recovering</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64.4% home ownership rate off low; 1.4 M households last 4 quarters</a:t>
            </a:r>
            <a:endParaRPr lang="en-US" dirty="0">
              <a:solidFill>
                <a:schemeClr val="accent1"/>
              </a:solidFill>
            </a:endParaRPr>
          </a:p>
        </p:txBody>
      </p:sp>
      <p:sp>
        <p:nvSpPr>
          <p:cNvPr id="9" name="Rectangle 8"/>
          <p:cNvSpPr/>
          <p:nvPr/>
        </p:nvSpPr>
        <p:spPr>
          <a:xfrm>
            <a:off x="2003780" y="4594847"/>
            <a:ext cx="5682895" cy="184666"/>
          </a:xfrm>
          <a:prstGeom prst="rect">
            <a:avLst/>
          </a:prstGeom>
        </p:spPr>
        <p:txBody>
          <a:bodyPr wrap="square">
            <a:spAutoFit/>
          </a:bodyPr>
          <a:lstStyle/>
          <a:p>
            <a:pPr lvl="0" algn="r"/>
            <a:r>
              <a:rPr lang="en-US" sz="600" i="1" dirty="0">
                <a:solidFill>
                  <a:srgbClr val="7F7F7F"/>
                </a:solidFill>
              </a:rPr>
              <a:t>Source: Census Bureau</a:t>
            </a:r>
          </a:p>
        </p:txBody>
      </p:sp>
    </p:spTree>
    <p:extLst>
      <p:ext uri="{BB962C8B-B14F-4D97-AF65-F5344CB8AC3E}">
        <p14:creationId xmlns:p14="http://schemas.microsoft.com/office/powerpoint/2010/main" val="66749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Supply Side</a:t>
            </a:r>
            <a:endParaRPr lang="en-US" dirty="0"/>
          </a:p>
        </p:txBody>
      </p:sp>
      <p:pic>
        <p:nvPicPr>
          <p:cNvPr id="4"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4090" b="4090"/>
          <a:stretch>
            <a:fillRect/>
          </a:stretch>
        </p:blipFill>
        <p:spPr>
          <a:xfrm>
            <a:off x="4810921" y="1070876"/>
            <a:ext cx="845216" cy="776074"/>
          </a:xfrm>
          <a:prstGeom prst="rect">
            <a:avLst/>
          </a:prstGeom>
        </p:spPr>
      </p:pic>
    </p:spTree>
    <p:extLst>
      <p:ext uri="{BB962C8B-B14F-4D97-AF65-F5344CB8AC3E}">
        <p14:creationId xmlns:p14="http://schemas.microsoft.com/office/powerpoint/2010/main" val="28639717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22</a:t>
            </a:fld>
            <a:endParaRPr lang="uk-UA" dirty="0"/>
          </a:p>
        </p:txBody>
      </p:sp>
      <p:sp>
        <p:nvSpPr>
          <p:cNvPr id="3" name="Text Placeholder 2"/>
          <p:cNvSpPr>
            <a:spLocks noGrp="1"/>
          </p:cNvSpPr>
          <p:nvPr>
            <p:ph type="body" sz="quarter" idx="10"/>
          </p:nvPr>
        </p:nvSpPr>
        <p:spPr/>
        <p:txBody>
          <a:bodyPr/>
          <a:lstStyle/>
          <a:p>
            <a:r>
              <a:rPr lang="en-US" dirty="0" smtClean="0"/>
              <a:t>Modest inventory gains continue</a:t>
            </a:r>
            <a:endParaRPr lang="en-US" dirty="0"/>
          </a:p>
        </p:txBody>
      </p:sp>
    </p:spTree>
    <p:extLst>
      <p:ext uri="{BB962C8B-B14F-4D97-AF65-F5344CB8AC3E}">
        <p14:creationId xmlns:p14="http://schemas.microsoft.com/office/powerpoint/2010/main" val="7867501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78729" y="1040801"/>
            <a:ext cx="6096000" cy="36576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23</a:t>
            </a:fld>
            <a:endParaRPr lang="en-US" dirty="0"/>
          </a:p>
        </p:txBody>
      </p:sp>
      <p:sp>
        <p:nvSpPr>
          <p:cNvPr id="8" name="Text Placeholder 7"/>
          <p:cNvSpPr>
            <a:spLocks noGrp="1"/>
          </p:cNvSpPr>
          <p:nvPr>
            <p:ph type="body" sz="quarter" idx="10"/>
          </p:nvPr>
        </p:nvSpPr>
        <p:spPr>
          <a:noFill/>
        </p:spPr>
        <p:txBody>
          <a:bodyPr/>
          <a:lstStyle/>
          <a:p>
            <a:r>
              <a:rPr lang="en-US" dirty="0" smtClean="0"/>
              <a:t>Inventory up</a:t>
            </a:r>
            <a:endParaRPr lang="en-US" dirty="0"/>
          </a:p>
        </p:txBody>
      </p:sp>
      <p:sp>
        <p:nvSpPr>
          <p:cNvPr id="3" name="Text Placeholder 2"/>
          <p:cNvSpPr>
            <a:spLocks noGrp="1"/>
          </p:cNvSpPr>
          <p:nvPr>
            <p:ph type="body" sz="quarter" idx="11"/>
          </p:nvPr>
        </p:nvSpPr>
        <p:spPr/>
        <p:txBody>
          <a:bodyPr/>
          <a:lstStyle/>
          <a:p>
            <a:r>
              <a:rPr lang="en-US" dirty="0">
                <a:solidFill>
                  <a:schemeClr val="accent1"/>
                </a:solidFill>
              </a:rPr>
              <a:t>Inventory I</a:t>
            </a:r>
            <a:r>
              <a:rPr lang="en-US" dirty="0" smtClean="0">
                <a:solidFill>
                  <a:schemeClr val="accent1"/>
                </a:solidFill>
              </a:rPr>
              <a:t>ncreased 5% Y/Y in December</a:t>
            </a:r>
            <a:endParaRPr lang="en-US" dirty="0">
              <a:solidFill>
                <a:schemeClr val="accent1"/>
              </a:solidFill>
            </a:endParaRPr>
          </a:p>
        </p:txBody>
      </p:sp>
      <p:sp>
        <p:nvSpPr>
          <p:cNvPr id="11" name="Rectangle 10"/>
          <p:cNvSpPr/>
          <p:nvPr/>
        </p:nvSpPr>
        <p:spPr>
          <a:xfrm>
            <a:off x="2062914" y="4606068"/>
            <a:ext cx="5622570" cy="184666"/>
          </a:xfrm>
          <a:prstGeom prst="rect">
            <a:avLst/>
          </a:prstGeom>
        </p:spPr>
        <p:txBody>
          <a:bodyPr wrap="square">
            <a:spAutoFit/>
          </a:bodyPr>
          <a:lstStyle/>
          <a:p>
            <a:pPr lvl="0" algn="r"/>
            <a:r>
              <a:rPr lang="en-US" sz="600" i="1" dirty="0">
                <a:solidFill>
                  <a:srgbClr val="7F7F7F"/>
                </a:solidFill>
              </a:rPr>
              <a:t>Source: </a:t>
            </a:r>
            <a:r>
              <a:rPr lang="en-US" sz="600" i="1" dirty="0" err="1">
                <a:solidFill>
                  <a:srgbClr val="7F7F7F"/>
                </a:solidFill>
              </a:rPr>
              <a:t>Realtor.com</a:t>
            </a:r>
            <a:r>
              <a:rPr lang="en-US" sz="600" i="1" baseline="30000" dirty="0">
                <a:solidFill>
                  <a:srgbClr val="7F7F7F"/>
                </a:solidFill>
              </a:rPr>
              <a:t>®</a:t>
            </a:r>
          </a:p>
        </p:txBody>
      </p:sp>
    </p:spTree>
    <p:extLst>
      <p:ext uri="{BB962C8B-B14F-4D97-AF65-F5344CB8AC3E}">
        <p14:creationId xmlns:p14="http://schemas.microsoft.com/office/powerpoint/2010/main" val="33400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24</a:t>
            </a:fld>
            <a:endParaRPr lang="uk-UA" dirty="0"/>
          </a:p>
        </p:txBody>
      </p:sp>
      <p:sp>
        <p:nvSpPr>
          <p:cNvPr id="3" name="Text Placeholder 2"/>
          <p:cNvSpPr>
            <a:spLocks noGrp="1"/>
          </p:cNvSpPr>
          <p:nvPr>
            <p:ph type="body" sz="quarter" idx="10"/>
          </p:nvPr>
        </p:nvSpPr>
        <p:spPr/>
        <p:txBody>
          <a:bodyPr/>
          <a:lstStyle/>
          <a:p>
            <a:r>
              <a:rPr lang="en-US" dirty="0" smtClean="0"/>
              <a:t>High-cost markets lead inventory gains</a:t>
            </a:r>
            <a:endParaRPr lang="en-US" dirty="0"/>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stretch>
            <a:fillRect/>
          </a:stretch>
        </p:blipFill>
        <p:spPr>
          <a:xfrm>
            <a:off x="1589171" y="827996"/>
            <a:ext cx="5579725" cy="3876026"/>
          </a:xfrm>
          <a:prstGeom prst="rect">
            <a:avLst/>
          </a:prstGeom>
        </p:spPr>
      </p:pic>
    </p:spTree>
    <p:extLst>
      <p:ext uri="{BB962C8B-B14F-4D97-AF65-F5344CB8AC3E}">
        <p14:creationId xmlns:p14="http://schemas.microsoft.com/office/powerpoint/2010/main" val="14363887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89518" y="1133134"/>
            <a:ext cx="6096000" cy="36576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25</a:t>
            </a:fld>
            <a:endParaRPr lang="en-US" dirty="0"/>
          </a:p>
        </p:txBody>
      </p:sp>
      <p:sp>
        <p:nvSpPr>
          <p:cNvPr id="8" name="Text Placeholder 7"/>
          <p:cNvSpPr>
            <a:spLocks noGrp="1"/>
          </p:cNvSpPr>
          <p:nvPr>
            <p:ph type="body" sz="quarter" idx="10"/>
          </p:nvPr>
        </p:nvSpPr>
        <p:spPr>
          <a:noFill/>
        </p:spPr>
        <p:txBody>
          <a:bodyPr/>
          <a:lstStyle/>
          <a:p>
            <a:r>
              <a:rPr lang="en-US" dirty="0" smtClean="0"/>
              <a:t>Prices continue to rise</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Median List Price at $289,000, Up 7.1% Y/Y in December</a:t>
            </a:r>
            <a:endParaRPr lang="en-US" dirty="0">
              <a:solidFill>
                <a:schemeClr val="accent1"/>
              </a:solidFill>
            </a:endParaRPr>
          </a:p>
        </p:txBody>
      </p:sp>
      <p:sp>
        <p:nvSpPr>
          <p:cNvPr id="11" name="Rectangle 10"/>
          <p:cNvSpPr/>
          <p:nvPr/>
        </p:nvSpPr>
        <p:spPr>
          <a:xfrm>
            <a:off x="2064105" y="4606068"/>
            <a:ext cx="5622570" cy="184666"/>
          </a:xfrm>
          <a:prstGeom prst="rect">
            <a:avLst/>
          </a:prstGeom>
        </p:spPr>
        <p:txBody>
          <a:bodyPr wrap="square">
            <a:spAutoFit/>
          </a:bodyPr>
          <a:lstStyle/>
          <a:p>
            <a:pPr lvl="0" algn="r"/>
            <a:r>
              <a:rPr lang="en-US" sz="600" i="1" dirty="0">
                <a:solidFill>
                  <a:srgbClr val="7F7F7F"/>
                </a:solidFill>
              </a:rPr>
              <a:t>Source: </a:t>
            </a:r>
            <a:r>
              <a:rPr lang="en-US" sz="600" i="1" dirty="0" err="1">
                <a:solidFill>
                  <a:srgbClr val="7F7F7F"/>
                </a:solidFill>
              </a:rPr>
              <a:t>Realtor.com</a:t>
            </a:r>
            <a:r>
              <a:rPr lang="en-US" sz="600" i="1" baseline="30000" dirty="0">
                <a:solidFill>
                  <a:srgbClr val="7F7F7F"/>
                </a:solidFill>
              </a:rPr>
              <a:t>®</a:t>
            </a:r>
          </a:p>
        </p:txBody>
      </p:sp>
    </p:spTree>
    <p:extLst>
      <p:ext uri="{BB962C8B-B14F-4D97-AF65-F5344CB8AC3E}">
        <p14:creationId xmlns:p14="http://schemas.microsoft.com/office/powerpoint/2010/main" val="5518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98985" y="1040220"/>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26</a:t>
            </a:fld>
            <a:endParaRPr lang="en-US" dirty="0"/>
          </a:p>
        </p:txBody>
      </p:sp>
      <p:sp>
        <p:nvSpPr>
          <p:cNvPr id="8" name="Text Placeholder 7"/>
          <p:cNvSpPr>
            <a:spLocks noGrp="1"/>
          </p:cNvSpPr>
          <p:nvPr>
            <p:ph type="body" sz="quarter" idx="10"/>
          </p:nvPr>
        </p:nvSpPr>
        <p:spPr>
          <a:noFill/>
        </p:spPr>
        <p:txBody>
          <a:bodyPr/>
          <a:lstStyle/>
          <a:p>
            <a:r>
              <a:rPr lang="en-US" dirty="0"/>
              <a:t>Listing prices </a:t>
            </a:r>
            <a:r>
              <a:rPr lang="en-US" dirty="0" smtClean="0"/>
              <a:t>up 7.1% </a:t>
            </a:r>
            <a:r>
              <a:rPr lang="en-US" dirty="0"/>
              <a:t>y/y in </a:t>
            </a:r>
            <a:r>
              <a:rPr lang="en-US" dirty="0" smtClean="0"/>
              <a:t>Dec</a:t>
            </a:r>
            <a:endParaRPr lang="en-US" dirty="0"/>
          </a:p>
        </p:txBody>
      </p:sp>
      <p:sp>
        <p:nvSpPr>
          <p:cNvPr id="3" name="Text Placeholder 2"/>
          <p:cNvSpPr>
            <a:spLocks noGrp="1"/>
          </p:cNvSpPr>
          <p:nvPr>
            <p:ph type="body" sz="quarter" idx="11"/>
          </p:nvPr>
        </p:nvSpPr>
        <p:spPr/>
        <p:txBody>
          <a:bodyPr/>
          <a:lstStyle/>
          <a:p>
            <a:r>
              <a:rPr lang="en-US" dirty="0">
                <a:solidFill>
                  <a:schemeClr val="accent1"/>
                </a:solidFill>
              </a:rPr>
              <a:t>Median list price increases are widespread</a:t>
            </a:r>
          </a:p>
        </p:txBody>
      </p:sp>
      <p:sp>
        <p:nvSpPr>
          <p:cNvPr id="10" name="Rectangle 9"/>
          <p:cNvSpPr/>
          <p:nvPr/>
        </p:nvSpPr>
        <p:spPr>
          <a:xfrm>
            <a:off x="2112126" y="4515759"/>
            <a:ext cx="5573358" cy="207749"/>
          </a:xfrm>
          <a:prstGeom prst="rect">
            <a:avLst/>
          </a:prstGeom>
        </p:spPr>
        <p:txBody>
          <a:bodyPr wrap="square">
            <a:spAutoFit/>
          </a:bodyPr>
          <a:lstStyle/>
          <a:p>
            <a:pPr lvl="0" algn="r"/>
            <a:r>
              <a:rPr lang="en-US" sz="750" i="1" dirty="0">
                <a:solidFill>
                  <a:srgbClr val="7F7F7F"/>
                </a:solidFill>
              </a:rPr>
              <a:t>Source: Realtor.com</a:t>
            </a:r>
            <a:r>
              <a:rPr lang="en-US" sz="750" i="1" baseline="30000" dirty="0">
                <a:solidFill>
                  <a:srgbClr val="7F7F7F"/>
                </a:solidFill>
              </a:rPr>
              <a:t>®</a:t>
            </a:r>
          </a:p>
        </p:txBody>
      </p:sp>
      <p:sp>
        <p:nvSpPr>
          <p:cNvPr id="9" name="Rectangle 8"/>
          <p:cNvSpPr/>
          <p:nvPr/>
        </p:nvSpPr>
        <p:spPr>
          <a:xfrm>
            <a:off x="5905213" y="4284155"/>
            <a:ext cx="1780271" cy="308674"/>
          </a:xfrm>
          <a:prstGeom prst="rect">
            <a:avLst/>
          </a:prstGeom>
        </p:spPr>
        <p:txBody>
          <a:bodyPr wrap="square">
            <a:spAutoFit/>
          </a:bodyPr>
          <a:lstStyle/>
          <a:p>
            <a:pPr marL="42863" algn="r">
              <a:spcBef>
                <a:spcPct val="20000"/>
              </a:spcBef>
            </a:pPr>
            <a:r>
              <a:rPr lang="en-US" sz="1400" dirty="0" smtClean="0">
                <a:solidFill>
                  <a:schemeClr val="accent1"/>
                </a:solidFill>
                <a:latin typeface="+mj-lt"/>
              </a:rPr>
              <a:t>December 2018</a:t>
            </a:r>
            <a:endParaRPr lang="en-US" sz="1400" dirty="0">
              <a:solidFill>
                <a:schemeClr val="accent1"/>
              </a:solidFill>
              <a:latin typeface="+mj-lt"/>
            </a:endParaRPr>
          </a:p>
        </p:txBody>
      </p:sp>
    </p:spTree>
    <p:extLst>
      <p:ext uri="{BB962C8B-B14F-4D97-AF65-F5344CB8AC3E}">
        <p14:creationId xmlns:p14="http://schemas.microsoft.com/office/powerpoint/2010/main" val="18754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0176" y="1018834"/>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27</a:t>
            </a:fld>
            <a:endParaRPr lang="en-US" dirty="0"/>
          </a:p>
        </p:txBody>
      </p:sp>
      <p:sp>
        <p:nvSpPr>
          <p:cNvPr id="8" name="Text Placeholder 7"/>
          <p:cNvSpPr>
            <a:spLocks noGrp="1"/>
          </p:cNvSpPr>
          <p:nvPr>
            <p:ph type="body" sz="quarter" idx="10"/>
          </p:nvPr>
        </p:nvSpPr>
        <p:spPr/>
        <p:txBody>
          <a:bodyPr/>
          <a:lstStyle/>
          <a:p>
            <a:r>
              <a:rPr lang="en-US" dirty="0"/>
              <a:t>Inventory divergence</a:t>
            </a:r>
          </a:p>
        </p:txBody>
      </p:sp>
      <p:sp>
        <p:nvSpPr>
          <p:cNvPr id="3" name="Text Placeholder 2"/>
          <p:cNvSpPr>
            <a:spLocks noGrp="1"/>
          </p:cNvSpPr>
          <p:nvPr>
            <p:ph type="body" sz="quarter" idx="11"/>
          </p:nvPr>
        </p:nvSpPr>
        <p:spPr/>
        <p:txBody>
          <a:bodyPr/>
          <a:lstStyle/>
          <a:p>
            <a:r>
              <a:rPr lang="en-US" dirty="0" smtClean="0">
                <a:solidFill>
                  <a:schemeClr val="accent1"/>
                </a:solidFill>
              </a:rPr>
              <a:t>4.3 months supply </a:t>
            </a:r>
            <a:r>
              <a:rPr lang="en-US" dirty="0">
                <a:solidFill>
                  <a:schemeClr val="accent1"/>
                </a:solidFill>
              </a:rPr>
              <a:t>for </a:t>
            </a:r>
            <a:r>
              <a:rPr lang="en-US" dirty="0" smtClean="0">
                <a:solidFill>
                  <a:schemeClr val="accent1"/>
                </a:solidFill>
              </a:rPr>
              <a:t>existing </a:t>
            </a:r>
            <a:r>
              <a:rPr lang="en-US" dirty="0">
                <a:solidFill>
                  <a:schemeClr val="accent1"/>
                </a:solidFill>
              </a:rPr>
              <a:t>and </a:t>
            </a:r>
            <a:r>
              <a:rPr lang="en-US" dirty="0" smtClean="0">
                <a:solidFill>
                  <a:schemeClr val="accent1"/>
                </a:solidFill>
              </a:rPr>
              <a:t>7.4 months </a:t>
            </a:r>
            <a:r>
              <a:rPr lang="en-US" dirty="0">
                <a:solidFill>
                  <a:schemeClr val="accent1"/>
                </a:solidFill>
              </a:rPr>
              <a:t>for new</a:t>
            </a:r>
          </a:p>
        </p:txBody>
      </p:sp>
      <p:sp>
        <p:nvSpPr>
          <p:cNvPr id="11" name="Rectangle 10"/>
          <p:cNvSpPr/>
          <p:nvPr/>
        </p:nvSpPr>
        <p:spPr>
          <a:xfrm>
            <a:off x="1943455" y="4606068"/>
            <a:ext cx="5743220" cy="184666"/>
          </a:xfrm>
          <a:prstGeom prst="rect">
            <a:avLst/>
          </a:prstGeom>
        </p:spPr>
        <p:txBody>
          <a:bodyPr wrap="square">
            <a:spAutoFit/>
          </a:bodyPr>
          <a:lstStyle/>
          <a:p>
            <a:pPr lvl="0" algn="r"/>
            <a:r>
              <a:rPr lang="en-US" sz="600" i="1" dirty="0">
                <a:solidFill>
                  <a:srgbClr val="7F7F7F"/>
                </a:solidFill>
              </a:rPr>
              <a:t>Source: National Association of REALTORS</a:t>
            </a:r>
            <a:r>
              <a:rPr lang="en-US" sz="600" i="1" baseline="30000" dirty="0">
                <a:solidFill>
                  <a:srgbClr val="7F7F7F"/>
                </a:solidFill>
              </a:rPr>
              <a:t>®</a:t>
            </a:r>
            <a:r>
              <a:rPr lang="en-US" sz="600" i="1" dirty="0">
                <a:solidFill>
                  <a:srgbClr val="7F7F7F"/>
                </a:solidFill>
              </a:rPr>
              <a:t>, Commerce Department</a:t>
            </a:r>
          </a:p>
        </p:txBody>
      </p:sp>
    </p:spTree>
    <p:extLst>
      <p:ext uri="{BB962C8B-B14F-4D97-AF65-F5344CB8AC3E}">
        <p14:creationId xmlns:p14="http://schemas.microsoft.com/office/powerpoint/2010/main" val="57633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0176" y="986063"/>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28</a:t>
            </a:fld>
            <a:endParaRPr lang="en-US" dirty="0"/>
          </a:p>
        </p:txBody>
      </p:sp>
      <p:sp>
        <p:nvSpPr>
          <p:cNvPr id="8" name="Text Placeholder 7"/>
          <p:cNvSpPr>
            <a:spLocks noGrp="1"/>
          </p:cNvSpPr>
          <p:nvPr>
            <p:ph type="body" sz="quarter" idx="10"/>
          </p:nvPr>
        </p:nvSpPr>
        <p:spPr/>
        <p:txBody>
          <a:bodyPr/>
          <a:lstStyle/>
          <a:p>
            <a:r>
              <a:rPr lang="en-US" dirty="0" smtClean="0"/>
              <a:t>Crisis shifted new home market</a:t>
            </a:r>
            <a:endParaRPr lang="en-US" dirty="0"/>
          </a:p>
        </p:txBody>
      </p:sp>
      <p:sp>
        <p:nvSpPr>
          <p:cNvPr id="3" name="Text Placeholder 2"/>
          <p:cNvSpPr>
            <a:spLocks noGrp="1"/>
          </p:cNvSpPr>
          <p:nvPr>
            <p:ph type="body" sz="quarter" idx="11"/>
          </p:nvPr>
        </p:nvSpPr>
        <p:spPr>
          <a:noFill/>
        </p:spPr>
        <p:txBody>
          <a:bodyPr/>
          <a:lstStyle/>
          <a:p>
            <a:r>
              <a:rPr lang="en-US" dirty="0" smtClean="0">
                <a:solidFill>
                  <a:schemeClr val="accent1"/>
                </a:solidFill>
              </a:rPr>
              <a:t>Average spread 2000-2008: 12%; 2009-2018: 33%</a:t>
            </a:r>
            <a:endParaRPr lang="en-US" dirty="0">
              <a:solidFill>
                <a:schemeClr val="accent1"/>
              </a:solidFill>
            </a:endParaRPr>
          </a:p>
        </p:txBody>
      </p:sp>
      <p:sp>
        <p:nvSpPr>
          <p:cNvPr id="6" name="Rectangle 5"/>
          <p:cNvSpPr/>
          <p:nvPr/>
        </p:nvSpPr>
        <p:spPr>
          <a:xfrm>
            <a:off x="2076805" y="4573297"/>
            <a:ext cx="5609870" cy="184666"/>
          </a:xfrm>
          <a:prstGeom prst="rect">
            <a:avLst/>
          </a:prstGeom>
        </p:spPr>
        <p:txBody>
          <a:bodyPr wrap="square">
            <a:spAutoFit/>
          </a:bodyPr>
          <a:lstStyle/>
          <a:p>
            <a:pPr lvl="0" algn="r"/>
            <a:r>
              <a:rPr lang="en-US" sz="600" i="1" dirty="0">
                <a:solidFill>
                  <a:srgbClr val="7F7F7F"/>
                </a:solidFill>
              </a:rPr>
              <a:t>Source: National Association of REALTORS</a:t>
            </a:r>
            <a:r>
              <a:rPr lang="en-US" sz="600" i="1" baseline="30000" dirty="0">
                <a:solidFill>
                  <a:srgbClr val="7F7F7F"/>
                </a:solidFill>
              </a:rPr>
              <a:t>®</a:t>
            </a:r>
            <a:r>
              <a:rPr lang="en-US" sz="600" i="1" dirty="0">
                <a:solidFill>
                  <a:srgbClr val="7F7F7F"/>
                </a:solidFill>
              </a:rPr>
              <a:t>, Commerce Department</a:t>
            </a:r>
          </a:p>
        </p:txBody>
      </p:sp>
    </p:spTree>
    <p:extLst>
      <p:ext uri="{BB962C8B-B14F-4D97-AF65-F5344CB8AC3E}">
        <p14:creationId xmlns:p14="http://schemas.microsoft.com/office/powerpoint/2010/main" val="25105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29</a:t>
            </a:fld>
            <a:endParaRPr lang="uk-UA" dirty="0"/>
          </a:p>
        </p:txBody>
      </p:sp>
      <p:sp>
        <p:nvSpPr>
          <p:cNvPr id="3" name="Text Placeholder 2"/>
          <p:cNvSpPr>
            <a:spLocks noGrp="1"/>
          </p:cNvSpPr>
          <p:nvPr>
            <p:ph type="body" sz="quarter" idx="10"/>
          </p:nvPr>
        </p:nvSpPr>
        <p:spPr/>
        <p:txBody>
          <a:bodyPr/>
          <a:lstStyle/>
          <a:p>
            <a:r>
              <a:rPr lang="en-US" dirty="0" smtClean="0"/>
              <a:t>Soft Home Sales continue</a:t>
            </a:r>
            <a:endParaRPr lang="en-US" dirty="0"/>
          </a:p>
        </p:txBody>
      </p:sp>
    </p:spTree>
    <p:extLst>
      <p:ext uri="{BB962C8B-B14F-4D97-AF65-F5344CB8AC3E}">
        <p14:creationId xmlns:p14="http://schemas.microsoft.com/office/powerpoint/2010/main" val="1548329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smtClean="0"/>
              <a:t>National Forecast</a:t>
            </a:r>
            <a:endParaRPr lang="en-US" sz="3600" dirty="0"/>
          </a:p>
        </p:txBody>
      </p:sp>
      <p:pic>
        <p:nvPicPr>
          <p:cNvPr id="5" name="Picture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571" y="1058786"/>
            <a:ext cx="822960" cy="822962"/>
          </a:xfrm>
          <a:prstGeom prst="rect">
            <a:avLst/>
          </a:prstGeom>
        </p:spPr>
      </p:pic>
    </p:spTree>
    <p:extLst>
      <p:ext uri="{BB962C8B-B14F-4D97-AF65-F5344CB8AC3E}">
        <p14:creationId xmlns:p14="http://schemas.microsoft.com/office/powerpoint/2010/main" val="130809765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984" y="986063"/>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30</a:t>
            </a:fld>
            <a:endParaRPr lang="en-US" dirty="0"/>
          </a:p>
        </p:txBody>
      </p:sp>
      <p:sp>
        <p:nvSpPr>
          <p:cNvPr id="8" name="Text Placeholder 7"/>
          <p:cNvSpPr>
            <a:spLocks noGrp="1"/>
          </p:cNvSpPr>
          <p:nvPr>
            <p:ph type="body" sz="quarter" idx="10"/>
          </p:nvPr>
        </p:nvSpPr>
        <p:spPr/>
        <p:txBody>
          <a:bodyPr/>
          <a:lstStyle/>
          <a:p>
            <a:r>
              <a:rPr lang="en-US" dirty="0" smtClean="0"/>
              <a:t>New &amp; Existing sales down</a:t>
            </a:r>
            <a:endParaRPr lang="en-US" dirty="0"/>
          </a:p>
        </p:txBody>
      </p:sp>
      <p:sp>
        <p:nvSpPr>
          <p:cNvPr id="3" name="Text Placeholder 2"/>
          <p:cNvSpPr>
            <a:spLocks noGrp="1"/>
          </p:cNvSpPr>
          <p:nvPr>
            <p:ph type="body" sz="quarter" idx="11"/>
          </p:nvPr>
        </p:nvSpPr>
        <p:spPr/>
        <p:txBody>
          <a:bodyPr/>
          <a:lstStyle/>
          <a:p>
            <a:r>
              <a:rPr lang="en-US" dirty="0">
                <a:solidFill>
                  <a:schemeClr val="accent1"/>
                </a:solidFill>
              </a:rPr>
              <a:t>Sales </a:t>
            </a:r>
            <a:r>
              <a:rPr lang="en-US" dirty="0" smtClean="0">
                <a:solidFill>
                  <a:schemeClr val="accent1"/>
                </a:solidFill>
              </a:rPr>
              <a:t>down 5.1% for </a:t>
            </a:r>
            <a:r>
              <a:rPr lang="en-US" dirty="0">
                <a:solidFill>
                  <a:schemeClr val="accent1"/>
                </a:solidFill>
              </a:rPr>
              <a:t>existing </a:t>
            </a:r>
            <a:r>
              <a:rPr lang="en-US" dirty="0" smtClean="0">
                <a:solidFill>
                  <a:schemeClr val="accent1"/>
                </a:solidFill>
              </a:rPr>
              <a:t>and 12.0% </a:t>
            </a:r>
            <a:r>
              <a:rPr lang="en-US" dirty="0">
                <a:solidFill>
                  <a:schemeClr val="accent1"/>
                </a:solidFill>
              </a:rPr>
              <a:t>for new </a:t>
            </a:r>
            <a:r>
              <a:rPr lang="en-US" dirty="0" smtClean="0">
                <a:solidFill>
                  <a:schemeClr val="accent1"/>
                </a:solidFill>
              </a:rPr>
              <a:t>Y/Y in October</a:t>
            </a:r>
            <a:endParaRPr lang="en-US" dirty="0">
              <a:solidFill>
                <a:schemeClr val="accent1"/>
              </a:solidFill>
            </a:endParaRPr>
          </a:p>
        </p:txBody>
      </p:sp>
      <p:sp>
        <p:nvSpPr>
          <p:cNvPr id="6" name="Rectangle 5"/>
          <p:cNvSpPr/>
          <p:nvPr/>
        </p:nvSpPr>
        <p:spPr>
          <a:xfrm>
            <a:off x="2075613" y="4573297"/>
            <a:ext cx="5609870" cy="184666"/>
          </a:xfrm>
          <a:prstGeom prst="rect">
            <a:avLst/>
          </a:prstGeom>
        </p:spPr>
        <p:txBody>
          <a:bodyPr wrap="square">
            <a:spAutoFit/>
          </a:bodyPr>
          <a:lstStyle/>
          <a:p>
            <a:pPr lvl="0" algn="r"/>
            <a:r>
              <a:rPr lang="en-US" sz="600" i="1" dirty="0">
                <a:solidFill>
                  <a:srgbClr val="7F7F7F"/>
                </a:solidFill>
              </a:rPr>
              <a:t>Source: National Association of REALTORS</a:t>
            </a:r>
            <a:r>
              <a:rPr lang="en-US" sz="600" i="1" baseline="30000" dirty="0">
                <a:solidFill>
                  <a:srgbClr val="7F7F7F"/>
                </a:solidFill>
              </a:rPr>
              <a:t>®</a:t>
            </a:r>
            <a:r>
              <a:rPr lang="en-US" sz="600" i="1" dirty="0">
                <a:solidFill>
                  <a:srgbClr val="7F7F7F"/>
                </a:solidFill>
              </a:rPr>
              <a:t>, Commerce Department</a:t>
            </a:r>
          </a:p>
        </p:txBody>
      </p:sp>
    </p:spTree>
    <p:extLst>
      <p:ext uri="{BB962C8B-B14F-4D97-AF65-F5344CB8AC3E}">
        <p14:creationId xmlns:p14="http://schemas.microsoft.com/office/powerpoint/2010/main" val="45420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0176" y="941818"/>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31</a:t>
            </a:fld>
            <a:endParaRPr lang="en-US" dirty="0"/>
          </a:p>
        </p:txBody>
      </p:sp>
      <p:sp>
        <p:nvSpPr>
          <p:cNvPr id="8" name="Text Placeholder 7"/>
          <p:cNvSpPr>
            <a:spLocks noGrp="1"/>
          </p:cNvSpPr>
          <p:nvPr>
            <p:ph type="body" sz="quarter" idx="10"/>
          </p:nvPr>
        </p:nvSpPr>
        <p:spPr/>
        <p:txBody>
          <a:bodyPr/>
          <a:lstStyle/>
          <a:p>
            <a:r>
              <a:rPr lang="en-US" dirty="0" smtClean="0"/>
              <a:t>HOUSING Starts Down</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Down 3.6% Y/Y with SF down 13.1% and MF up 21.7% in November</a:t>
            </a:r>
            <a:endParaRPr lang="en-US" dirty="0">
              <a:solidFill>
                <a:schemeClr val="accent1"/>
              </a:solidFill>
            </a:endParaRPr>
          </a:p>
        </p:txBody>
      </p:sp>
      <p:sp>
        <p:nvSpPr>
          <p:cNvPr id="6" name="Rectangle 5"/>
          <p:cNvSpPr/>
          <p:nvPr/>
        </p:nvSpPr>
        <p:spPr>
          <a:xfrm>
            <a:off x="2076805" y="4529052"/>
            <a:ext cx="5609870" cy="184666"/>
          </a:xfrm>
          <a:prstGeom prst="rect">
            <a:avLst/>
          </a:prstGeom>
        </p:spPr>
        <p:txBody>
          <a:bodyPr wrap="square">
            <a:spAutoFit/>
          </a:bodyPr>
          <a:lstStyle/>
          <a:p>
            <a:pPr lvl="0" algn="r"/>
            <a:r>
              <a:rPr lang="en-US" sz="600" i="1" dirty="0">
                <a:solidFill>
                  <a:srgbClr val="7F7F7F"/>
                </a:solidFill>
              </a:rPr>
              <a:t>Source: Commerce Department</a:t>
            </a:r>
          </a:p>
        </p:txBody>
      </p:sp>
    </p:spTree>
    <p:extLst>
      <p:ext uri="{BB962C8B-B14F-4D97-AF65-F5344CB8AC3E}">
        <p14:creationId xmlns:p14="http://schemas.microsoft.com/office/powerpoint/2010/main" val="55560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89673" y="1013415"/>
            <a:ext cx="6286499" cy="3771900"/>
          </a:xfrm>
          <a:prstGeom prst="rect">
            <a:avLst/>
          </a:prstGeom>
        </p:spPr>
      </p:pic>
      <p:sp>
        <p:nvSpPr>
          <p:cNvPr id="5" name="Slide Number Placeholder 4"/>
          <p:cNvSpPr>
            <a:spLocks noGrp="1"/>
          </p:cNvSpPr>
          <p:nvPr>
            <p:ph type="sldNum" sz="quarter" idx="2"/>
          </p:nvPr>
        </p:nvSpPr>
        <p:spPr/>
        <p:txBody>
          <a:bodyPr/>
          <a:lstStyle/>
          <a:p>
            <a:fld id="{BE3C08F0-9C2C-9F43-9A81-37B149DD4ED0}" type="slidenum">
              <a:rPr lang="en-US" smtClean="0"/>
              <a:pPr/>
              <a:t>32</a:t>
            </a:fld>
            <a:endParaRPr lang="en-US" dirty="0"/>
          </a:p>
        </p:txBody>
      </p:sp>
      <p:sp>
        <p:nvSpPr>
          <p:cNvPr id="6" name="Text Placeholder 5"/>
          <p:cNvSpPr>
            <a:spLocks noGrp="1"/>
          </p:cNvSpPr>
          <p:nvPr>
            <p:ph type="body" sz="quarter" idx="10"/>
          </p:nvPr>
        </p:nvSpPr>
        <p:spPr>
          <a:noFill/>
        </p:spPr>
        <p:txBody>
          <a:bodyPr/>
          <a:lstStyle/>
          <a:p>
            <a:r>
              <a:rPr lang="en-US" dirty="0" smtClean="0"/>
              <a:t>Affordable Home shortage</a:t>
            </a:r>
            <a:endParaRPr lang="en-US" dirty="0"/>
          </a:p>
        </p:txBody>
      </p:sp>
      <p:sp>
        <p:nvSpPr>
          <p:cNvPr id="7" name="Text Placeholder 6"/>
          <p:cNvSpPr>
            <a:spLocks noGrp="1"/>
          </p:cNvSpPr>
          <p:nvPr>
            <p:ph type="body" sz="quarter" idx="11"/>
          </p:nvPr>
        </p:nvSpPr>
        <p:spPr/>
        <p:txBody>
          <a:bodyPr/>
          <a:lstStyle/>
          <a:p>
            <a:r>
              <a:rPr lang="en-US" dirty="0" smtClean="0">
                <a:solidFill>
                  <a:schemeClr val="accent1"/>
                </a:solidFill>
              </a:rPr>
              <a:t>290,000 fewer ‘starter’ homes (&lt;$200k) now vs December 2015</a:t>
            </a:r>
            <a:endParaRPr lang="en-US" dirty="0">
              <a:solidFill>
                <a:schemeClr val="accent1"/>
              </a:solidFill>
            </a:endParaRPr>
          </a:p>
        </p:txBody>
      </p:sp>
      <p:sp>
        <p:nvSpPr>
          <p:cNvPr id="10" name="Rectangle 9"/>
          <p:cNvSpPr/>
          <p:nvPr/>
        </p:nvSpPr>
        <p:spPr>
          <a:xfrm>
            <a:off x="4868944" y="4623732"/>
            <a:ext cx="2807228" cy="161583"/>
          </a:xfrm>
          <a:prstGeom prst="rect">
            <a:avLst/>
          </a:prstGeom>
        </p:spPr>
        <p:txBody>
          <a:bodyPr wrap="square">
            <a:spAutoFit/>
          </a:bodyPr>
          <a:lstStyle/>
          <a:p>
            <a:pPr lvl="0" algn="r"/>
            <a:r>
              <a:rPr lang="en-US" sz="450" i="1" dirty="0">
                <a:solidFill>
                  <a:srgbClr val="7F7F7F"/>
                </a:solidFill>
              </a:rPr>
              <a:t>Source: realtor.com®</a:t>
            </a:r>
            <a:endParaRPr lang="en-US" sz="450" i="1" baseline="30000" dirty="0">
              <a:solidFill>
                <a:srgbClr val="7F7F7F"/>
              </a:solidFill>
            </a:endParaRPr>
          </a:p>
        </p:txBody>
      </p:sp>
    </p:spTree>
    <p:extLst>
      <p:ext uri="{BB962C8B-B14F-4D97-AF65-F5344CB8AC3E}">
        <p14:creationId xmlns:p14="http://schemas.microsoft.com/office/powerpoint/2010/main" val="840714567"/>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smtClean="0"/>
              <a:t>Demand drivers</a:t>
            </a:r>
            <a:endParaRPr lang="en-US" sz="3600" dirty="0"/>
          </a:p>
        </p:txBody>
      </p:sp>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090" b="4090"/>
          <a:stretch>
            <a:fillRect/>
          </a:stretch>
        </p:blipFill>
        <p:spPr>
          <a:prstGeom prst="rect">
            <a:avLst/>
          </a:prstGeom>
        </p:spPr>
      </p:pic>
    </p:spTree>
    <p:extLst>
      <p:ext uri="{BB962C8B-B14F-4D97-AF65-F5344CB8AC3E}">
        <p14:creationId xmlns:p14="http://schemas.microsoft.com/office/powerpoint/2010/main" val="373483304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34</a:t>
            </a:fld>
            <a:endParaRPr lang="uk-UA" dirty="0"/>
          </a:p>
        </p:txBody>
      </p:sp>
      <p:sp>
        <p:nvSpPr>
          <p:cNvPr id="3" name="Text Placeholder 2"/>
          <p:cNvSpPr>
            <a:spLocks noGrp="1"/>
          </p:cNvSpPr>
          <p:nvPr>
            <p:ph type="body" sz="quarter" idx="10"/>
          </p:nvPr>
        </p:nvSpPr>
        <p:spPr/>
        <p:txBody>
          <a:bodyPr/>
          <a:lstStyle/>
          <a:p>
            <a:r>
              <a:rPr lang="en-US" dirty="0" smtClean="0"/>
              <a:t>Millennials purchase the most homes</a:t>
            </a:r>
            <a:endParaRPr lang="en-US" dirty="0"/>
          </a:p>
        </p:txBody>
      </p:sp>
    </p:spTree>
    <p:extLst>
      <p:ext uri="{BB962C8B-B14F-4D97-AF65-F5344CB8AC3E}">
        <p14:creationId xmlns:p14="http://schemas.microsoft.com/office/powerpoint/2010/main" val="3985215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35</a:t>
            </a:fld>
            <a:endParaRPr lang="uk-UA" dirty="0"/>
          </a:p>
        </p:txBody>
      </p:sp>
      <p:sp>
        <p:nvSpPr>
          <p:cNvPr id="4" name="Text Placeholder 3"/>
          <p:cNvSpPr>
            <a:spLocks noGrp="1"/>
          </p:cNvSpPr>
          <p:nvPr>
            <p:ph type="body" sz="quarter" idx="10"/>
          </p:nvPr>
        </p:nvSpPr>
        <p:spPr/>
        <p:txBody>
          <a:bodyPr>
            <a:normAutofit/>
          </a:bodyPr>
          <a:lstStyle/>
          <a:p>
            <a:r>
              <a:rPr lang="en-US" dirty="0" smtClean="0"/>
              <a:t>millennials: 45% of mortgage buyers</a:t>
            </a:r>
            <a:endParaRPr lang="en-US" dirty="0"/>
          </a:p>
        </p:txBody>
      </p:sp>
      <p:sp>
        <p:nvSpPr>
          <p:cNvPr id="5" name="Text Placeholder 4"/>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stretch>
            <a:fillRect/>
          </a:stretch>
        </p:blipFill>
        <p:spPr>
          <a:xfrm>
            <a:off x="2128583" y="819073"/>
            <a:ext cx="4430714" cy="3839603"/>
          </a:xfrm>
          <a:prstGeom prst="rect">
            <a:avLst/>
          </a:prstGeom>
        </p:spPr>
      </p:pic>
    </p:spTree>
    <p:extLst>
      <p:ext uri="{BB962C8B-B14F-4D97-AF65-F5344CB8AC3E}">
        <p14:creationId xmlns:p14="http://schemas.microsoft.com/office/powerpoint/2010/main" val="114757185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p:cNvGraphicFramePr>
            <a:graphicFrameLocks/>
          </p:cNvGraphicFramePr>
          <p:nvPr>
            <p:extLst/>
          </p:nvPr>
        </p:nvGraphicFramePr>
        <p:xfrm>
          <a:off x="1203723" y="1018811"/>
          <a:ext cx="6185187" cy="367552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36</a:t>
            </a:fld>
            <a:endParaRPr lang="en-US" dirty="0"/>
          </a:p>
        </p:txBody>
      </p:sp>
      <p:sp>
        <p:nvSpPr>
          <p:cNvPr id="8" name="Text Placeholder 7"/>
          <p:cNvSpPr>
            <a:spLocks noGrp="1"/>
          </p:cNvSpPr>
          <p:nvPr>
            <p:ph type="body" sz="quarter" idx="10"/>
          </p:nvPr>
        </p:nvSpPr>
        <p:spPr>
          <a:noFill/>
        </p:spPr>
        <p:txBody>
          <a:bodyPr/>
          <a:lstStyle/>
          <a:p>
            <a:r>
              <a:rPr lang="en-US" dirty="0" smtClean="0"/>
              <a:t>Demographics set the table</a:t>
            </a:r>
            <a:endParaRPr lang="en-US" dirty="0"/>
          </a:p>
        </p:txBody>
      </p:sp>
      <p:sp>
        <p:nvSpPr>
          <p:cNvPr id="3" name="Text Placeholder 2"/>
          <p:cNvSpPr>
            <a:spLocks noGrp="1"/>
          </p:cNvSpPr>
          <p:nvPr>
            <p:ph type="body" sz="quarter" idx="11"/>
          </p:nvPr>
        </p:nvSpPr>
        <p:spPr/>
        <p:txBody>
          <a:bodyPr/>
          <a:lstStyle/>
          <a:p>
            <a:r>
              <a:rPr lang="en-US" dirty="0" smtClean="0">
                <a:solidFill>
                  <a:schemeClr val="tx2"/>
                </a:solidFill>
              </a:rPr>
              <a:t>When viewed by age, importance of Millennials becomes clearer</a:t>
            </a:r>
            <a:endParaRPr lang="en-US" dirty="0">
              <a:solidFill>
                <a:schemeClr val="tx2"/>
              </a:solidFill>
            </a:endParaRPr>
          </a:p>
        </p:txBody>
      </p:sp>
      <p:sp>
        <p:nvSpPr>
          <p:cNvPr id="10" name="Rectangle 9"/>
          <p:cNvSpPr/>
          <p:nvPr/>
        </p:nvSpPr>
        <p:spPr>
          <a:xfrm>
            <a:off x="3841201" y="4636987"/>
            <a:ext cx="3742970" cy="184666"/>
          </a:xfrm>
          <a:prstGeom prst="rect">
            <a:avLst/>
          </a:prstGeom>
        </p:spPr>
        <p:txBody>
          <a:bodyPr wrap="square">
            <a:spAutoFit/>
          </a:bodyPr>
          <a:lstStyle/>
          <a:p>
            <a:pPr algn="r"/>
            <a:r>
              <a:rPr lang="en-US" sz="600" i="1" dirty="0">
                <a:solidFill>
                  <a:srgbClr val="7F7F7F"/>
                </a:solidFill>
              </a:rPr>
              <a:t>Source: Realtor.com</a:t>
            </a:r>
            <a:r>
              <a:rPr lang="en-US" sz="600" i="1" baseline="30000" dirty="0">
                <a:solidFill>
                  <a:srgbClr val="7F7F7F"/>
                </a:solidFill>
              </a:rPr>
              <a:t>®</a:t>
            </a:r>
            <a:r>
              <a:rPr lang="en-US" sz="600" i="1" dirty="0">
                <a:solidFill>
                  <a:srgbClr val="7F7F7F"/>
                </a:solidFill>
              </a:rPr>
              <a:t> Analysis of US Census Bureau Population Estimates (2016)</a:t>
            </a:r>
          </a:p>
        </p:txBody>
      </p:sp>
      <p:grpSp>
        <p:nvGrpSpPr>
          <p:cNvPr id="6" name="Group 5"/>
          <p:cNvGrpSpPr/>
          <p:nvPr/>
        </p:nvGrpSpPr>
        <p:grpSpPr>
          <a:xfrm>
            <a:off x="1851893" y="1424509"/>
            <a:ext cx="3842388" cy="3010723"/>
            <a:chOff x="1049818" y="1680646"/>
            <a:chExt cx="4625971" cy="4105242"/>
          </a:xfrm>
        </p:grpSpPr>
        <p:sp>
          <p:nvSpPr>
            <p:cNvPr id="5" name="Rectangle 4"/>
            <p:cNvSpPr/>
            <p:nvPr/>
          </p:nvSpPr>
          <p:spPr>
            <a:xfrm>
              <a:off x="1049818" y="1680646"/>
              <a:ext cx="969865" cy="4105241"/>
            </a:xfrm>
            <a:prstGeom prst="rect">
              <a:avLst/>
            </a:prstGeom>
            <a:solidFill>
              <a:schemeClr val="tx1">
                <a:alpha val="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sp>
          <p:nvSpPr>
            <p:cNvPr id="12" name="Rectangle 11"/>
            <p:cNvSpPr/>
            <p:nvPr/>
          </p:nvSpPr>
          <p:spPr>
            <a:xfrm>
              <a:off x="2019683" y="1680646"/>
              <a:ext cx="1343391" cy="4105241"/>
            </a:xfrm>
            <a:prstGeom prst="rect">
              <a:avLst/>
            </a:prstGeom>
            <a:solidFill>
              <a:schemeClr val="tx1">
                <a:alpha val="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sp>
          <p:nvSpPr>
            <p:cNvPr id="13" name="Rectangle 12"/>
            <p:cNvSpPr/>
            <p:nvPr/>
          </p:nvSpPr>
          <p:spPr>
            <a:xfrm>
              <a:off x="3363075" y="1680646"/>
              <a:ext cx="969865" cy="4105241"/>
            </a:xfrm>
            <a:prstGeom prst="rect">
              <a:avLst/>
            </a:prstGeom>
            <a:solidFill>
              <a:schemeClr val="tx1">
                <a:alpha val="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sp>
          <p:nvSpPr>
            <p:cNvPr id="14" name="Rectangle 13"/>
            <p:cNvSpPr/>
            <p:nvPr/>
          </p:nvSpPr>
          <p:spPr>
            <a:xfrm>
              <a:off x="4332940" y="1680646"/>
              <a:ext cx="1342849" cy="4105242"/>
            </a:xfrm>
            <a:prstGeom prst="rect">
              <a:avLst/>
            </a:prstGeom>
            <a:solidFill>
              <a:schemeClr val="tx1">
                <a:alpha val="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grpSp>
      <p:sp>
        <p:nvSpPr>
          <p:cNvPr id="15" name="TextBox 14"/>
          <p:cNvSpPr txBox="1"/>
          <p:nvPr/>
        </p:nvSpPr>
        <p:spPr>
          <a:xfrm>
            <a:off x="4573330" y="1401484"/>
            <a:ext cx="1126513" cy="3926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t>Boomer</a:t>
            </a:r>
          </a:p>
          <a:p>
            <a:pPr algn="ctr"/>
            <a:r>
              <a:rPr lang="en-US" sz="800" dirty="0" smtClean="0"/>
              <a:t>78 million</a:t>
            </a:r>
            <a:endParaRPr lang="en-US" sz="800" dirty="0"/>
          </a:p>
        </p:txBody>
      </p:sp>
      <p:sp>
        <p:nvSpPr>
          <p:cNvPr id="16" name="TextBox 15"/>
          <p:cNvSpPr txBox="1"/>
          <p:nvPr/>
        </p:nvSpPr>
        <p:spPr>
          <a:xfrm>
            <a:off x="3751464" y="1409064"/>
            <a:ext cx="849278" cy="3851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t>X</a:t>
            </a:r>
          </a:p>
          <a:p>
            <a:pPr algn="ctr"/>
            <a:r>
              <a:rPr lang="en-US" sz="800" dirty="0" smtClean="0"/>
              <a:t>61 million</a:t>
            </a:r>
            <a:endParaRPr lang="en-US" sz="800" dirty="0"/>
          </a:p>
        </p:txBody>
      </p:sp>
      <p:sp>
        <p:nvSpPr>
          <p:cNvPr id="17" name="TextBox 16"/>
          <p:cNvSpPr txBox="1"/>
          <p:nvPr/>
        </p:nvSpPr>
        <p:spPr>
          <a:xfrm>
            <a:off x="2660037" y="1401483"/>
            <a:ext cx="1121636" cy="4128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t>Millennial</a:t>
            </a:r>
          </a:p>
          <a:p>
            <a:pPr algn="ctr"/>
            <a:r>
              <a:rPr lang="en-US" sz="800" dirty="0" smtClean="0"/>
              <a:t>88 million</a:t>
            </a:r>
            <a:endParaRPr lang="en-US" sz="800" dirty="0"/>
          </a:p>
        </p:txBody>
      </p:sp>
      <p:sp>
        <p:nvSpPr>
          <p:cNvPr id="18" name="TextBox 17"/>
          <p:cNvSpPr txBox="1"/>
          <p:nvPr/>
        </p:nvSpPr>
        <p:spPr>
          <a:xfrm>
            <a:off x="1795077" y="1401484"/>
            <a:ext cx="873321" cy="4128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smtClean="0"/>
              <a:t>Z</a:t>
            </a:r>
          </a:p>
          <a:p>
            <a:pPr algn="ctr"/>
            <a:r>
              <a:rPr lang="en-US" sz="800" dirty="0" smtClean="0"/>
              <a:t>65 million</a:t>
            </a:r>
            <a:endParaRPr lang="en-US" sz="800" dirty="0"/>
          </a:p>
        </p:txBody>
      </p:sp>
      <p:sp>
        <p:nvSpPr>
          <p:cNvPr id="24" name="TextBox 23"/>
          <p:cNvSpPr txBox="1"/>
          <p:nvPr/>
        </p:nvSpPr>
        <p:spPr>
          <a:xfrm>
            <a:off x="5591479" y="1445317"/>
            <a:ext cx="1727068" cy="29022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a:t>29 million</a:t>
            </a:r>
          </a:p>
        </p:txBody>
      </p:sp>
    </p:spTree>
    <p:extLst>
      <p:ext uri="{BB962C8B-B14F-4D97-AF65-F5344CB8AC3E}">
        <p14:creationId xmlns:p14="http://schemas.microsoft.com/office/powerpoint/2010/main" val="27914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0176" y="1058272"/>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37</a:t>
            </a:fld>
            <a:endParaRPr lang="en-US" dirty="0"/>
          </a:p>
        </p:txBody>
      </p:sp>
      <p:sp>
        <p:nvSpPr>
          <p:cNvPr id="8" name="Text Placeholder 7"/>
          <p:cNvSpPr>
            <a:spLocks noGrp="1"/>
          </p:cNvSpPr>
          <p:nvPr>
            <p:ph type="body" sz="quarter" idx="10"/>
          </p:nvPr>
        </p:nvSpPr>
        <p:spPr/>
        <p:txBody>
          <a:bodyPr/>
          <a:lstStyle/>
          <a:p>
            <a:r>
              <a:rPr lang="en-US" dirty="0" smtClean="0"/>
              <a:t>Historic Affordability declining</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30-year conforming rate averaged 4.6% in past 12 months</a:t>
            </a:r>
            <a:endParaRPr lang="en-US" dirty="0">
              <a:solidFill>
                <a:schemeClr val="accent1"/>
              </a:solidFill>
            </a:endParaRPr>
          </a:p>
        </p:txBody>
      </p:sp>
      <p:sp>
        <p:nvSpPr>
          <p:cNvPr id="11" name="Rectangle 10"/>
          <p:cNvSpPr/>
          <p:nvPr/>
        </p:nvSpPr>
        <p:spPr>
          <a:xfrm>
            <a:off x="3981805" y="4645506"/>
            <a:ext cx="3742970" cy="184666"/>
          </a:xfrm>
          <a:prstGeom prst="rect">
            <a:avLst/>
          </a:prstGeom>
        </p:spPr>
        <p:txBody>
          <a:bodyPr wrap="square">
            <a:spAutoFit/>
          </a:bodyPr>
          <a:lstStyle/>
          <a:p>
            <a:pPr lvl="0" algn="r"/>
            <a:r>
              <a:rPr lang="en-US" sz="600" i="1" dirty="0">
                <a:solidFill>
                  <a:srgbClr val="7F7F7F"/>
                </a:solidFill>
              </a:rPr>
              <a:t>Source: Moody’s Analytics, Freddie Mac, and National Association of REALTORS</a:t>
            </a:r>
            <a:r>
              <a:rPr lang="en-US" sz="600" i="1" baseline="30000" dirty="0">
                <a:solidFill>
                  <a:srgbClr val="7F7F7F"/>
                </a:solidFill>
              </a:rPr>
              <a:t>®</a:t>
            </a:r>
          </a:p>
        </p:txBody>
      </p:sp>
    </p:spTree>
    <p:extLst>
      <p:ext uri="{BB962C8B-B14F-4D97-AF65-F5344CB8AC3E}">
        <p14:creationId xmlns:p14="http://schemas.microsoft.com/office/powerpoint/2010/main" val="110955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p:txBody>
          <a:bodyPr/>
          <a:lstStyle/>
          <a:p>
            <a:fld id="{BE3C08F0-9C2C-9F43-9A81-37B149DD4ED0}" type="slidenum">
              <a:rPr lang="en-US" smtClean="0"/>
              <a:pPr/>
              <a:t>38</a:t>
            </a:fld>
            <a:endParaRPr lang="en-US" dirty="0"/>
          </a:p>
        </p:txBody>
      </p:sp>
      <p:sp>
        <p:nvSpPr>
          <p:cNvPr id="3" name="Text Placeholder 2"/>
          <p:cNvSpPr>
            <a:spLocks noGrp="1"/>
          </p:cNvSpPr>
          <p:nvPr>
            <p:ph type="body" sz="quarter" idx="10"/>
          </p:nvPr>
        </p:nvSpPr>
        <p:spPr/>
        <p:txBody>
          <a:bodyPr/>
          <a:lstStyle/>
          <a:p>
            <a:r>
              <a:rPr lang="en-US" dirty="0" smtClean="0"/>
              <a:t>Affordability</a:t>
            </a:r>
            <a:endParaRPr lang="en-US" dirty="0"/>
          </a:p>
        </p:txBody>
      </p:sp>
      <p:sp>
        <p:nvSpPr>
          <p:cNvPr id="11" name="Text Placeholder 10"/>
          <p:cNvSpPr>
            <a:spLocks noGrp="1"/>
          </p:cNvSpPr>
          <p:nvPr>
            <p:ph type="body" sz="quarter" idx="11"/>
          </p:nvPr>
        </p:nvSpPr>
        <p:spPr/>
        <p:txBody>
          <a:bodyPr/>
          <a:lstStyle/>
          <a:p>
            <a:r>
              <a:rPr lang="en-US" dirty="0">
                <a:solidFill>
                  <a:srgbClr val="EA002A"/>
                </a:solidFill>
              </a:rPr>
              <a:t>A </a:t>
            </a:r>
            <a:r>
              <a:rPr lang="en-US" dirty="0" smtClean="0">
                <a:solidFill>
                  <a:srgbClr val="EA002A"/>
                </a:solidFill>
              </a:rPr>
              <a:t>Different Measure: Pros and Cons</a:t>
            </a:r>
            <a:endParaRPr lang="en-US" dirty="0">
              <a:solidFill>
                <a:srgbClr val="EA002A"/>
              </a:solidFill>
            </a:endParaRPr>
          </a:p>
        </p:txBody>
      </p:sp>
      <p:sp>
        <p:nvSpPr>
          <p:cNvPr id="12" name="Text Placeholder 11"/>
          <p:cNvSpPr>
            <a:spLocks noGrp="1"/>
          </p:cNvSpPr>
          <p:nvPr>
            <p:ph type="body" sz="quarter" idx="12"/>
          </p:nvPr>
        </p:nvSpPr>
        <p:spPr/>
        <p:txBody>
          <a:bodyPr numCol="2"/>
          <a:lstStyle/>
          <a:p>
            <a:pPr marL="0" indent="0">
              <a:buNone/>
            </a:pPr>
            <a:r>
              <a:rPr lang="en-US" sz="1463" b="1" dirty="0">
                <a:solidFill>
                  <a:srgbClr val="003F4C"/>
                </a:solidFill>
              </a:rPr>
              <a:t>NAR Affordability Index</a:t>
            </a:r>
          </a:p>
          <a:p>
            <a:pPr marL="514350" lvl="1" indent="-257175">
              <a:buFont typeface="Arial" panose="020B0604020202020204" pitchFamily="34" charset="0"/>
              <a:buChar char="•"/>
            </a:pPr>
            <a:r>
              <a:rPr lang="en-US" sz="1463" dirty="0">
                <a:solidFill>
                  <a:srgbClr val="808080"/>
                </a:solidFill>
              </a:rPr>
              <a:t>Sales Prices </a:t>
            </a:r>
          </a:p>
          <a:p>
            <a:pPr marL="771525" lvl="2" indent="-257175">
              <a:buFont typeface="Arial" panose="020B0604020202020204" pitchFamily="34" charset="0"/>
              <a:buChar char="•"/>
            </a:pPr>
            <a:r>
              <a:rPr lang="en-US" sz="1463" dirty="0">
                <a:solidFill>
                  <a:srgbClr val="808080"/>
                </a:solidFill>
              </a:rPr>
              <a:t>Backward Looking (Con)</a:t>
            </a:r>
          </a:p>
          <a:p>
            <a:pPr marL="771525" lvl="2" indent="-257175">
              <a:buFont typeface="Arial" panose="020B0604020202020204" pitchFamily="34" charset="0"/>
              <a:buChar char="•"/>
            </a:pPr>
            <a:r>
              <a:rPr lang="en-US" sz="1463" dirty="0">
                <a:solidFill>
                  <a:srgbClr val="808080"/>
                </a:solidFill>
              </a:rPr>
              <a:t>Actual Market Price (Pro)</a:t>
            </a:r>
          </a:p>
          <a:p>
            <a:pPr marL="514350" lvl="1" indent="-257175">
              <a:buFont typeface="Arial" panose="020B0604020202020204" pitchFamily="34" charset="0"/>
              <a:buChar char="•"/>
            </a:pPr>
            <a:r>
              <a:rPr lang="en-US" sz="1463" dirty="0">
                <a:solidFill>
                  <a:srgbClr val="808080"/>
                </a:solidFill>
              </a:rPr>
              <a:t>Median Price Point</a:t>
            </a:r>
          </a:p>
          <a:p>
            <a:pPr marL="514350" lvl="1" indent="-257175">
              <a:buFont typeface="Arial" panose="020B0604020202020204" pitchFamily="34" charset="0"/>
              <a:buChar char="•"/>
            </a:pPr>
            <a:r>
              <a:rPr lang="en-US" sz="1463" dirty="0">
                <a:solidFill>
                  <a:srgbClr val="808080"/>
                </a:solidFill>
              </a:rPr>
              <a:t>Median Income Family</a:t>
            </a:r>
          </a:p>
          <a:p>
            <a:pPr marL="514350" lvl="1" indent="-257175">
              <a:buFont typeface="Arial" panose="020B0604020202020204" pitchFamily="34" charset="0"/>
              <a:buChar char="•"/>
            </a:pPr>
            <a:r>
              <a:rPr lang="en-US" sz="1463" dirty="0">
                <a:solidFill>
                  <a:srgbClr val="808080"/>
                </a:solidFill>
              </a:rPr>
              <a:t>Easy to interpret</a:t>
            </a:r>
          </a:p>
          <a:p>
            <a:pPr marL="257175" indent="-257175">
              <a:buFont typeface="Arial" panose="020B0604020202020204" pitchFamily="34" charset="0"/>
              <a:buChar char="•"/>
            </a:pPr>
            <a:endParaRPr lang="en-US" sz="1463" dirty="0"/>
          </a:p>
          <a:p>
            <a:pPr marL="0" indent="0">
              <a:buNone/>
            </a:pPr>
            <a:endParaRPr lang="en-US" sz="1406" b="1" dirty="0" smtClean="0">
              <a:solidFill>
                <a:srgbClr val="003F4C"/>
              </a:solidFill>
            </a:endParaRPr>
          </a:p>
          <a:p>
            <a:pPr marL="0" indent="0">
              <a:buNone/>
            </a:pPr>
            <a:endParaRPr lang="en-US" sz="1406" b="1" dirty="0">
              <a:solidFill>
                <a:srgbClr val="003F4C"/>
              </a:solidFill>
            </a:endParaRPr>
          </a:p>
          <a:p>
            <a:pPr marL="0" indent="0">
              <a:buNone/>
            </a:pPr>
            <a:r>
              <a:rPr lang="en-US" sz="1406" b="1" dirty="0">
                <a:solidFill>
                  <a:srgbClr val="003F4C"/>
                </a:solidFill>
              </a:rPr>
              <a:t/>
            </a:r>
            <a:br>
              <a:rPr lang="en-US" sz="1406" b="1" dirty="0">
                <a:solidFill>
                  <a:srgbClr val="003F4C"/>
                </a:solidFill>
              </a:rPr>
            </a:br>
            <a:r>
              <a:rPr lang="en-US" sz="1406" b="1" dirty="0">
                <a:solidFill>
                  <a:srgbClr val="003F4C"/>
                </a:solidFill>
              </a:rPr>
              <a:t>REALTORS® Affordability Distribution</a:t>
            </a:r>
          </a:p>
          <a:p>
            <a:pPr marL="514350" lvl="1" indent="-257175">
              <a:buFont typeface="Arial" panose="020B0604020202020204" pitchFamily="34" charset="0"/>
              <a:buChar char="•"/>
            </a:pPr>
            <a:r>
              <a:rPr lang="en-US" sz="1463" dirty="0">
                <a:solidFill>
                  <a:srgbClr val="808080"/>
                </a:solidFill>
              </a:rPr>
              <a:t>Listing Prices </a:t>
            </a:r>
          </a:p>
          <a:p>
            <a:pPr marL="771525" lvl="2" indent="-257175">
              <a:buFont typeface="Arial" panose="020B0604020202020204" pitchFamily="34" charset="0"/>
              <a:buChar char="•"/>
            </a:pPr>
            <a:r>
              <a:rPr lang="en-US" sz="1463" dirty="0">
                <a:solidFill>
                  <a:srgbClr val="808080"/>
                </a:solidFill>
              </a:rPr>
              <a:t>Forward Looking (Pro)</a:t>
            </a:r>
          </a:p>
          <a:p>
            <a:pPr marL="771525" lvl="2" indent="-257175">
              <a:buFont typeface="Arial" panose="020B0604020202020204" pitchFamily="34" charset="0"/>
              <a:buChar char="•"/>
            </a:pPr>
            <a:r>
              <a:rPr lang="en-US" sz="1463" dirty="0">
                <a:solidFill>
                  <a:srgbClr val="808080"/>
                </a:solidFill>
              </a:rPr>
              <a:t>May sell for more/less (Con)</a:t>
            </a:r>
          </a:p>
          <a:p>
            <a:pPr marL="514350" lvl="1" indent="-257175">
              <a:buFont typeface="Arial" panose="020B0604020202020204" pitchFamily="34" charset="0"/>
              <a:buChar char="•"/>
            </a:pPr>
            <a:r>
              <a:rPr lang="en-US" sz="1463" dirty="0">
                <a:solidFill>
                  <a:srgbClr val="808080"/>
                </a:solidFill>
              </a:rPr>
              <a:t>Prices of All Listings</a:t>
            </a:r>
          </a:p>
          <a:p>
            <a:pPr marL="514350" lvl="1" indent="-257175">
              <a:buFont typeface="Arial" panose="020B0604020202020204" pitchFamily="34" charset="0"/>
              <a:buChar char="•"/>
            </a:pPr>
            <a:r>
              <a:rPr lang="en-US" sz="1463" dirty="0">
                <a:solidFill>
                  <a:srgbClr val="808080"/>
                </a:solidFill>
              </a:rPr>
              <a:t>Income of All Families</a:t>
            </a:r>
          </a:p>
          <a:p>
            <a:pPr marL="514350" lvl="1" indent="-257175">
              <a:buFont typeface="Arial" panose="020B0604020202020204" pitchFamily="34" charset="0"/>
              <a:buChar char="•"/>
            </a:pPr>
            <a:r>
              <a:rPr lang="en-US" sz="1463" dirty="0">
                <a:solidFill>
                  <a:srgbClr val="808080"/>
                </a:solidFill>
              </a:rPr>
              <a:t>More work to interpret</a:t>
            </a:r>
          </a:p>
        </p:txBody>
      </p:sp>
    </p:spTree>
    <p:extLst>
      <p:ext uri="{BB962C8B-B14F-4D97-AF65-F5344CB8AC3E}">
        <p14:creationId xmlns:p14="http://schemas.microsoft.com/office/powerpoint/2010/main" val="1738997775"/>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97929" y="997069"/>
            <a:ext cx="3657600" cy="36576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39</a:t>
            </a:fld>
            <a:endParaRPr lang="en-US" dirty="0"/>
          </a:p>
        </p:txBody>
      </p:sp>
      <p:sp>
        <p:nvSpPr>
          <p:cNvPr id="8" name="Text Placeholder 7"/>
          <p:cNvSpPr>
            <a:spLocks noGrp="1"/>
          </p:cNvSpPr>
          <p:nvPr>
            <p:ph type="body" sz="quarter" idx="10"/>
          </p:nvPr>
        </p:nvSpPr>
        <p:spPr>
          <a:noFill/>
        </p:spPr>
        <p:txBody>
          <a:bodyPr/>
          <a:lstStyle/>
          <a:p>
            <a:r>
              <a:rPr lang="en-US" dirty="0" smtClean="0"/>
              <a:t>Affordability is relative</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Higher income households have more access to available inventory</a:t>
            </a:r>
            <a:endParaRPr lang="en-US" dirty="0">
              <a:solidFill>
                <a:schemeClr val="accent1"/>
              </a:solidFill>
            </a:endParaRPr>
          </a:p>
        </p:txBody>
      </p:sp>
      <p:sp>
        <p:nvSpPr>
          <p:cNvPr id="11" name="Rectangle 10"/>
          <p:cNvSpPr/>
          <p:nvPr/>
        </p:nvSpPr>
        <p:spPr>
          <a:xfrm>
            <a:off x="3991330" y="4638322"/>
            <a:ext cx="3742970" cy="184666"/>
          </a:xfrm>
          <a:prstGeom prst="rect">
            <a:avLst/>
          </a:prstGeom>
        </p:spPr>
        <p:txBody>
          <a:bodyPr wrap="square">
            <a:spAutoFit/>
          </a:bodyPr>
          <a:lstStyle/>
          <a:p>
            <a:pPr lvl="0" algn="r"/>
            <a:r>
              <a:rPr lang="en-US" sz="600" i="1" dirty="0">
                <a:solidFill>
                  <a:srgbClr val="7F7F7F"/>
                </a:solidFill>
              </a:rPr>
              <a:t>Source: realtor.com and National Association of REALTORS</a:t>
            </a:r>
            <a:r>
              <a:rPr lang="en-US" sz="600" i="1" baseline="30000" dirty="0">
                <a:solidFill>
                  <a:srgbClr val="7F7F7F"/>
                </a:solidFill>
              </a:rPr>
              <a:t>®</a:t>
            </a:r>
          </a:p>
        </p:txBody>
      </p:sp>
    </p:spTree>
    <p:extLst>
      <p:ext uri="{BB962C8B-B14F-4D97-AF65-F5344CB8AC3E}">
        <p14:creationId xmlns:p14="http://schemas.microsoft.com/office/powerpoint/2010/main" val="316677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4</a:t>
            </a:fld>
            <a:endParaRPr lang="en-US" dirty="0"/>
          </a:p>
        </p:txBody>
      </p:sp>
      <p:sp>
        <p:nvSpPr>
          <p:cNvPr id="9" name="Text Placeholder 8"/>
          <p:cNvSpPr>
            <a:spLocks noGrp="1"/>
          </p:cNvSpPr>
          <p:nvPr>
            <p:ph type="body" sz="quarter" idx="10"/>
          </p:nvPr>
        </p:nvSpPr>
        <p:spPr/>
        <p:txBody>
          <a:bodyPr/>
          <a:lstStyle/>
          <a:p>
            <a:r>
              <a:rPr lang="en-US" dirty="0" smtClean="0"/>
              <a:t>2019 Forecast</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Key economic and housing metrics from NAR and realtor.com</a:t>
            </a:r>
            <a:endParaRPr lang="en-US" dirty="0">
              <a:solidFill>
                <a:schemeClr val="accent1"/>
              </a:solidFill>
            </a:endParaRPr>
          </a:p>
        </p:txBody>
      </p:sp>
      <p:sp>
        <p:nvSpPr>
          <p:cNvPr id="5" name="Text Placeholder 4"/>
          <p:cNvSpPr>
            <a:spLocks noGrp="1"/>
          </p:cNvSpPr>
          <p:nvPr>
            <p:ph type="body" sz="quarter" idx="4294967295"/>
          </p:nvPr>
        </p:nvSpPr>
        <p:spPr>
          <a:xfrm>
            <a:off x="501012" y="1098148"/>
            <a:ext cx="6467475" cy="3422650"/>
          </a:xfrm>
          <a:prstGeom prst="rect">
            <a:avLst/>
          </a:prstGeom>
        </p:spPr>
        <p:txBody>
          <a:bodyPr/>
          <a:lstStyle/>
          <a:p>
            <a:pPr marL="0" indent="0">
              <a:buNone/>
            </a:pPr>
            <a:r>
              <a:rPr lang="en-US" sz="1800" dirty="0">
                <a:solidFill>
                  <a:schemeClr val="tx2"/>
                </a:solidFill>
              </a:rPr>
              <a:t>National Association of REALTORS® Macro Forecast:</a:t>
            </a:r>
          </a:p>
          <a:p>
            <a:pPr lvl="1"/>
            <a:r>
              <a:rPr lang="en-US" sz="1500" dirty="0">
                <a:solidFill>
                  <a:schemeClr val="tx2"/>
                </a:solidFill>
              </a:rPr>
              <a:t>Real GDP </a:t>
            </a:r>
            <a:r>
              <a:rPr lang="en-US" sz="1500" dirty="0" smtClean="0">
                <a:solidFill>
                  <a:schemeClr val="tx2"/>
                </a:solidFill>
              </a:rPr>
              <a:t>grows 1.9</a:t>
            </a:r>
            <a:r>
              <a:rPr lang="en-US" sz="1500" dirty="0">
                <a:solidFill>
                  <a:schemeClr val="tx2"/>
                </a:solidFill>
              </a:rPr>
              <a:t>% in 2019 (vs. 3.1% in </a:t>
            </a:r>
            <a:r>
              <a:rPr lang="en-US" sz="1500" dirty="0" smtClean="0">
                <a:solidFill>
                  <a:schemeClr val="tx2"/>
                </a:solidFill>
              </a:rPr>
              <a:t>2018, 2.2</a:t>
            </a:r>
            <a:r>
              <a:rPr lang="en-US" sz="1500" dirty="0">
                <a:solidFill>
                  <a:schemeClr val="tx2"/>
                </a:solidFill>
              </a:rPr>
              <a:t>% in 2017)</a:t>
            </a:r>
          </a:p>
          <a:p>
            <a:pPr lvl="1"/>
            <a:r>
              <a:rPr lang="en-US" sz="1500" dirty="0">
                <a:solidFill>
                  <a:schemeClr val="tx2"/>
                </a:solidFill>
              </a:rPr>
              <a:t>Nonfarm payroll employment </a:t>
            </a:r>
            <a:r>
              <a:rPr lang="en-US" sz="1500" dirty="0" smtClean="0">
                <a:solidFill>
                  <a:schemeClr val="tx2"/>
                </a:solidFill>
              </a:rPr>
              <a:t>grows </a:t>
            </a:r>
            <a:r>
              <a:rPr lang="en-US" sz="1500" dirty="0">
                <a:solidFill>
                  <a:schemeClr val="tx2"/>
                </a:solidFill>
              </a:rPr>
              <a:t>1.0% in 2019  (vs. 1.6% in </a:t>
            </a:r>
            <a:r>
              <a:rPr lang="en-US" sz="1500" dirty="0" smtClean="0">
                <a:solidFill>
                  <a:schemeClr val="tx2"/>
                </a:solidFill>
              </a:rPr>
              <a:t>2018,  1.6</a:t>
            </a:r>
            <a:r>
              <a:rPr lang="en-US" sz="1500" dirty="0">
                <a:solidFill>
                  <a:schemeClr val="tx2"/>
                </a:solidFill>
              </a:rPr>
              <a:t>% in 2017)</a:t>
            </a:r>
          </a:p>
          <a:p>
            <a:pPr lvl="1"/>
            <a:r>
              <a:rPr lang="en-US" sz="1500" dirty="0">
                <a:solidFill>
                  <a:schemeClr val="tx2"/>
                </a:solidFill>
              </a:rPr>
              <a:t>Unemployment </a:t>
            </a:r>
            <a:r>
              <a:rPr lang="en-US" sz="1500" dirty="0" smtClean="0">
                <a:solidFill>
                  <a:schemeClr val="tx2"/>
                </a:solidFill>
              </a:rPr>
              <a:t>rises </a:t>
            </a:r>
            <a:r>
              <a:rPr lang="en-US" sz="1500" dirty="0">
                <a:solidFill>
                  <a:schemeClr val="tx2"/>
                </a:solidFill>
              </a:rPr>
              <a:t>to 4.1% in 2019 (vs to 3.9% in </a:t>
            </a:r>
            <a:r>
              <a:rPr lang="en-US" sz="1500" dirty="0" smtClean="0">
                <a:solidFill>
                  <a:schemeClr val="tx2"/>
                </a:solidFill>
              </a:rPr>
              <a:t>2018, </a:t>
            </a:r>
            <a:r>
              <a:rPr lang="en-US" sz="1500" dirty="0">
                <a:solidFill>
                  <a:schemeClr val="tx2"/>
                </a:solidFill>
              </a:rPr>
              <a:t>4.4% in 2017)</a:t>
            </a:r>
          </a:p>
          <a:p>
            <a:pPr marL="0" indent="0">
              <a:buNone/>
            </a:pPr>
            <a:r>
              <a:rPr lang="en-US" sz="1800" dirty="0">
                <a:solidFill>
                  <a:schemeClr val="tx2"/>
                </a:solidFill>
              </a:rPr>
              <a:t>realtor.com® 2019 Housing Forecast:</a:t>
            </a:r>
          </a:p>
          <a:p>
            <a:pPr lvl="1"/>
            <a:r>
              <a:rPr lang="en-US" sz="1500" dirty="0">
                <a:solidFill>
                  <a:schemeClr val="tx2"/>
                </a:solidFill>
              </a:rPr>
              <a:t>Existing home prices appreciate 2.2% </a:t>
            </a:r>
          </a:p>
          <a:p>
            <a:pPr lvl="1"/>
            <a:r>
              <a:rPr lang="en-US" sz="1500" dirty="0">
                <a:solidFill>
                  <a:schemeClr val="tx2"/>
                </a:solidFill>
              </a:rPr>
              <a:t>Existing home sales down 2.0%</a:t>
            </a:r>
          </a:p>
          <a:p>
            <a:pPr lvl="1"/>
            <a:r>
              <a:rPr lang="en-US" sz="1500" dirty="0">
                <a:solidFill>
                  <a:schemeClr val="tx2"/>
                </a:solidFill>
              </a:rPr>
              <a:t>Single family housing starts increase 8%</a:t>
            </a:r>
          </a:p>
          <a:p>
            <a:pPr lvl="1"/>
            <a:r>
              <a:rPr lang="en-US" sz="1500" dirty="0">
                <a:solidFill>
                  <a:schemeClr val="tx2"/>
                </a:solidFill>
              </a:rPr>
              <a:t>30-year fixed conforming rate averages 5.3%</a:t>
            </a:r>
          </a:p>
          <a:p>
            <a:pPr lvl="1"/>
            <a:r>
              <a:rPr lang="en-US" sz="1500" dirty="0">
                <a:solidFill>
                  <a:schemeClr val="tx2"/>
                </a:solidFill>
              </a:rPr>
              <a:t>Homeownership rate increases to 64.6%</a:t>
            </a:r>
          </a:p>
          <a:p>
            <a:pPr marL="0" indent="0">
              <a:buNone/>
            </a:pPr>
            <a:endParaRPr lang="en-US" sz="1800" dirty="0">
              <a:solidFill>
                <a:schemeClr val="tx2"/>
              </a:solidFill>
            </a:endParaRPr>
          </a:p>
        </p:txBody>
      </p:sp>
    </p:spTree>
    <p:extLst>
      <p:ext uri="{BB962C8B-B14F-4D97-AF65-F5344CB8AC3E}">
        <p14:creationId xmlns:p14="http://schemas.microsoft.com/office/powerpoint/2010/main" val="334212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3179" r="27906" b="11561"/>
          <a:stretch/>
        </p:blipFill>
        <p:spPr>
          <a:xfrm>
            <a:off x="1611878" y="1349642"/>
            <a:ext cx="5562248" cy="3356659"/>
          </a:xfrm>
          <a:prstGeom prst="rect">
            <a:avLst/>
          </a:prstGeom>
        </p:spPr>
      </p:pic>
      <p:sp>
        <p:nvSpPr>
          <p:cNvPr id="5" name="Slide Number Placeholder 4"/>
          <p:cNvSpPr>
            <a:spLocks noGrp="1"/>
          </p:cNvSpPr>
          <p:nvPr>
            <p:ph type="sldNum" sz="quarter" idx="2"/>
          </p:nvPr>
        </p:nvSpPr>
        <p:spPr/>
        <p:txBody>
          <a:bodyPr/>
          <a:lstStyle/>
          <a:p>
            <a:fld id="{BE3C08F0-9C2C-9F43-9A81-37B149DD4ED0}" type="slidenum">
              <a:rPr lang="en-US" smtClean="0"/>
              <a:pPr/>
              <a:t>40</a:t>
            </a:fld>
            <a:endParaRPr lang="en-US" dirty="0"/>
          </a:p>
        </p:txBody>
      </p:sp>
      <p:sp>
        <p:nvSpPr>
          <p:cNvPr id="7" name="Text Placeholder 6"/>
          <p:cNvSpPr>
            <a:spLocks noGrp="1"/>
          </p:cNvSpPr>
          <p:nvPr>
            <p:ph type="body" sz="quarter" idx="10"/>
          </p:nvPr>
        </p:nvSpPr>
        <p:spPr>
          <a:noFill/>
        </p:spPr>
        <p:txBody>
          <a:bodyPr/>
          <a:lstStyle/>
          <a:p>
            <a:r>
              <a:rPr lang="en-US" dirty="0" smtClean="0"/>
              <a:t>Affordability </a:t>
            </a:r>
            <a:r>
              <a:rPr lang="en-US" dirty="0" err="1" smtClean="0"/>
              <a:t>Heatmap</a:t>
            </a:r>
            <a:endParaRPr lang="en-US" dirty="0"/>
          </a:p>
        </p:txBody>
      </p:sp>
      <p:sp>
        <p:nvSpPr>
          <p:cNvPr id="8" name="Text Placeholder 7"/>
          <p:cNvSpPr>
            <a:spLocks noGrp="1"/>
          </p:cNvSpPr>
          <p:nvPr>
            <p:ph type="body" sz="quarter" idx="11"/>
          </p:nvPr>
        </p:nvSpPr>
        <p:spPr/>
        <p:txBody>
          <a:bodyPr/>
          <a:lstStyle/>
          <a:p>
            <a:r>
              <a:rPr lang="en-US" dirty="0" smtClean="0">
                <a:solidFill>
                  <a:schemeClr val="accent1"/>
                </a:solidFill>
              </a:rPr>
              <a:t>U.S. Score is 0.83 – in general homes are less affordable</a:t>
            </a:r>
            <a:endParaRPr lang="en-US" dirty="0">
              <a:solidFill>
                <a:schemeClr val="accent1"/>
              </a:solidFill>
            </a:endParaRPr>
          </a:p>
        </p:txBody>
      </p:sp>
      <p:sp>
        <p:nvSpPr>
          <p:cNvPr id="11" name="Rectangle 10"/>
          <p:cNvSpPr/>
          <p:nvPr/>
        </p:nvSpPr>
        <p:spPr>
          <a:xfrm>
            <a:off x="4393002" y="4625509"/>
            <a:ext cx="2807228" cy="161583"/>
          </a:xfrm>
          <a:prstGeom prst="rect">
            <a:avLst/>
          </a:prstGeom>
        </p:spPr>
        <p:txBody>
          <a:bodyPr wrap="square">
            <a:spAutoFit/>
          </a:bodyPr>
          <a:lstStyle/>
          <a:p>
            <a:pPr lvl="0" algn="r"/>
            <a:r>
              <a:rPr lang="en-US" sz="450" i="1" dirty="0">
                <a:solidFill>
                  <a:srgbClr val="7F7F7F"/>
                </a:solidFill>
              </a:rPr>
              <a:t>Source: realtor.com® and National Association of REALTORS</a:t>
            </a:r>
            <a:r>
              <a:rPr lang="en-US" sz="450" i="1" baseline="30000" dirty="0">
                <a:solidFill>
                  <a:srgbClr val="7F7F7F"/>
                </a:solidFill>
              </a:rPr>
              <a:t>®</a:t>
            </a:r>
          </a:p>
        </p:txBody>
      </p:sp>
      <p:pic>
        <p:nvPicPr>
          <p:cNvPr id="4" name="Picture 3"/>
          <p:cNvPicPr>
            <a:picLocks noChangeAspect="1"/>
          </p:cNvPicPr>
          <p:nvPr/>
        </p:nvPicPr>
        <p:blipFill rotWithShape="1">
          <a:blip r:embed="rId4"/>
          <a:srcRect l="34776" t="14870" r="27811" b="77071"/>
          <a:stretch/>
        </p:blipFill>
        <p:spPr>
          <a:xfrm>
            <a:off x="4626729" y="1013415"/>
            <a:ext cx="2565779" cy="368489"/>
          </a:xfrm>
          <a:prstGeom prst="rect">
            <a:avLst/>
          </a:prstGeom>
        </p:spPr>
      </p:pic>
    </p:spTree>
    <p:extLst>
      <p:ext uri="{BB962C8B-B14F-4D97-AF65-F5344CB8AC3E}">
        <p14:creationId xmlns:p14="http://schemas.microsoft.com/office/powerpoint/2010/main" val="1265274233"/>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p:txBody>
          <a:bodyPr/>
          <a:lstStyle/>
          <a:p>
            <a:fld id="{BE3C08F0-9C2C-9F43-9A81-37B149DD4ED0}" type="slidenum">
              <a:rPr lang="en-US" smtClean="0"/>
              <a:pPr/>
              <a:t>41</a:t>
            </a:fld>
            <a:endParaRPr lang="en-US" dirty="0"/>
          </a:p>
        </p:txBody>
      </p:sp>
      <p:sp>
        <p:nvSpPr>
          <p:cNvPr id="3" name="Text Placeholder 2"/>
          <p:cNvSpPr>
            <a:spLocks noGrp="1"/>
          </p:cNvSpPr>
          <p:nvPr>
            <p:ph type="body" sz="quarter" idx="10"/>
          </p:nvPr>
        </p:nvSpPr>
        <p:spPr>
          <a:noFill/>
        </p:spPr>
        <p:txBody>
          <a:bodyPr/>
          <a:lstStyle/>
          <a:p>
            <a:r>
              <a:rPr lang="en-US" sz="2700" dirty="0" smtClean="0">
                <a:solidFill>
                  <a:schemeClr val="tx2"/>
                </a:solidFill>
              </a:rPr>
              <a:t>Top Affordable States</a:t>
            </a:r>
            <a:endParaRPr lang="en-US" sz="2700" dirty="0">
              <a:solidFill>
                <a:schemeClr val="tx2"/>
              </a:solidFill>
            </a:endParaRPr>
          </a:p>
        </p:txBody>
      </p:sp>
      <p:sp>
        <p:nvSpPr>
          <p:cNvPr id="4" name="Text Placeholder 3"/>
          <p:cNvSpPr>
            <a:spLocks noGrp="1"/>
          </p:cNvSpPr>
          <p:nvPr>
            <p:ph type="body" sz="quarter" idx="11"/>
          </p:nvPr>
        </p:nvSpPr>
        <p:spPr/>
        <p:txBody>
          <a:bodyPr/>
          <a:lstStyle/>
          <a:p>
            <a:r>
              <a:rPr lang="en-US" dirty="0">
                <a:solidFill>
                  <a:schemeClr val="tx1">
                    <a:lumMod val="50000"/>
                    <a:lumOff val="50000"/>
                  </a:schemeClr>
                </a:solidFill>
              </a:rPr>
              <a:t>30</a:t>
            </a:r>
            <a:r>
              <a:rPr lang="en-US" baseline="30000" dirty="0">
                <a:solidFill>
                  <a:schemeClr val="tx1">
                    <a:lumMod val="50000"/>
                    <a:lumOff val="50000"/>
                  </a:schemeClr>
                </a:solidFill>
              </a:rPr>
              <a:t>th</a:t>
            </a:r>
            <a:r>
              <a:rPr lang="en-US" dirty="0">
                <a:solidFill>
                  <a:schemeClr val="tx1">
                    <a:lumMod val="50000"/>
                    <a:lumOff val="50000"/>
                  </a:schemeClr>
                </a:solidFill>
              </a:rPr>
              <a:t> </a:t>
            </a:r>
            <a:r>
              <a:rPr lang="en-US" dirty="0" smtClean="0">
                <a:solidFill>
                  <a:schemeClr val="tx1">
                    <a:lumMod val="50000"/>
                    <a:lumOff val="50000"/>
                  </a:schemeClr>
                </a:solidFill>
              </a:rPr>
              <a:t>Percentile vs. 60</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Percentile Income</a:t>
            </a:r>
            <a:endParaRPr lang="en-US" dirty="0">
              <a:solidFill>
                <a:schemeClr val="tx1">
                  <a:lumMod val="50000"/>
                  <a:lumOff val="50000"/>
                </a:schemeClr>
              </a:solidFill>
            </a:endParaRPr>
          </a:p>
        </p:txBody>
      </p:sp>
      <p:graphicFrame>
        <p:nvGraphicFramePr>
          <p:cNvPr id="7" name="Table 6"/>
          <p:cNvGraphicFramePr>
            <a:graphicFrameLocks noGrp="1"/>
          </p:cNvGraphicFramePr>
          <p:nvPr>
            <p:extLst/>
          </p:nvPr>
        </p:nvGraphicFramePr>
        <p:xfrm>
          <a:off x="1787004" y="1413386"/>
          <a:ext cx="2670857" cy="2571750"/>
        </p:xfrm>
        <a:graphic>
          <a:graphicData uri="http://schemas.openxmlformats.org/drawingml/2006/table">
            <a:tbl>
              <a:tblPr firstRow="1" bandRow="1">
                <a:tableStyleId>{5C22544A-7EE6-4342-B048-85BDC9FD1C3A}</a:tableStyleId>
              </a:tblPr>
              <a:tblGrid>
                <a:gridCol w="1350348"/>
                <a:gridCol w="1320509"/>
              </a:tblGrid>
              <a:tr h="531495">
                <a:tc>
                  <a:txBody>
                    <a:bodyPr/>
                    <a:lstStyle/>
                    <a:p>
                      <a:r>
                        <a:rPr lang="en-US" sz="1200" dirty="0" smtClean="0"/>
                        <a:t>State</a:t>
                      </a:r>
                      <a:endParaRPr lang="en-US" sz="1200" b="0" dirty="0"/>
                    </a:p>
                  </a:txBody>
                  <a:tcPr marL="51435" marR="51435" marT="25718" marB="25718"/>
                </a:tc>
                <a:tc>
                  <a:txBody>
                    <a:bodyPr/>
                    <a:lstStyle/>
                    <a:p>
                      <a:r>
                        <a:rPr lang="en-US" sz="1200" dirty="0" smtClean="0"/>
                        <a:t>30</a:t>
                      </a:r>
                      <a:r>
                        <a:rPr lang="en-US" sz="1200" baseline="30000" dirty="0" smtClean="0"/>
                        <a:t>th</a:t>
                      </a:r>
                      <a:r>
                        <a:rPr lang="en-US" sz="1200" dirty="0" smtClean="0"/>
                        <a:t> %</a:t>
                      </a:r>
                      <a:r>
                        <a:rPr lang="en-US" sz="1200" dirty="0" err="1" smtClean="0"/>
                        <a:t>ile</a:t>
                      </a:r>
                      <a:r>
                        <a:rPr lang="en-US" sz="1200" baseline="0" dirty="0" smtClean="0"/>
                        <a:t> Affordability</a:t>
                      </a:r>
                      <a:endParaRPr lang="en-US" sz="1200" b="0" dirty="0"/>
                    </a:p>
                  </a:txBody>
                  <a:tcPr marL="51435" marR="51435" marT="25718" marB="25718"/>
                </a:tc>
              </a:tr>
              <a:tr h="291465">
                <a:tc>
                  <a:txBody>
                    <a:bodyPr/>
                    <a:lstStyle/>
                    <a:p>
                      <a:r>
                        <a:rPr lang="en-US" sz="1200" dirty="0" smtClean="0"/>
                        <a:t>Kansas</a:t>
                      </a:r>
                      <a:endParaRPr lang="en-US" sz="1200" dirty="0">
                        <a:solidFill>
                          <a:schemeClr val="accent1"/>
                        </a:solidFill>
                      </a:endParaRPr>
                    </a:p>
                  </a:txBody>
                  <a:tcPr marL="51435" marR="51435" marT="25718" marB="25718"/>
                </a:tc>
                <a:tc>
                  <a:txBody>
                    <a:bodyPr/>
                    <a:lstStyle/>
                    <a:p>
                      <a:r>
                        <a:rPr lang="en-US" sz="1200" dirty="0" smtClean="0"/>
                        <a:t>38%</a:t>
                      </a:r>
                      <a:endParaRPr lang="en-US" sz="1200" dirty="0">
                        <a:solidFill>
                          <a:schemeClr val="accent1"/>
                        </a:solidFill>
                      </a:endParaRPr>
                    </a:p>
                  </a:txBody>
                  <a:tcPr marL="51435" marR="51435" marT="25718" marB="25718"/>
                </a:tc>
              </a:tr>
              <a:tr h="291465">
                <a:tc>
                  <a:txBody>
                    <a:bodyPr/>
                    <a:lstStyle/>
                    <a:p>
                      <a:r>
                        <a:rPr lang="en-US" sz="1200" dirty="0" smtClean="0"/>
                        <a:t>Ohio</a:t>
                      </a:r>
                      <a:endParaRPr lang="en-US" sz="1200" dirty="0">
                        <a:solidFill>
                          <a:schemeClr val="accent1"/>
                        </a:solidFill>
                      </a:endParaRPr>
                    </a:p>
                  </a:txBody>
                  <a:tcPr marL="51435" marR="51435" marT="25718" marB="25718"/>
                </a:tc>
                <a:tc>
                  <a:txBody>
                    <a:bodyPr/>
                    <a:lstStyle/>
                    <a:p>
                      <a:r>
                        <a:rPr lang="en-US" sz="1200" dirty="0" smtClean="0"/>
                        <a:t>37%</a:t>
                      </a:r>
                      <a:endParaRPr lang="en-US" sz="1200" dirty="0">
                        <a:solidFill>
                          <a:schemeClr val="accent1"/>
                        </a:solidFill>
                      </a:endParaRPr>
                    </a:p>
                  </a:txBody>
                  <a:tcPr marL="51435" marR="51435" marT="25718" marB="25718"/>
                </a:tc>
              </a:tr>
              <a:tr h="291465">
                <a:tc>
                  <a:txBody>
                    <a:bodyPr/>
                    <a:lstStyle/>
                    <a:p>
                      <a:r>
                        <a:rPr lang="en-US" sz="1200" dirty="0" smtClean="0"/>
                        <a:t>Indiana</a:t>
                      </a:r>
                      <a:endParaRPr lang="en-US" sz="1200" dirty="0">
                        <a:solidFill>
                          <a:schemeClr val="accent1"/>
                        </a:solidFill>
                      </a:endParaRPr>
                    </a:p>
                  </a:txBody>
                  <a:tcPr marL="51435" marR="51435" marT="25718" marB="25718"/>
                </a:tc>
                <a:tc>
                  <a:txBody>
                    <a:bodyPr/>
                    <a:lstStyle/>
                    <a:p>
                      <a:r>
                        <a:rPr lang="en-US" sz="1200" dirty="0" smtClean="0"/>
                        <a:t>35%</a:t>
                      </a:r>
                      <a:endParaRPr lang="en-US" sz="1200" dirty="0">
                        <a:solidFill>
                          <a:schemeClr val="accent1"/>
                        </a:solidFill>
                      </a:endParaRPr>
                    </a:p>
                  </a:txBody>
                  <a:tcPr marL="51435" marR="51435" marT="25718" marB="25718"/>
                </a:tc>
              </a:tr>
              <a:tr h="291465">
                <a:tc>
                  <a:txBody>
                    <a:bodyPr/>
                    <a:lstStyle/>
                    <a:p>
                      <a:r>
                        <a:rPr lang="en-US" sz="1200" dirty="0" smtClean="0"/>
                        <a:t>Iowa</a:t>
                      </a:r>
                      <a:endParaRPr lang="en-US" sz="1200" dirty="0">
                        <a:solidFill>
                          <a:schemeClr val="accent1"/>
                        </a:solidFill>
                      </a:endParaRPr>
                    </a:p>
                  </a:txBody>
                  <a:tcPr marL="51435" marR="51435" marT="25718" marB="25718"/>
                </a:tc>
                <a:tc>
                  <a:txBody>
                    <a:bodyPr/>
                    <a:lstStyle/>
                    <a:p>
                      <a:r>
                        <a:rPr lang="en-US" sz="1200" dirty="0" smtClean="0"/>
                        <a:t>33%</a:t>
                      </a:r>
                      <a:endParaRPr lang="en-US" sz="1200" dirty="0">
                        <a:solidFill>
                          <a:schemeClr val="accent1"/>
                        </a:solidFill>
                      </a:endParaRPr>
                    </a:p>
                  </a:txBody>
                  <a:tcPr marL="51435" marR="51435" marT="25718" marB="25718"/>
                </a:tc>
              </a:tr>
              <a:tr h="291465">
                <a:tc>
                  <a:txBody>
                    <a:bodyPr/>
                    <a:lstStyle/>
                    <a:p>
                      <a:r>
                        <a:rPr lang="en-US" sz="1200" dirty="0" smtClean="0"/>
                        <a:t>Michigan</a:t>
                      </a:r>
                      <a:endParaRPr lang="en-US" sz="1200" dirty="0">
                        <a:solidFill>
                          <a:schemeClr val="accent1"/>
                        </a:solidFill>
                      </a:endParaRPr>
                    </a:p>
                  </a:txBody>
                  <a:tcPr marL="51435" marR="51435" marT="25718" marB="25718"/>
                </a:tc>
                <a:tc>
                  <a:txBody>
                    <a:bodyPr/>
                    <a:lstStyle/>
                    <a:p>
                      <a:r>
                        <a:rPr lang="en-US" sz="1200" dirty="0" smtClean="0"/>
                        <a:t>32%</a:t>
                      </a:r>
                      <a:endParaRPr lang="en-US" sz="1200" dirty="0">
                        <a:solidFill>
                          <a:schemeClr val="accent1"/>
                        </a:solidFill>
                      </a:endParaRPr>
                    </a:p>
                  </a:txBody>
                  <a:tcPr marL="51435" marR="51435" marT="25718" marB="25718"/>
                </a:tc>
              </a:tr>
              <a:tr h="291465">
                <a:tc>
                  <a:txBody>
                    <a:bodyPr/>
                    <a:lstStyle/>
                    <a:p>
                      <a:r>
                        <a:rPr lang="en-US" sz="1200" dirty="0" smtClean="0"/>
                        <a:t>Pennsylvania</a:t>
                      </a:r>
                      <a:endParaRPr lang="en-US" sz="1200" dirty="0">
                        <a:solidFill>
                          <a:schemeClr val="accent1"/>
                        </a:solidFill>
                      </a:endParaRPr>
                    </a:p>
                  </a:txBody>
                  <a:tcPr marL="51435" marR="51435" marT="25718" marB="25718"/>
                </a:tc>
                <a:tc>
                  <a:txBody>
                    <a:bodyPr/>
                    <a:lstStyle/>
                    <a:p>
                      <a:r>
                        <a:rPr lang="en-US" sz="1200" dirty="0" smtClean="0"/>
                        <a:t>31%</a:t>
                      </a:r>
                      <a:endParaRPr lang="en-US" sz="1200" dirty="0">
                        <a:solidFill>
                          <a:schemeClr val="accent1"/>
                        </a:solidFill>
                      </a:endParaRPr>
                    </a:p>
                  </a:txBody>
                  <a:tcPr marL="51435" marR="51435" marT="25718" marB="25718"/>
                </a:tc>
              </a:tr>
              <a:tr h="291465">
                <a:tc>
                  <a:txBody>
                    <a:bodyPr/>
                    <a:lstStyle/>
                    <a:p>
                      <a:r>
                        <a:rPr lang="en-US" sz="1200" dirty="0" smtClean="0"/>
                        <a:t>Missouri</a:t>
                      </a:r>
                      <a:endParaRPr lang="en-US" sz="1200" dirty="0">
                        <a:solidFill>
                          <a:schemeClr val="accent1"/>
                        </a:solidFill>
                      </a:endParaRPr>
                    </a:p>
                  </a:txBody>
                  <a:tcPr marL="51435" marR="51435" marT="25718" marB="25718"/>
                </a:tc>
                <a:tc>
                  <a:txBody>
                    <a:bodyPr/>
                    <a:lstStyle/>
                    <a:p>
                      <a:r>
                        <a:rPr lang="en-US" sz="1200" dirty="0" smtClean="0"/>
                        <a:t>30%</a:t>
                      </a:r>
                      <a:endParaRPr lang="en-US" sz="1200" dirty="0">
                        <a:solidFill>
                          <a:schemeClr val="accent1"/>
                        </a:solidFill>
                      </a:endParaRPr>
                    </a:p>
                  </a:txBody>
                  <a:tcPr marL="51435" marR="51435" marT="25718" marB="25718"/>
                </a:tc>
              </a:tr>
            </a:tbl>
          </a:graphicData>
        </a:graphic>
      </p:graphicFrame>
      <p:graphicFrame>
        <p:nvGraphicFramePr>
          <p:cNvPr id="8" name="Table 7"/>
          <p:cNvGraphicFramePr>
            <a:graphicFrameLocks noGrp="1"/>
          </p:cNvGraphicFramePr>
          <p:nvPr>
            <p:extLst/>
          </p:nvPr>
        </p:nvGraphicFramePr>
        <p:xfrm>
          <a:off x="4812968" y="1404740"/>
          <a:ext cx="2608429" cy="2571750"/>
        </p:xfrm>
        <a:graphic>
          <a:graphicData uri="http://schemas.openxmlformats.org/drawingml/2006/table">
            <a:tbl>
              <a:tblPr firstRow="1" bandRow="1">
                <a:tableStyleId>{5C22544A-7EE6-4342-B048-85BDC9FD1C3A}</a:tableStyleId>
              </a:tblPr>
              <a:tblGrid>
                <a:gridCol w="1287920"/>
                <a:gridCol w="1320509"/>
              </a:tblGrid>
              <a:tr h="531495">
                <a:tc>
                  <a:txBody>
                    <a:bodyPr/>
                    <a:lstStyle/>
                    <a:p>
                      <a:r>
                        <a:rPr lang="en-US" sz="1200" dirty="0" smtClean="0"/>
                        <a:t>State</a:t>
                      </a:r>
                      <a:endParaRPr lang="en-US" sz="1200" b="0" dirty="0"/>
                    </a:p>
                  </a:txBody>
                  <a:tcPr marL="51435" marR="51435" marT="25718" marB="25718"/>
                </a:tc>
                <a:tc>
                  <a:txBody>
                    <a:bodyPr/>
                    <a:lstStyle/>
                    <a:p>
                      <a:r>
                        <a:rPr lang="en-US" sz="1200" dirty="0" smtClean="0"/>
                        <a:t>60</a:t>
                      </a:r>
                      <a:r>
                        <a:rPr lang="en-US" sz="1200" baseline="30000" dirty="0" smtClean="0"/>
                        <a:t>th</a:t>
                      </a:r>
                      <a:r>
                        <a:rPr lang="en-US" sz="1200" dirty="0" smtClean="0"/>
                        <a:t> %</a:t>
                      </a:r>
                      <a:r>
                        <a:rPr lang="en-US" sz="1200" dirty="0" err="1" smtClean="0"/>
                        <a:t>ile</a:t>
                      </a:r>
                      <a:r>
                        <a:rPr lang="en-US" sz="1200" baseline="0" dirty="0" smtClean="0"/>
                        <a:t> Affordability</a:t>
                      </a:r>
                      <a:endParaRPr lang="en-US" sz="1200" b="0" dirty="0"/>
                    </a:p>
                  </a:txBody>
                  <a:tcPr marL="51435" marR="51435" marT="25718" marB="25718"/>
                </a:tc>
              </a:tr>
              <a:tr h="291465">
                <a:tc>
                  <a:txBody>
                    <a:bodyPr/>
                    <a:lstStyle/>
                    <a:p>
                      <a:r>
                        <a:rPr lang="en-US" sz="1200" dirty="0" smtClean="0"/>
                        <a:t>Ohio</a:t>
                      </a:r>
                      <a:endParaRPr lang="en-US" sz="1200" dirty="0">
                        <a:solidFill>
                          <a:schemeClr val="accent1"/>
                        </a:solidFill>
                      </a:endParaRPr>
                    </a:p>
                  </a:txBody>
                  <a:tcPr marL="51435" marR="51435" marT="25718" marB="25718"/>
                </a:tc>
                <a:tc>
                  <a:txBody>
                    <a:bodyPr/>
                    <a:lstStyle/>
                    <a:p>
                      <a:r>
                        <a:rPr lang="en-US" sz="1200" dirty="0" smtClean="0"/>
                        <a:t>71%</a:t>
                      </a:r>
                      <a:endParaRPr lang="en-US" sz="1200" dirty="0">
                        <a:solidFill>
                          <a:schemeClr val="accent1"/>
                        </a:solidFill>
                      </a:endParaRPr>
                    </a:p>
                  </a:txBody>
                  <a:tcPr marL="51435" marR="51435" marT="25718" marB="25718"/>
                </a:tc>
              </a:tr>
              <a:tr h="291465">
                <a:tc>
                  <a:txBody>
                    <a:bodyPr/>
                    <a:lstStyle/>
                    <a:p>
                      <a:r>
                        <a:rPr lang="en-US" sz="1200" dirty="0" smtClean="0"/>
                        <a:t>Indiana</a:t>
                      </a:r>
                      <a:endParaRPr lang="en-US" sz="1200" dirty="0">
                        <a:solidFill>
                          <a:schemeClr val="accent1"/>
                        </a:solidFill>
                      </a:endParaRPr>
                    </a:p>
                  </a:txBody>
                  <a:tcPr marL="51435" marR="51435" marT="25718" marB="25718"/>
                </a:tc>
                <a:tc>
                  <a:txBody>
                    <a:bodyPr/>
                    <a:lstStyle/>
                    <a:p>
                      <a:r>
                        <a:rPr lang="en-US" sz="1200" dirty="0" smtClean="0"/>
                        <a:t>69%</a:t>
                      </a:r>
                      <a:endParaRPr lang="en-US" sz="1200" dirty="0">
                        <a:solidFill>
                          <a:schemeClr val="accent1"/>
                        </a:solidFill>
                      </a:endParaRPr>
                    </a:p>
                  </a:txBody>
                  <a:tcPr marL="51435" marR="51435" marT="25718" marB="25718"/>
                </a:tc>
              </a:tr>
              <a:tr h="291465">
                <a:tc>
                  <a:txBody>
                    <a:bodyPr/>
                    <a:lstStyle/>
                    <a:p>
                      <a:r>
                        <a:rPr lang="en-US" sz="1200" dirty="0" smtClean="0"/>
                        <a:t>Alaska</a:t>
                      </a:r>
                      <a:endParaRPr lang="en-US" sz="1200" dirty="0">
                        <a:solidFill>
                          <a:schemeClr val="accent1"/>
                        </a:solidFill>
                      </a:endParaRPr>
                    </a:p>
                  </a:txBody>
                  <a:tcPr marL="51435" marR="51435" marT="25718" marB="25718"/>
                </a:tc>
                <a:tc>
                  <a:txBody>
                    <a:bodyPr/>
                    <a:lstStyle/>
                    <a:p>
                      <a:r>
                        <a:rPr lang="en-US" sz="1200" dirty="0" smtClean="0"/>
                        <a:t>68%</a:t>
                      </a:r>
                      <a:endParaRPr lang="en-US" sz="1200" dirty="0">
                        <a:solidFill>
                          <a:schemeClr val="accent1"/>
                        </a:solidFill>
                      </a:endParaRPr>
                    </a:p>
                  </a:txBody>
                  <a:tcPr marL="51435" marR="51435" marT="25718" marB="25718"/>
                </a:tc>
              </a:tr>
              <a:tr h="291465">
                <a:tc>
                  <a:txBody>
                    <a:bodyPr/>
                    <a:lstStyle/>
                    <a:p>
                      <a:r>
                        <a:rPr lang="en-US" sz="1200" dirty="0" smtClean="0"/>
                        <a:t>Iowa</a:t>
                      </a:r>
                      <a:endParaRPr lang="en-US" sz="1200" dirty="0">
                        <a:solidFill>
                          <a:schemeClr val="accent1"/>
                        </a:solidFill>
                      </a:endParaRPr>
                    </a:p>
                  </a:txBody>
                  <a:tcPr marL="51435" marR="51435" marT="25718" marB="25718"/>
                </a:tc>
                <a:tc>
                  <a:txBody>
                    <a:bodyPr/>
                    <a:lstStyle/>
                    <a:p>
                      <a:r>
                        <a:rPr lang="en-US" sz="1200" dirty="0" smtClean="0"/>
                        <a:t>68%</a:t>
                      </a:r>
                      <a:endParaRPr lang="en-US" sz="1200" dirty="0">
                        <a:solidFill>
                          <a:schemeClr val="accent1"/>
                        </a:solidFill>
                      </a:endParaRPr>
                    </a:p>
                  </a:txBody>
                  <a:tcPr marL="51435" marR="51435" marT="25718" marB="25718"/>
                </a:tc>
              </a:tr>
              <a:tr h="291465">
                <a:tc>
                  <a:txBody>
                    <a:bodyPr/>
                    <a:lstStyle/>
                    <a:p>
                      <a:r>
                        <a:rPr lang="en-US" sz="1200" dirty="0" smtClean="0"/>
                        <a:t>Kansas</a:t>
                      </a:r>
                      <a:endParaRPr lang="en-US" sz="1200" dirty="0">
                        <a:solidFill>
                          <a:schemeClr val="accent1"/>
                        </a:solidFill>
                      </a:endParaRPr>
                    </a:p>
                  </a:txBody>
                  <a:tcPr marL="51435" marR="51435" marT="25718" marB="25718"/>
                </a:tc>
                <a:tc>
                  <a:txBody>
                    <a:bodyPr/>
                    <a:lstStyle/>
                    <a:p>
                      <a:r>
                        <a:rPr lang="en-US" sz="1200" dirty="0" smtClean="0"/>
                        <a:t>66%</a:t>
                      </a:r>
                      <a:endParaRPr lang="en-US" sz="1200" dirty="0">
                        <a:solidFill>
                          <a:schemeClr val="accent1"/>
                        </a:solidFill>
                      </a:endParaRPr>
                    </a:p>
                  </a:txBody>
                  <a:tcPr marL="51435" marR="51435" marT="25718" marB="25718"/>
                </a:tc>
              </a:tr>
              <a:tr h="291465">
                <a:tc>
                  <a:txBody>
                    <a:bodyPr/>
                    <a:lstStyle/>
                    <a:p>
                      <a:r>
                        <a:rPr lang="en-US" sz="1200" dirty="0" smtClean="0"/>
                        <a:t>Missouri</a:t>
                      </a:r>
                      <a:endParaRPr lang="en-US" sz="1200" dirty="0">
                        <a:solidFill>
                          <a:schemeClr val="accent1"/>
                        </a:solidFill>
                      </a:endParaRPr>
                    </a:p>
                  </a:txBody>
                  <a:tcPr marL="51435" marR="51435" marT="25718" marB="25718"/>
                </a:tc>
                <a:tc>
                  <a:txBody>
                    <a:bodyPr/>
                    <a:lstStyle/>
                    <a:p>
                      <a:r>
                        <a:rPr lang="en-US" sz="1200" dirty="0" smtClean="0"/>
                        <a:t>66%</a:t>
                      </a:r>
                      <a:endParaRPr lang="en-US" sz="1200" dirty="0">
                        <a:solidFill>
                          <a:schemeClr val="accent1"/>
                        </a:solidFill>
                      </a:endParaRPr>
                    </a:p>
                  </a:txBody>
                  <a:tcPr marL="51435" marR="51435" marT="25718" marB="25718"/>
                </a:tc>
              </a:tr>
              <a:tr h="291465">
                <a:tc>
                  <a:txBody>
                    <a:bodyPr/>
                    <a:lstStyle/>
                    <a:p>
                      <a:r>
                        <a:rPr lang="en-US" sz="1200" dirty="0" smtClean="0"/>
                        <a:t>North Dakota</a:t>
                      </a:r>
                      <a:endParaRPr lang="en-US" sz="1200" dirty="0">
                        <a:solidFill>
                          <a:schemeClr val="accent1"/>
                        </a:solidFill>
                      </a:endParaRPr>
                    </a:p>
                  </a:txBody>
                  <a:tcPr marL="51435" marR="51435" marT="25718" marB="25718"/>
                </a:tc>
                <a:tc>
                  <a:txBody>
                    <a:bodyPr/>
                    <a:lstStyle/>
                    <a:p>
                      <a:r>
                        <a:rPr lang="en-US" sz="1200" dirty="0" smtClean="0"/>
                        <a:t>66%</a:t>
                      </a:r>
                      <a:endParaRPr lang="en-US" sz="1200" dirty="0">
                        <a:solidFill>
                          <a:schemeClr val="accent1"/>
                        </a:solidFill>
                      </a:endParaRPr>
                    </a:p>
                  </a:txBody>
                  <a:tcPr marL="51435" marR="51435" marT="25718" marB="25718"/>
                </a:tc>
              </a:tr>
            </a:tbl>
          </a:graphicData>
        </a:graphic>
      </p:graphicFrame>
      <p:sp>
        <p:nvSpPr>
          <p:cNvPr id="9" name="Rectangle 8"/>
          <p:cNvSpPr/>
          <p:nvPr/>
        </p:nvSpPr>
        <p:spPr>
          <a:xfrm>
            <a:off x="4713568" y="4059365"/>
            <a:ext cx="2807228" cy="161583"/>
          </a:xfrm>
          <a:prstGeom prst="rect">
            <a:avLst/>
          </a:prstGeom>
        </p:spPr>
        <p:txBody>
          <a:bodyPr wrap="square">
            <a:spAutoFit/>
          </a:bodyPr>
          <a:lstStyle/>
          <a:p>
            <a:pPr lvl="0" algn="r"/>
            <a:r>
              <a:rPr lang="en-US" sz="450" i="1" dirty="0">
                <a:solidFill>
                  <a:srgbClr val="7F7F7F"/>
                </a:solidFill>
              </a:rPr>
              <a:t>Source: realtor.com® and National Association of REALTORS</a:t>
            </a:r>
            <a:r>
              <a:rPr lang="en-US" sz="450" i="1" baseline="30000" dirty="0">
                <a:solidFill>
                  <a:srgbClr val="7F7F7F"/>
                </a:solidFill>
              </a:rPr>
              <a:t>®</a:t>
            </a:r>
          </a:p>
        </p:txBody>
      </p:sp>
    </p:spTree>
    <p:extLst>
      <p:ext uri="{BB962C8B-B14F-4D97-AF65-F5344CB8AC3E}">
        <p14:creationId xmlns:p14="http://schemas.microsoft.com/office/powerpoint/2010/main" val="66699809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p:txBody>
          <a:bodyPr/>
          <a:lstStyle/>
          <a:p>
            <a:fld id="{BE3C08F0-9C2C-9F43-9A81-37B149DD4ED0}" type="slidenum">
              <a:rPr lang="en-US" smtClean="0"/>
              <a:pPr/>
              <a:t>42</a:t>
            </a:fld>
            <a:endParaRPr lang="en-US" dirty="0"/>
          </a:p>
        </p:txBody>
      </p:sp>
      <p:sp>
        <p:nvSpPr>
          <p:cNvPr id="3" name="Text Placeholder 2"/>
          <p:cNvSpPr>
            <a:spLocks noGrp="1"/>
          </p:cNvSpPr>
          <p:nvPr>
            <p:ph type="body" sz="quarter" idx="10"/>
          </p:nvPr>
        </p:nvSpPr>
        <p:spPr>
          <a:noFill/>
        </p:spPr>
        <p:txBody>
          <a:bodyPr/>
          <a:lstStyle/>
          <a:p>
            <a:r>
              <a:rPr lang="en-US" sz="2700" dirty="0" smtClean="0">
                <a:solidFill>
                  <a:schemeClr val="tx2"/>
                </a:solidFill>
              </a:rPr>
              <a:t>Least Affordable States</a:t>
            </a:r>
            <a:endParaRPr lang="en-US" sz="2700" dirty="0">
              <a:solidFill>
                <a:schemeClr val="tx2"/>
              </a:solidFill>
            </a:endParaRPr>
          </a:p>
        </p:txBody>
      </p:sp>
      <p:sp>
        <p:nvSpPr>
          <p:cNvPr id="4" name="Text Placeholder 3"/>
          <p:cNvSpPr>
            <a:spLocks noGrp="1"/>
          </p:cNvSpPr>
          <p:nvPr>
            <p:ph type="body" sz="quarter" idx="11"/>
          </p:nvPr>
        </p:nvSpPr>
        <p:spPr/>
        <p:txBody>
          <a:bodyPr/>
          <a:lstStyle/>
          <a:p>
            <a:r>
              <a:rPr lang="en-US" dirty="0">
                <a:solidFill>
                  <a:schemeClr val="tx1">
                    <a:lumMod val="50000"/>
                    <a:lumOff val="50000"/>
                  </a:schemeClr>
                </a:solidFill>
              </a:rPr>
              <a:t>30</a:t>
            </a:r>
            <a:r>
              <a:rPr lang="en-US" baseline="30000" dirty="0">
                <a:solidFill>
                  <a:schemeClr val="tx1">
                    <a:lumMod val="50000"/>
                    <a:lumOff val="50000"/>
                  </a:schemeClr>
                </a:solidFill>
              </a:rPr>
              <a:t>th</a:t>
            </a:r>
            <a:r>
              <a:rPr lang="en-US" dirty="0">
                <a:solidFill>
                  <a:schemeClr val="tx1">
                    <a:lumMod val="50000"/>
                    <a:lumOff val="50000"/>
                  </a:schemeClr>
                </a:solidFill>
              </a:rPr>
              <a:t> </a:t>
            </a:r>
            <a:r>
              <a:rPr lang="en-US" dirty="0" smtClean="0">
                <a:solidFill>
                  <a:schemeClr val="tx1">
                    <a:lumMod val="50000"/>
                    <a:lumOff val="50000"/>
                  </a:schemeClr>
                </a:solidFill>
              </a:rPr>
              <a:t>Percentile vs. 60</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Percentile Income</a:t>
            </a:r>
            <a:endParaRPr lang="en-US" dirty="0">
              <a:solidFill>
                <a:schemeClr val="tx1">
                  <a:lumMod val="50000"/>
                  <a:lumOff val="50000"/>
                </a:schemeClr>
              </a:solidFill>
            </a:endParaRPr>
          </a:p>
        </p:txBody>
      </p:sp>
      <p:graphicFrame>
        <p:nvGraphicFramePr>
          <p:cNvPr id="7" name="Table 6"/>
          <p:cNvGraphicFramePr>
            <a:graphicFrameLocks noGrp="1"/>
          </p:cNvGraphicFramePr>
          <p:nvPr>
            <p:extLst/>
          </p:nvPr>
        </p:nvGraphicFramePr>
        <p:xfrm>
          <a:off x="1634243" y="1413386"/>
          <a:ext cx="2814625" cy="2571750"/>
        </p:xfrm>
        <a:graphic>
          <a:graphicData uri="http://schemas.openxmlformats.org/drawingml/2006/table">
            <a:tbl>
              <a:tblPr firstRow="1" bandRow="1">
                <a:tableStyleId>{5C22544A-7EE6-4342-B048-85BDC9FD1C3A}</a:tableStyleId>
              </a:tblPr>
              <a:tblGrid>
                <a:gridCol w="1494116"/>
                <a:gridCol w="1320509"/>
              </a:tblGrid>
              <a:tr h="531495">
                <a:tc>
                  <a:txBody>
                    <a:bodyPr/>
                    <a:lstStyle/>
                    <a:p>
                      <a:r>
                        <a:rPr lang="en-US" sz="1200" dirty="0" smtClean="0"/>
                        <a:t>State</a:t>
                      </a:r>
                      <a:endParaRPr lang="en-US" sz="1200" b="0" dirty="0"/>
                    </a:p>
                  </a:txBody>
                  <a:tcPr marL="51435" marR="51435" marT="25718" marB="25718"/>
                </a:tc>
                <a:tc>
                  <a:txBody>
                    <a:bodyPr/>
                    <a:lstStyle/>
                    <a:p>
                      <a:r>
                        <a:rPr lang="en-US" sz="1200" dirty="0" smtClean="0"/>
                        <a:t>30</a:t>
                      </a:r>
                      <a:r>
                        <a:rPr lang="en-US" sz="1200" baseline="30000" dirty="0" smtClean="0"/>
                        <a:t>th</a:t>
                      </a:r>
                      <a:r>
                        <a:rPr lang="en-US" sz="1200" dirty="0" smtClean="0"/>
                        <a:t> %tile</a:t>
                      </a:r>
                      <a:r>
                        <a:rPr lang="en-US" sz="1200" baseline="0" dirty="0" smtClean="0"/>
                        <a:t> Affordability</a:t>
                      </a:r>
                      <a:endParaRPr lang="en-US" sz="1200" b="0" dirty="0"/>
                    </a:p>
                  </a:txBody>
                  <a:tcPr marL="51435" marR="51435" marT="25718" marB="25718"/>
                </a:tc>
              </a:tr>
              <a:tr h="291465">
                <a:tc>
                  <a:txBody>
                    <a:bodyPr/>
                    <a:lstStyle/>
                    <a:p>
                      <a:r>
                        <a:rPr lang="en-US" sz="1200" dirty="0" smtClean="0"/>
                        <a:t>Rhode Island</a:t>
                      </a:r>
                      <a:endParaRPr lang="en-US" sz="1200" dirty="0">
                        <a:solidFill>
                          <a:schemeClr val="accent1"/>
                        </a:solidFill>
                      </a:endParaRPr>
                    </a:p>
                  </a:txBody>
                  <a:tcPr marL="51435" marR="51435" marT="25718" marB="25718"/>
                </a:tc>
                <a:tc>
                  <a:txBody>
                    <a:bodyPr/>
                    <a:lstStyle/>
                    <a:p>
                      <a:r>
                        <a:rPr lang="en-US" sz="1200" dirty="0" smtClean="0"/>
                        <a:t>1%</a:t>
                      </a:r>
                      <a:endParaRPr lang="en-US" sz="1200" dirty="0">
                        <a:solidFill>
                          <a:schemeClr val="accent1"/>
                        </a:solidFill>
                      </a:endParaRPr>
                    </a:p>
                  </a:txBody>
                  <a:tcPr marL="51435" marR="51435" marT="25718" marB="25718"/>
                </a:tc>
              </a:tr>
              <a:tr h="291465">
                <a:tc>
                  <a:txBody>
                    <a:bodyPr/>
                    <a:lstStyle/>
                    <a:p>
                      <a:r>
                        <a:rPr lang="en-US" sz="1200" dirty="0" smtClean="0"/>
                        <a:t>D.C.</a:t>
                      </a:r>
                      <a:endParaRPr lang="en-US" sz="1200" dirty="0">
                        <a:solidFill>
                          <a:schemeClr val="accent1"/>
                        </a:solidFill>
                      </a:endParaRPr>
                    </a:p>
                  </a:txBody>
                  <a:tcPr marL="51435" marR="51435" marT="25718" marB="25718"/>
                </a:tc>
                <a:tc>
                  <a:txBody>
                    <a:bodyPr/>
                    <a:lstStyle/>
                    <a:p>
                      <a:r>
                        <a:rPr lang="en-US" sz="1200" dirty="0" smtClean="0"/>
                        <a:t>3%</a:t>
                      </a:r>
                      <a:endParaRPr lang="en-US" sz="1200" dirty="0">
                        <a:solidFill>
                          <a:schemeClr val="accent1"/>
                        </a:solidFill>
                      </a:endParaRPr>
                    </a:p>
                  </a:txBody>
                  <a:tcPr marL="51435" marR="51435" marT="25718" marB="25718"/>
                </a:tc>
              </a:tr>
              <a:tr h="291465">
                <a:tc>
                  <a:txBody>
                    <a:bodyPr/>
                    <a:lstStyle/>
                    <a:p>
                      <a:r>
                        <a:rPr lang="en-US" sz="1200" dirty="0" smtClean="0"/>
                        <a:t>California</a:t>
                      </a:r>
                      <a:endParaRPr lang="en-US" sz="1200" dirty="0">
                        <a:solidFill>
                          <a:schemeClr val="accent1"/>
                        </a:solidFill>
                      </a:endParaRPr>
                    </a:p>
                  </a:txBody>
                  <a:tcPr marL="51435" marR="51435" marT="25718" marB="25718"/>
                </a:tc>
                <a:tc>
                  <a:txBody>
                    <a:bodyPr/>
                    <a:lstStyle/>
                    <a:p>
                      <a:r>
                        <a:rPr lang="en-US" sz="1200" dirty="0" smtClean="0"/>
                        <a:t>3%</a:t>
                      </a:r>
                      <a:endParaRPr lang="en-US" sz="1200" dirty="0">
                        <a:solidFill>
                          <a:schemeClr val="accent1"/>
                        </a:solidFill>
                      </a:endParaRPr>
                    </a:p>
                  </a:txBody>
                  <a:tcPr marL="51435" marR="51435" marT="25718" marB="25718"/>
                </a:tc>
              </a:tr>
              <a:tr h="291465">
                <a:tc>
                  <a:txBody>
                    <a:bodyPr/>
                    <a:lstStyle/>
                    <a:p>
                      <a:r>
                        <a:rPr lang="en-US" sz="1200" dirty="0" smtClean="0"/>
                        <a:t>Oregon</a:t>
                      </a:r>
                      <a:endParaRPr lang="en-US" sz="1200" dirty="0">
                        <a:solidFill>
                          <a:schemeClr val="accent1"/>
                        </a:solidFill>
                      </a:endParaRPr>
                    </a:p>
                  </a:txBody>
                  <a:tcPr marL="51435" marR="51435" marT="25718" marB="25718"/>
                </a:tc>
                <a:tc>
                  <a:txBody>
                    <a:bodyPr/>
                    <a:lstStyle/>
                    <a:p>
                      <a:r>
                        <a:rPr lang="en-US" sz="1200" dirty="0" smtClean="0"/>
                        <a:t>4%</a:t>
                      </a:r>
                      <a:endParaRPr lang="en-US" sz="1200" dirty="0">
                        <a:solidFill>
                          <a:schemeClr val="accent1"/>
                        </a:solidFill>
                      </a:endParaRPr>
                    </a:p>
                  </a:txBody>
                  <a:tcPr marL="51435" marR="51435" marT="25718" marB="25718"/>
                </a:tc>
              </a:tr>
              <a:tr h="291465">
                <a:tc>
                  <a:txBody>
                    <a:bodyPr/>
                    <a:lstStyle/>
                    <a:p>
                      <a:r>
                        <a:rPr lang="en-US" sz="1200" dirty="0" smtClean="0"/>
                        <a:t>Arizona</a:t>
                      </a:r>
                      <a:endParaRPr lang="en-US" sz="1200" dirty="0">
                        <a:solidFill>
                          <a:schemeClr val="accent1"/>
                        </a:solidFill>
                      </a:endParaRPr>
                    </a:p>
                  </a:txBody>
                  <a:tcPr marL="51435" marR="51435" marT="25718" marB="25718"/>
                </a:tc>
                <a:tc>
                  <a:txBody>
                    <a:bodyPr/>
                    <a:lstStyle/>
                    <a:p>
                      <a:r>
                        <a:rPr lang="en-US" sz="1200" dirty="0" smtClean="0"/>
                        <a:t>4%</a:t>
                      </a:r>
                      <a:endParaRPr lang="en-US" sz="1200" dirty="0">
                        <a:solidFill>
                          <a:schemeClr val="accent1"/>
                        </a:solidFill>
                      </a:endParaRPr>
                    </a:p>
                  </a:txBody>
                  <a:tcPr marL="51435" marR="51435" marT="25718" marB="25718"/>
                </a:tc>
              </a:tr>
              <a:tr h="291465">
                <a:tc>
                  <a:txBody>
                    <a:bodyPr/>
                    <a:lstStyle/>
                    <a:p>
                      <a:r>
                        <a:rPr lang="en-US" sz="1200" dirty="0" smtClean="0"/>
                        <a:t>Nevada</a:t>
                      </a:r>
                      <a:endParaRPr lang="en-US" sz="1200" dirty="0">
                        <a:solidFill>
                          <a:schemeClr val="accent1"/>
                        </a:solidFill>
                      </a:endParaRPr>
                    </a:p>
                  </a:txBody>
                  <a:tcPr marL="51435" marR="51435" marT="25718" marB="25718"/>
                </a:tc>
                <a:tc>
                  <a:txBody>
                    <a:bodyPr/>
                    <a:lstStyle/>
                    <a:p>
                      <a:r>
                        <a:rPr lang="en-US" sz="1200" dirty="0" smtClean="0"/>
                        <a:t>6%</a:t>
                      </a:r>
                      <a:endParaRPr lang="en-US" sz="1200" dirty="0">
                        <a:solidFill>
                          <a:schemeClr val="accent1"/>
                        </a:solidFill>
                      </a:endParaRPr>
                    </a:p>
                  </a:txBody>
                  <a:tcPr marL="51435" marR="51435" marT="25718" marB="25718"/>
                </a:tc>
              </a:tr>
              <a:tr h="291465">
                <a:tc>
                  <a:txBody>
                    <a:bodyPr/>
                    <a:lstStyle/>
                    <a:p>
                      <a:r>
                        <a:rPr lang="en-US" sz="1200" dirty="0" smtClean="0"/>
                        <a:t>Washington</a:t>
                      </a:r>
                      <a:endParaRPr lang="en-US" sz="1200" dirty="0">
                        <a:solidFill>
                          <a:schemeClr val="accent1"/>
                        </a:solidFill>
                      </a:endParaRPr>
                    </a:p>
                  </a:txBody>
                  <a:tcPr marL="51435" marR="51435" marT="25718" marB="25718"/>
                </a:tc>
                <a:tc>
                  <a:txBody>
                    <a:bodyPr/>
                    <a:lstStyle/>
                    <a:p>
                      <a:r>
                        <a:rPr lang="en-US" sz="1200" dirty="0" smtClean="0"/>
                        <a:t>6%</a:t>
                      </a:r>
                      <a:endParaRPr lang="en-US" sz="1200" dirty="0">
                        <a:solidFill>
                          <a:schemeClr val="accent1"/>
                        </a:solidFill>
                      </a:endParaRPr>
                    </a:p>
                  </a:txBody>
                  <a:tcPr marL="51435" marR="51435" marT="25718" marB="25718"/>
                </a:tc>
              </a:tr>
            </a:tbl>
          </a:graphicData>
        </a:graphic>
      </p:graphicFrame>
      <p:graphicFrame>
        <p:nvGraphicFramePr>
          <p:cNvPr id="8" name="Table 7"/>
          <p:cNvGraphicFramePr>
            <a:graphicFrameLocks noGrp="1"/>
          </p:cNvGraphicFramePr>
          <p:nvPr>
            <p:extLst/>
          </p:nvPr>
        </p:nvGraphicFramePr>
        <p:xfrm>
          <a:off x="4812968" y="1390649"/>
          <a:ext cx="2608429" cy="2571750"/>
        </p:xfrm>
        <a:graphic>
          <a:graphicData uri="http://schemas.openxmlformats.org/drawingml/2006/table">
            <a:tbl>
              <a:tblPr firstRow="1" bandRow="1">
                <a:tableStyleId>{5C22544A-7EE6-4342-B048-85BDC9FD1C3A}</a:tableStyleId>
              </a:tblPr>
              <a:tblGrid>
                <a:gridCol w="1287920"/>
                <a:gridCol w="1320509"/>
              </a:tblGrid>
              <a:tr h="531495">
                <a:tc>
                  <a:txBody>
                    <a:bodyPr/>
                    <a:lstStyle/>
                    <a:p>
                      <a:r>
                        <a:rPr lang="en-US" sz="1200" dirty="0" smtClean="0"/>
                        <a:t>State</a:t>
                      </a:r>
                      <a:endParaRPr lang="en-US" sz="1200" b="0" dirty="0"/>
                    </a:p>
                  </a:txBody>
                  <a:tcPr marL="51435" marR="51435" marT="25718" marB="25718"/>
                </a:tc>
                <a:tc>
                  <a:txBody>
                    <a:bodyPr/>
                    <a:lstStyle/>
                    <a:p>
                      <a:r>
                        <a:rPr lang="en-US" sz="1200" dirty="0" smtClean="0"/>
                        <a:t>60</a:t>
                      </a:r>
                      <a:r>
                        <a:rPr lang="en-US" sz="1200" baseline="30000" dirty="0" smtClean="0"/>
                        <a:t>th</a:t>
                      </a:r>
                      <a:r>
                        <a:rPr lang="en-US" sz="1200" dirty="0" smtClean="0"/>
                        <a:t> %</a:t>
                      </a:r>
                      <a:r>
                        <a:rPr lang="en-US" sz="1200" dirty="0" err="1" smtClean="0"/>
                        <a:t>ile</a:t>
                      </a:r>
                      <a:r>
                        <a:rPr lang="en-US" sz="1200" baseline="0" dirty="0" smtClean="0"/>
                        <a:t> Affordability</a:t>
                      </a:r>
                      <a:endParaRPr lang="en-US" sz="1200" b="0" dirty="0"/>
                    </a:p>
                  </a:txBody>
                  <a:tcPr marL="51435" marR="51435" marT="25718" marB="25718"/>
                </a:tc>
              </a:tr>
              <a:tr h="291465">
                <a:tc>
                  <a:txBody>
                    <a:bodyPr/>
                    <a:lstStyle/>
                    <a:p>
                      <a:r>
                        <a:rPr lang="en-US" sz="1200" dirty="0" smtClean="0"/>
                        <a:t>Oregon</a:t>
                      </a:r>
                      <a:endParaRPr lang="en-US" sz="1200" dirty="0">
                        <a:solidFill>
                          <a:schemeClr val="accent1"/>
                        </a:solidFill>
                      </a:endParaRPr>
                    </a:p>
                  </a:txBody>
                  <a:tcPr marL="51435" marR="51435" marT="25718" marB="25718"/>
                </a:tc>
                <a:tc>
                  <a:txBody>
                    <a:bodyPr/>
                    <a:lstStyle/>
                    <a:p>
                      <a:r>
                        <a:rPr lang="en-US" sz="1200" dirty="0" smtClean="0"/>
                        <a:t>25%</a:t>
                      </a:r>
                      <a:endParaRPr lang="en-US" sz="1200" dirty="0">
                        <a:solidFill>
                          <a:schemeClr val="accent1"/>
                        </a:solidFill>
                      </a:endParaRPr>
                    </a:p>
                  </a:txBody>
                  <a:tcPr marL="51435" marR="51435" marT="25718" marB="25718"/>
                </a:tc>
              </a:tr>
              <a:tr h="291465">
                <a:tc>
                  <a:txBody>
                    <a:bodyPr/>
                    <a:lstStyle/>
                    <a:p>
                      <a:r>
                        <a:rPr lang="en-US" sz="1200" dirty="0" smtClean="0"/>
                        <a:t>Hawaii</a:t>
                      </a:r>
                      <a:endParaRPr lang="en-US" sz="1200" dirty="0">
                        <a:solidFill>
                          <a:schemeClr val="accent1"/>
                        </a:solidFill>
                      </a:endParaRPr>
                    </a:p>
                  </a:txBody>
                  <a:tcPr marL="51435" marR="51435" marT="25718" marB="25718"/>
                </a:tc>
                <a:tc>
                  <a:txBody>
                    <a:bodyPr/>
                    <a:lstStyle/>
                    <a:p>
                      <a:r>
                        <a:rPr lang="en-US" sz="1200" dirty="0" smtClean="0"/>
                        <a:t>26%</a:t>
                      </a:r>
                      <a:endParaRPr lang="en-US" sz="1200" dirty="0">
                        <a:solidFill>
                          <a:schemeClr val="accent1"/>
                        </a:solidFill>
                      </a:endParaRPr>
                    </a:p>
                  </a:txBody>
                  <a:tcPr marL="51435" marR="51435" marT="25718" marB="25718"/>
                </a:tc>
              </a:tr>
              <a:tr h="291465">
                <a:tc>
                  <a:txBody>
                    <a:bodyPr/>
                    <a:lstStyle/>
                    <a:p>
                      <a:r>
                        <a:rPr lang="en-US" sz="1200" dirty="0" smtClean="0"/>
                        <a:t>California</a:t>
                      </a:r>
                      <a:endParaRPr lang="en-US" sz="1200" dirty="0">
                        <a:solidFill>
                          <a:schemeClr val="accent1"/>
                        </a:solidFill>
                      </a:endParaRPr>
                    </a:p>
                  </a:txBody>
                  <a:tcPr marL="51435" marR="51435" marT="25718" marB="25718"/>
                </a:tc>
                <a:tc>
                  <a:txBody>
                    <a:bodyPr/>
                    <a:lstStyle/>
                    <a:p>
                      <a:r>
                        <a:rPr lang="en-US" sz="1200" dirty="0" smtClean="0"/>
                        <a:t>30%</a:t>
                      </a:r>
                      <a:endParaRPr lang="en-US" sz="1200" dirty="0">
                        <a:solidFill>
                          <a:schemeClr val="accent1"/>
                        </a:solidFill>
                      </a:endParaRPr>
                    </a:p>
                  </a:txBody>
                  <a:tcPr marL="51435" marR="51435" marT="25718" marB="25718"/>
                </a:tc>
              </a:tr>
              <a:tr h="291465">
                <a:tc>
                  <a:txBody>
                    <a:bodyPr/>
                    <a:lstStyle/>
                    <a:p>
                      <a:r>
                        <a:rPr lang="en-US" sz="1200" dirty="0" smtClean="0"/>
                        <a:t>Idaho</a:t>
                      </a:r>
                      <a:endParaRPr lang="en-US" sz="1200" dirty="0">
                        <a:solidFill>
                          <a:schemeClr val="accent1"/>
                        </a:solidFill>
                      </a:endParaRPr>
                    </a:p>
                  </a:txBody>
                  <a:tcPr marL="51435" marR="51435" marT="25718" marB="25718"/>
                </a:tc>
                <a:tc>
                  <a:txBody>
                    <a:bodyPr/>
                    <a:lstStyle/>
                    <a:p>
                      <a:r>
                        <a:rPr lang="en-US" sz="1200" dirty="0" smtClean="0"/>
                        <a:t>31%</a:t>
                      </a:r>
                      <a:endParaRPr lang="en-US" sz="1200" dirty="0">
                        <a:solidFill>
                          <a:schemeClr val="accent1"/>
                        </a:solidFill>
                      </a:endParaRPr>
                    </a:p>
                  </a:txBody>
                  <a:tcPr marL="51435" marR="51435" marT="25718" marB="25718"/>
                </a:tc>
              </a:tr>
              <a:tr h="291465">
                <a:tc>
                  <a:txBody>
                    <a:bodyPr/>
                    <a:lstStyle/>
                    <a:p>
                      <a:r>
                        <a:rPr lang="en-US" sz="1200" dirty="0" smtClean="0"/>
                        <a:t>D.C.</a:t>
                      </a:r>
                      <a:endParaRPr lang="en-US" sz="1200" dirty="0">
                        <a:solidFill>
                          <a:schemeClr val="accent1"/>
                        </a:solidFill>
                      </a:endParaRPr>
                    </a:p>
                  </a:txBody>
                  <a:tcPr marL="51435" marR="51435" marT="25718" marB="25718"/>
                </a:tc>
                <a:tc>
                  <a:txBody>
                    <a:bodyPr/>
                    <a:lstStyle/>
                    <a:p>
                      <a:r>
                        <a:rPr lang="en-US" sz="1200" dirty="0" smtClean="0"/>
                        <a:t>32%</a:t>
                      </a:r>
                      <a:endParaRPr lang="en-US" sz="1200" dirty="0">
                        <a:solidFill>
                          <a:schemeClr val="accent1"/>
                        </a:solidFill>
                      </a:endParaRPr>
                    </a:p>
                  </a:txBody>
                  <a:tcPr marL="51435" marR="51435" marT="25718" marB="25718"/>
                </a:tc>
              </a:tr>
              <a:tr h="291465">
                <a:tc>
                  <a:txBody>
                    <a:bodyPr/>
                    <a:lstStyle/>
                    <a:p>
                      <a:r>
                        <a:rPr lang="en-US" sz="1200" dirty="0" smtClean="0"/>
                        <a:t>Washington</a:t>
                      </a:r>
                      <a:endParaRPr lang="en-US" sz="1200" dirty="0">
                        <a:solidFill>
                          <a:schemeClr val="accent1"/>
                        </a:solidFill>
                      </a:endParaRPr>
                    </a:p>
                  </a:txBody>
                  <a:tcPr marL="51435" marR="51435" marT="25718" marB="25718"/>
                </a:tc>
                <a:tc>
                  <a:txBody>
                    <a:bodyPr/>
                    <a:lstStyle/>
                    <a:p>
                      <a:r>
                        <a:rPr lang="en-US" sz="1200" dirty="0" smtClean="0"/>
                        <a:t>32%</a:t>
                      </a:r>
                      <a:endParaRPr lang="en-US" sz="1200" dirty="0">
                        <a:solidFill>
                          <a:schemeClr val="accent1"/>
                        </a:solidFill>
                      </a:endParaRPr>
                    </a:p>
                  </a:txBody>
                  <a:tcPr marL="51435" marR="51435" marT="25718" marB="25718"/>
                </a:tc>
              </a:tr>
              <a:tr h="291465">
                <a:tc>
                  <a:txBody>
                    <a:bodyPr/>
                    <a:lstStyle/>
                    <a:p>
                      <a:r>
                        <a:rPr lang="en-US" sz="1200" dirty="0" smtClean="0"/>
                        <a:t>Montana</a:t>
                      </a:r>
                      <a:endParaRPr lang="en-US" sz="1200" dirty="0">
                        <a:solidFill>
                          <a:schemeClr val="accent1"/>
                        </a:solidFill>
                      </a:endParaRPr>
                    </a:p>
                  </a:txBody>
                  <a:tcPr marL="51435" marR="51435" marT="25718" marB="25718"/>
                </a:tc>
                <a:tc>
                  <a:txBody>
                    <a:bodyPr/>
                    <a:lstStyle/>
                    <a:p>
                      <a:r>
                        <a:rPr lang="en-US" sz="1200" dirty="0" smtClean="0"/>
                        <a:t>33%</a:t>
                      </a:r>
                      <a:endParaRPr lang="en-US" sz="1200" dirty="0">
                        <a:solidFill>
                          <a:schemeClr val="accent1"/>
                        </a:solidFill>
                      </a:endParaRPr>
                    </a:p>
                  </a:txBody>
                  <a:tcPr marL="51435" marR="51435" marT="25718" marB="25718"/>
                </a:tc>
              </a:tr>
            </a:tbl>
          </a:graphicData>
        </a:graphic>
      </p:graphicFrame>
      <p:sp>
        <p:nvSpPr>
          <p:cNvPr id="9" name="Rectangle 8"/>
          <p:cNvSpPr/>
          <p:nvPr/>
        </p:nvSpPr>
        <p:spPr>
          <a:xfrm>
            <a:off x="4614169" y="4019419"/>
            <a:ext cx="2807228" cy="161583"/>
          </a:xfrm>
          <a:prstGeom prst="rect">
            <a:avLst/>
          </a:prstGeom>
        </p:spPr>
        <p:txBody>
          <a:bodyPr wrap="square">
            <a:spAutoFit/>
          </a:bodyPr>
          <a:lstStyle/>
          <a:p>
            <a:pPr lvl="0" algn="r"/>
            <a:r>
              <a:rPr lang="en-US" sz="450" i="1" dirty="0">
                <a:solidFill>
                  <a:srgbClr val="7F7F7F"/>
                </a:solidFill>
              </a:rPr>
              <a:t>Source: realtor.com® and National Association of REALTORS</a:t>
            </a:r>
            <a:r>
              <a:rPr lang="en-US" sz="450" i="1" baseline="30000" dirty="0">
                <a:solidFill>
                  <a:srgbClr val="7F7F7F"/>
                </a:solidFill>
              </a:rPr>
              <a:t>®</a:t>
            </a:r>
          </a:p>
        </p:txBody>
      </p:sp>
    </p:spTree>
    <p:extLst>
      <p:ext uri="{BB962C8B-B14F-4D97-AF65-F5344CB8AC3E}">
        <p14:creationId xmlns:p14="http://schemas.microsoft.com/office/powerpoint/2010/main" val="1868120934"/>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98985" y="1030696"/>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43</a:t>
            </a:fld>
            <a:endParaRPr lang="en-US" dirty="0"/>
          </a:p>
        </p:txBody>
      </p:sp>
      <p:sp>
        <p:nvSpPr>
          <p:cNvPr id="8" name="Text Placeholder 7"/>
          <p:cNvSpPr>
            <a:spLocks noGrp="1"/>
          </p:cNvSpPr>
          <p:nvPr>
            <p:ph type="body" sz="quarter" idx="10"/>
          </p:nvPr>
        </p:nvSpPr>
        <p:spPr>
          <a:noFill/>
        </p:spPr>
        <p:txBody>
          <a:bodyPr/>
          <a:lstStyle/>
          <a:p>
            <a:r>
              <a:rPr lang="en-US" dirty="0"/>
              <a:t>Millennial ownership varies</a:t>
            </a:r>
          </a:p>
        </p:txBody>
      </p:sp>
      <p:sp>
        <p:nvSpPr>
          <p:cNvPr id="3" name="Text Placeholder 2"/>
          <p:cNvSpPr>
            <a:spLocks noGrp="1"/>
          </p:cNvSpPr>
          <p:nvPr>
            <p:ph type="body" sz="quarter" idx="11"/>
          </p:nvPr>
        </p:nvSpPr>
        <p:spPr/>
        <p:txBody>
          <a:bodyPr/>
          <a:lstStyle/>
          <a:p>
            <a:r>
              <a:rPr lang="en-US" dirty="0">
                <a:solidFill>
                  <a:schemeClr val="tx2"/>
                </a:solidFill>
              </a:rPr>
              <a:t>Strong correlation with affordable markets</a:t>
            </a:r>
          </a:p>
        </p:txBody>
      </p:sp>
      <p:sp>
        <p:nvSpPr>
          <p:cNvPr id="12" name="Rectangle 11"/>
          <p:cNvSpPr/>
          <p:nvPr/>
        </p:nvSpPr>
        <p:spPr>
          <a:xfrm>
            <a:off x="3775606" y="4454472"/>
            <a:ext cx="3742970" cy="184666"/>
          </a:xfrm>
          <a:prstGeom prst="rect">
            <a:avLst/>
          </a:prstGeom>
        </p:spPr>
        <p:txBody>
          <a:bodyPr wrap="square">
            <a:spAutoFit/>
          </a:bodyPr>
          <a:lstStyle/>
          <a:p>
            <a:pPr lvl="0" algn="r"/>
            <a:r>
              <a:rPr lang="en-US" sz="600" i="1" dirty="0">
                <a:solidFill>
                  <a:schemeClr val="tx1">
                    <a:lumMod val="50000"/>
                    <a:lumOff val="50000"/>
                  </a:schemeClr>
                </a:solidFill>
              </a:rPr>
              <a:t>Source: Realtor.com</a:t>
            </a:r>
            <a:r>
              <a:rPr lang="en-US" sz="600" i="1" baseline="30000" dirty="0">
                <a:solidFill>
                  <a:schemeClr val="tx1">
                    <a:lumMod val="50000"/>
                    <a:lumOff val="50000"/>
                  </a:schemeClr>
                </a:solidFill>
              </a:rPr>
              <a:t>®</a:t>
            </a:r>
            <a:r>
              <a:rPr lang="en-US" sz="600" i="1" dirty="0">
                <a:solidFill>
                  <a:schemeClr val="tx1">
                    <a:lumMod val="50000"/>
                    <a:lumOff val="50000"/>
                  </a:schemeClr>
                </a:solidFill>
              </a:rPr>
              <a:t> Analysis of Nielsen Demographics </a:t>
            </a:r>
            <a:r>
              <a:rPr lang="en-US" sz="600" i="1" dirty="0" err="1">
                <a:solidFill>
                  <a:schemeClr val="tx1">
                    <a:lumMod val="50000"/>
                    <a:lumOff val="50000"/>
                  </a:schemeClr>
                </a:solidFill>
              </a:rPr>
              <a:t>PopFacts</a:t>
            </a:r>
            <a:r>
              <a:rPr lang="en-US" sz="600" i="1" dirty="0">
                <a:solidFill>
                  <a:schemeClr val="tx1">
                    <a:lumMod val="50000"/>
                    <a:lumOff val="50000"/>
                  </a:schemeClr>
                </a:solidFill>
              </a:rPr>
              <a:t> 2018</a:t>
            </a:r>
          </a:p>
        </p:txBody>
      </p:sp>
    </p:spTree>
    <p:extLst>
      <p:ext uri="{BB962C8B-B14F-4D97-AF65-F5344CB8AC3E}">
        <p14:creationId xmlns:p14="http://schemas.microsoft.com/office/powerpoint/2010/main" val="270815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0704" y="1013415"/>
            <a:ext cx="6096000" cy="36576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44</a:t>
            </a:fld>
            <a:endParaRPr lang="en-US" dirty="0"/>
          </a:p>
        </p:txBody>
      </p:sp>
      <p:sp>
        <p:nvSpPr>
          <p:cNvPr id="8" name="Text Placeholder 7"/>
          <p:cNvSpPr>
            <a:spLocks noGrp="1"/>
          </p:cNvSpPr>
          <p:nvPr>
            <p:ph type="body" sz="quarter" idx="10"/>
          </p:nvPr>
        </p:nvSpPr>
        <p:spPr>
          <a:noFill/>
        </p:spPr>
        <p:txBody>
          <a:bodyPr/>
          <a:lstStyle/>
          <a:p>
            <a:r>
              <a:rPr lang="en-US" dirty="0" smtClean="0"/>
              <a:t>Cheaper to buy in 39% of counties</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Simple monthly cost analysis favors renting now in more places</a:t>
            </a:r>
            <a:endParaRPr lang="en-US" dirty="0">
              <a:solidFill>
                <a:schemeClr val="accent1"/>
              </a:solidFill>
            </a:endParaRPr>
          </a:p>
        </p:txBody>
      </p:sp>
      <p:sp>
        <p:nvSpPr>
          <p:cNvPr id="13" name="Rectangle 12"/>
          <p:cNvSpPr/>
          <p:nvPr/>
        </p:nvSpPr>
        <p:spPr>
          <a:xfrm>
            <a:off x="3963734" y="4384876"/>
            <a:ext cx="3742970" cy="276999"/>
          </a:xfrm>
          <a:prstGeom prst="rect">
            <a:avLst/>
          </a:prstGeom>
        </p:spPr>
        <p:txBody>
          <a:bodyPr wrap="square">
            <a:spAutoFit/>
          </a:bodyPr>
          <a:lstStyle/>
          <a:p>
            <a:pPr lvl="0" algn="r"/>
            <a:r>
              <a:rPr lang="en-US" sz="600" i="1" dirty="0">
                <a:solidFill>
                  <a:srgbClr val="7F7F7F"/>
                </a:solidFill>
              </a:rPr>
              <a:t>Source: Realtor.com</a:t>
            </a:r>
            <a:r>
              <a:rPr lang="en-US" sz="600" i="1" baseline="30000" dirty="0">
                <a:solidFill>
                  <a:srgbClr val="7F7F7F"/>
                </a:solidFill>
              </a:rPr>
              <a:t>® </a:t>
            </a:r>
            <a:r>
              <a:rPr lang="en-US" sz="600" i="1" dirty="0">
                <a:solidFill>
                  <a:srgbClr val="7F7F7F"/>
                </a:solidFill>
              </a:rPr>
              <a:t>Analysis of HUD Median Rents,</a:t>
            </a:r>
          </a:p>
          <a:p>
            <a:pPr lvl="0" algn="r"/>
            <a:r>
              <a:rPr lang="en-US" sz="600" i="1" dirty="0">
                <a:solidFill>
                  <a:srgbClr val="7F7F7F"/>
                </a:solidFill>
              </a:rPr>
              <a:t>Nielsen Pop-Facts Demographics and Realtor.com</a:t>
            </a:r>
            <a:r>
              <a:rPr lang="en-US" sz="600" i="1" baseline="30000" dirty="0">
                <a:solidFill>
                  <a:srgbClr val="7F7F7F"/>
                </a:solidFill>
              </a:rPr>
              <a:t>®</a:t>
            </a:r>
            <a:r>
              <a:rPr lang="en-US" sz="600" i="1" dirty="0">
                <a:solidFill>
                  <a:srgbClr val="7F7F7F"/>
                </a:solidFill>
              </a:rPr>
              <a:t> Data</a:t>
            </a:r>
            <a:endParaRPr lang="en-US" sz="600" i="1" baseline="30000" dirty="0">
              <a:solidFill>
                <a:srgbClr val="7F7F7F"/>
              </a:solidFill>
            </a:endParaRPr>
          </a:p>
        </p:txBody>
      </p:sp>
      <p:sp>
        <p:nvSpPr>
          <p:cNvPr id="9" name="Rectangle 8"/>
          <p:cNvSpPr/>
          <p:nvPr/>
        </p:nvSpPr>
        <p:spPr>
          <a:xfrm>
            <a:off x="5835220" y="4096973"/>
            <a:ext cx="1780271" cy="308674"/>
          </a:xfrm>
          <a:prstGeom prst="rect">
            <a:avLst/>
          </a:prstGeom>
        </p:spPr>
        <p:txBody>
          <a:bodyPr wrap="square">
            <a:spAutoFit/>
          </a:bodyPr>
          <a:lstStyle/>
          <a:p>
            <a:pPr marL="42863" algn="r">
              <a:spcBef>
                <a:spcPct val="20000"/>
              </a:spcBef>
            </a:pPr>
            <a:r>
              <a:rPr lang="en-US" sz="1400" dirty="0" smtClean="0">
                <a:solidFill>
                  <a:srgbClr val="CE081E"/>
                </a:solidFill>
                <a:latin typeface="+mj-lt"/>
              </a:rPr>
              <a:t>December 2018</a:t>
            </a:r>
            <a:endParaRPr lang="en-US" sz="1400" dirty="0">
              <a:solidFill>
                <a:srgbClr val="CE081E"/>
              </a:solidFill>
              <a:latin typeface="+mj-lt"/>
            </a:endParaRPr>
          </a:p>
        </p:txBody>
      </p:sp>
    </p:spTree>
    <p:extLst>
      <p:ext uri="{BB962C8B-B14F-4D97-AF65-F5344CB8AC3E}">
        <p14:creationId xmlns:p14="http://schemas.microsoft.com/office/powerpoint/2010/main" val="245468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8985" y="991131"/>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45</a:t>
            </a:fld>
            <a:endParaRPr lang="en-US" dirty="0"/>
          </a:p>
        </p:txBody>
      </p:sp>
      <p:sp>
        <p:nvSpPr>
          <p:cNvPr id="8" name="Text Placeholder 7"/>
          <p:cNvSpPr>
            <a:spLocks noGrp="1"/>
          </p:cNvSpPr>
          <p:nvPr>
            <p:ph type="body" sz="quarter" idx="10"/>
          </p:nvPr>
        </p:nvSpPr>
        <p:spPr>
          <a:noFill/>
        </p:spPr>
        <p:txBody>
          <a:bodyPr/>
          <a:lstStyle/>
          <a:p>
            <a:r>
              <a:rPr lang="en-US" dirty="0" smtClean="0"/>
              <a:t>Rents rising y/y in 73% of counties</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Rent increases adding to demand for buying</a:t>
            </a:r>
            <a:endParaRPr lang="en-US" dirty="0">
              <a:solidFill>
                <a:schemeClr val="accent1"/>
              </a:solidFill>
            </a:endParaRPr>
          </a:p>
        </p:txBody>
      </p:sp>
      <p:sp>
        <p:nvSpPr>
          <p:cNvPr id="11" name="Rectangle 10"/>
          <p:cNvSpPr/>
          <p:nvPr/>
        </p:nvSpPr>
        <p:spPr>
          <a:xfrm>
            <a:off x="5543102" y="4269691"/>
            <a:ext cx="1780271" cy="308674"/>
          </a:xfrm>
          <a:prstGeom prst="rect">
            <a:avLst/>
          </a:prstGeom>
        </p:spPr>
        <p:txBody>
          <a:bodyPr wrap="square">
            <a:spAutoFit/>
          </a:bodyPr>
          <a:lstStyle/>
          <a:p>
            <a:pPr marL="42863" algn="r">
              <a:spcBef>
                <a:spcPct val="20000"/>
              </a:spcBef>
            </a:pPr>
            <a:r>
              <a:rPr lang="en-US" sz="1400" dirty="0">
                <a:solidFill>
                  <a:schemeClr val="accent1"/>
                </a:solidFill>
                <a:latin typeface="+mj-lt"/>
              </a:rPr>
              <a:t>2018</a:t>
            </a:r>
          </a:p>
        </p:txBody>
      </p:sp>
      <p:sp>
        <p:nvSpPr>
          <p:cNvPr id="10" name="Rectangle 9"/>
          <p:cNvSpPr/>
          <p:nvPr/>
        </p:nvSpPr>
        <p:spPr>
          <a:xfrm>
            <a:off x="3618503" y="4560917"/>
            <a:ext cx="3742970" cy="184666"/>
          </a:xfrm>
          <a:prstGeom prst="rect">
            <a:avLst/>
          </a:prstGeom>
        </p:spPr>
        <p:txBody>
          <a:bodyPr wrap="square">
            <a:spAutoFit/>
          </a:bodyPr>
          <a:lstStyle/>
          <a:p>
            <a:pPr lvl="0" algn="r"/>
            <a:r>
              <a:rPr lang="en-US" sz="600" i="1" dirty="0">
                <a:solidFill>
                  <a:srgbClr val="7F7F7F"/>
                </a:solidFill>
              </a:rPr>
              <a:t>Source: Realtor.com</a:t>
            </a:r>
            <a:r>
              <a:rPr lang="en-US" sz="600" i="1" baseline="30000" dirty="0">
                <a:solidFill>
                  <a:srgbClr val="7F7F7F"/>
                </a:solidFill>
              </a:rPr>
              <a:t>® </a:t>
            </a:r>
            <a:r>
              <a:rPr lang="en-US" sz="600" i="1" dirty="0">
                <a:solidFill>
                  <a:srgbClr val="7F7F7F"/>
                </a:solidFill>
              </a:rPr>
              <a:t>Analysis of HUD Median Market Rents</a:t>
            </a:r>
            <a:endParaRPr lang="en-US" sz="600" i="1" baseline="30000" dirty="0">
              <a:solidFill>
                <a:srgbClr val="7F7F7F"/>
              </a:solidFill>
            </a:endParaRPr>
          </a:p>
        </p:txBody>
      </p:sp>
    </p:spTree>
    <p:extLst>
      <p:ext uri="{BB962C8B-B14F-4D97-AF65-F5344CB8AC3E}">
        <p14:creationId xmlns:p14="http://schemas.microsoft.com/office/powerpoint/2010/main" val="300802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46</a:t>
            </a:fld>
            <a:endParaRPr lang="en-US" dirty="0"/>
          </a:p>
        </p:txBody>
      </p:sp>
      <p:sp>
        <p:nvSpPr>
          <p:cNvPr id="8" name="Text Placeholder 7"/>
          <p:cNvSpPr>
            <a:spLocks noGrp="1"/>
          </p:cNvSpPr>
          <p:nvPr>
            <p:ph type="body" sz="quarter" idx="10"/>
          </p:nvPr>
        </p:nvSpPr>
        <p:spPr/>
        <p:txBody>
          <a:bodyPr/>
          <a:lstStyle/>
          <a:p>
            <a:r>
              <a:rPr lang="en-US" dirty="0" smtClean="0"/>
              <a:t>Life drives housing demand</a:t>
            </a:r>
            <a:endParaRPr lang="en-US" dirty="0"/>
          </a:p>
        </p:txBody>
      </p:sp>
      <p:sp>
        <p:nvSpPr>
          <p:cNvPr id="3" name="Text Placeholder 2"/>
          <p:cNvSpPr>
            <a:spLocks noGrp="1"/>
          </p:cNvSpPr>
          <p:nvPr>
            <p:ph type="body" sz="quarter" idx="11"/>
          </p:nvPr>
        </p:nvSpPr>
        <p:spPr/>
        <p:txBody>
          <a:bodyPr/>
          <a:lstStyle/>
          <a:p>
            <a:r>
              <a:rPr lang="en-US" dirty="0" smtClean="0"/>
              <a:t>Everyone’s tired of waiting and Millennials are building families</a:t>
            </a:r>
            <a:endParaRPr lang="en-US" dirty="0"/>
          </a:p>
        </p:txBody>
      </p:sp>
      <p:graphicFrame>
        <p:nvGraphicFramePr>
          <p:cNvPr id="19" name="Chart Placeholder 18"/>
          <p:cNvGraphicFramePr>
            <a:graphicFrameLocks noGrp="1"/>
          </p:cNvGraphicFramePr>
          <p:nvPr>
            <p:ph type="chart" sz="quarter" idx="4294967295"/>
            <p:extLst/>
          </p:nvPr>
        </p:nvGraphicFramePr>
        <p:xfrm>
          <a:off x="1188897" y="1013415"/>
          <a:ext cx="6467475" cy="3611562"/>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5742789" y="3215428"/>
            <a:ext cx="1069471" cy="375485"/>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350" b="1" dirty="0">
                <a:solidFill>
                  <a:srgbClr val="FFFFFF"/>
                </a:solidFill>
              </a:rPr>
              <a:t>13%</a:t>
            </a:r>
          </a:p>
        </p:txBody>
      </p:sp>
      <p:sp>
        <p:nvSpPr>
          <p:cNvPr id="27" name="Rectangle 26"/>
          <p:cNvSpPr/>
          <p:nvPr/>
        </p:nvSpPr>
        <p:spPr>
          <a:xfrm>
            <a:off x="3793576" y="4624977"/>
            <a:ext cx="3742970" cy="184666"/>
          </a:xfrm>
          <a:prstGeom prst="rect">
            <a:avLst/>
          </a:prstGeom>
        </p:spPr>
        <p:txBody>
          <a:bodyPr wrap="square">
            <a:spAutoFit/>
          </a:bodyPr>
          <a:lstStyle/>
          <a:p>
            <a:pPr algn="r"/>
            <a:r>
              <a:rPr lang="en-US" sz="600" i="1" dirty="0">
                <a:solidFill>
                  <a:srgbClr val="7F7F7F"/>
                </a:solidFill>
              </a:rPr>
              <a:t>Source: realtor.com Active Home Shopper Survey,  September 2016</a:t>
            </a:r>
          </a:p>
        </p:txBody>
      </p:sp>
    </p:spTree>
    <p:extLst>
      <p:ext uri="{BB962C8B-B14F-4D97-AF65-F5344CB8AC3E}">
        <p14:creationId xmlns:p14="http://schemas.microsoft.com/office/powerpoint/2010/main" val="43410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98985" y="991131"/>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47</a:t>
            </a:fld>
            <a:endParaRPr lang="en-US" dirty="0"/>
          </a:p>
        </p:txBody>
      </p:sp>
      <p:sp>
        <p:nvSpPr>
          <p:cNvPr id="8" name="Text Placeholder 7"/>
          <p:cNvSpPr>
            <a:spLocks noGrp="1"/>
          </p:cNvSpPr>
          <p:nvPr>
            <p:ph type="body" sz="quarter" idx="10"/>
          </p:nvPr>
        </p:nvSpPr>
        <p:spPr/>
        <p:txBody>
          <a:bodyPr/>
          <a:lstStyle/>
          <a:p>
            <a:r>
              <a:rPr lang="en-US" dirty="0" smtClean="0"/>
              <a:t>Job creation</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25-34 growth outpacing overall rate</a:t>
            </a:r>
            <a:endParaRPr lang="en-US" dirty="0">
              <a:solidFill>
                <a:schemeClr val="accent1"/>
              </a:solidFill>
            </a:endParaRPr>
          </a:p>
        </p:txBody>
      </p:sp>
      <p:sp>
        <p:nvSpPr>
          <p:cNvPr id="16" name="TextBox 15"/>
          <p:cNvSpPr txBox="1"/>
          <p:nvPr/>
        </p:nvSpPr>
        <p:spPr>
          <a:xfrm>
            <a:off x="5742789" y="2540776"/>
            <a:ext cx="1069471" cy="674652"/>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350" b="1" dirty="0">
                <a:solidFill>
                  <a:srgbClr val="FFFFFF"/>
                </a:solidFill>
              </a:rPr>
              <a:t>25%</a:t>
            </a:r>
          </a:p>
        </p:txBody>
      </p:sp>
      <p:sp>
        <p:nvSpPr>
          <p:cNvPr id="27" name="Rectangle 26"/>
          <p:cNvSpPr/>
          <p:nvPr/>
        </p:nvSpPr>
        <p:spPr>
          <a:xfrm>
            <a:off x="3942514" y="4578365"/>
            <a:ext cx="3742970" cy="184666"/>
          </a:xfrm>
          <a:prstGeom prst="rect">
            <a:avLst/>
          </a:prstGeom>
        </p:spPr>
        <p:txBody>
          <a:bodyPr wrap="square">
            <a:spAutoFit/>
          </a:bodyPr>
          <a:lstStyle/>
          <a:p>
            <a:pPr lvl="0" algn="r"/>
            <a:r>
              <a:rPr lang="en-US" sz="600" i="1" dirty="0">
                <a:solidFill>
                  <a:srgbClr val="7E8083"/>
                </a:solidFill>
              </a:rPr>
              <a:t>Source: Bureau of Labor Statistics, Realtor.com</a:t>
            </a:r>
            <a:r>
              <a:rPr lang="en-US" sz="600" i="1" baseline="30000" dirty="0">
                <a:solidFill>
                  <a:srgbClr val="7E8083"/>
                </a:solidFill>
              </a:rPr>
              <a:t>®</a:t>
            </a:r>
            <a:r>
              <a:rPr lang="en-US" sz="600" i="1" dirty="0">
                <a:solidFill>
                  <a:srgbClr val="7E8083"/>
                </a:solidFill>
              </a:rPr>
              <a:t> Analysis</a:t>
            </a:r>
          </a:p>
        </p:txBody>
      </p:sp>
    </p:spTree>
    <p:extLst>
      <p:ext uri="{BB962C8B-B14F-4D97-AF65-F5344CB8AC3E}">
        <p14:creationId xmlns:p14="http://schemas.microsoft.com/office/powerpoint/2010/main" val="314007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98985" y="963915"/>
            <a:ext cx="6286499" cy="3771900"/>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48</a:t>
            </a:fld>
            <a:endParaRPr lang="en-US" dirty="0"/>
          </a:p>
        </p:txBody>
      </p:sp>
      <p:sp>
        <p:nvSpPr>
          <p:cNvPr id="8" name="Text Placeholder 7"/>
          <p:cNvSpPr>
            <a:spLocks noGrp="1"/>
          </p:cNvSpPr>
          <p:nvPr>
            <p:ph type="body" sz="quarter" idx="10"/>
          </p:nvPr>
        </p:nvSpPr>
        <p:spPr/>
        <p:txBody>
          <a:bodyPr/>
          <a:lstStyle/>
          <a:p>
            <a:r>
              <a:rPr lang="en-US" dirty="0" smtClean="0"/>
              <a:t>TOTAL REAL ESTATE TRAFFIC</a:t>
            </a:r>
            <a:endParaRPr lang="en-US" dirty="0"/>
          </a:p>
        </p:txBody>
      </p:sp>
      <p:sp>
        <p:nvSpPr>
          <p:cNvPr id="3" name="Text Placeholder 2"/>
          <p:cNvSpPr>
            <a:spLocks noGrp="1"/>
          </p:cNvSpPr>
          <p:nvPr>
            <p:ph type="body" sz="quarter" idx="11"/>
          </p:nvPr>
        </p:nvSpPr>
        <p:spPr/>
        <p:txBody>
          <a:bodyPr/>
          <a:lstStyle/>
          <a:p>
            <a:r>
              <a:rPr lang="en-US" dirty="0" smtClean="0">
                <a:solidFill>
                  <a:schemeClr val="accent1"/>
                </a:solidFill>
              </a:rPr>
              <a:t>Up 7.2% Y/Y November</a:t>
            </a:r>
            <a:endParaRPr lang="en-US" dirty="0">
              <a:solidFill>
                <a:schemeClr val="accent1"/>
              </a:solidFill>
            </a:endParaRPr>
          </a:p>
        </p:txBody>
      </p:sp>
      <p:sp>
        <p:nvSpPr>
          <p:cNvPr id="27" name="Rectangle 26"/>
          <p:cNvSpPr/>
          <p:nvPr/>
        </p:nvSpPr>
        <p:spPr>
          <a:xfrm>
            <a:off x="3942514" y="4643482"/>
            <a:ext cx="3742970" cy="184666"/>
          </a:xfrm>
          <a:prstGeom prst="rect">
            <a:avLst/>
          </a:prstGeom>
        </p:spPr>
        <p:txBody>
          <a:bodyPr wrap="square">
            <a:spAutoFit/>
          </a:bodyPr>
          <a:lstStyle/>
          <a:p>
            <a:pPr lvl="0" algn="r"/>
            <a:r>
              <a:rPr lang="en-US" sz="600" i="1" dirty="0">
                <a:solidFill>
                  <a:srgbClr val="7F7F7F"/>
                </a:solidFill>
              </a:rPr>
              <a:t>Source: Realtor.com</a:t>
            </a:r>
            <a:r>
              <a:rPr lang="en-US" sz="600" i="1" baseline="30000" dirty="0">
                <a:solidFill>
                  <a:srgbClr val="7F7F7F"/>
                </a:solidFill>
              </a:rPr>
              <a:t>®</a:t>
            </a:r>
            <a:r>
              <a:rPr lang="en-US" sz="600" i="1" dirty="0">
                <a:solidFill>
                  <a:srgbClr val="7F7F7F"/>
                </a:solidFill>
              </a:rPr>
              <a:t> Analysis of comScore Media Metrix</a:t>
            </a:r>
            <a:r>
              <a:rPr lang="en-US" sz="600" i="1" baseline="30000" dirty="0">
                <a:solidFill>
                  <a:srgbClr val="7F7F7F"/>
                </a:solidFill>
              </a:rPr>
              <a:t>®</a:t>
            </a:r>
            <a:r>
              <a:rPr lang="en-US" sz="600" i="1" dirty="0">
                <a:solidFill>
                  <a:srgbClr val="7F7F7F"/>
                </a:solidFill>
              </a:rPr>
              <a:t> Real Estate Category Unique Visitor Data</a:t>
            </a:r>
          </a:p>
        </p:txBody>
      </p:sp>
    </p:spTree>
    <p:extLst>
      <p:ext uri="{BB962C8B-B14F-4D97-AF65-F5344CB8AC3E}">
        <p14:creationId xmlns:p14="http://schemas.microsoft.com/office/powerpoint/2010/main" val="41167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Current Conditions</a:t>
            </a:r>
            <a:endParaRPr lang="en-US" dirty="0"/>
          </a:p>
        </p:txBody>
      </p:sp>
      <p:pic>
        <p:nvPicPr>
          <p:cNvPr id="7"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090" b="4090"/>
          <a:stretch>
            <a:fillRect/>
          </a:stretch>
        </p:blipFill>
        <p:spPr>
          <a:xfrm>
            <a:off x="4908087" y="1160093"/>
            <a:ext cx="650884" cy="597640"/>
          </a:xfrm>
          <a:prstGeom prst="rect">
            <a:avLst/>
          </a:prstGeom>
        </p:spPr>
      </p:pic>
    </p:spTree>
    <p:extLst>
      <p:ext uri="{BB962C8B-B14F-4D97-AF65-F5344CB8AC3E}">
        <p14:creationId xmlns:p14="http://schemas.microsoft.com/office/powerpoint/2010/main" val="423439099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2"/>
          </p:nvPr>
        </p:nvSpPr>
        <p:spPr/>
        <p:txBody>
          <a:bodyPr/>
          <a:lstStyle/>
          <a:p>
            <a:fld id="{BE3C08F0-9C2C-9F43-9A81-37B149DD4ED0}" type="slidenum">
              <a:rPr lang="en-US" smtClean="0"/>
              <a:pPr/>
              <a:t>5</a:t>
            </a:fld>
            <a:endParaRPr lang="en-US" dirty="0"/>
          </a:p>
        </p:txBody>
      </p:sp>
      <p:sp>
        <p:nvSpPr>
          <p:cNvPr id="4" name="Text Placeholder 3"/>
          <p:cNvSpPr>
            <a:spLocks noGrp="1"/>
          </p:cNvSpPr>
          <p:nvPr>
            <p:ph type="body" sz="quarter" idx="10"/>
          </p:nvPr>
        </p:nvSpPr>
        <p:spPr/>
        <p:txBody>
          <a:bodyPr/>
          <a:lstStyle/>
          <a:p>
            <a:r>
              <a:rPr lang="en-US" dirty="0"/>
              <a:t>2018 Forecast</a:t>
            </a:r>
          </a:p>
          <a:p>
            <a:endParaRPr lang="en-US" dirty="0"/>
          </a:p>
        </p:txBody>
      </p:sp>
      <p:sp>
        <p:nvSpPr>
          <p:cNvPr id="5" name="Text Placeholder 4"/>
          <p:cNvSpPr>
            <a:spLocks noGrp="1"/>
          </p:cNvSpPr>
          <p:nvPr>
            <p:ph type="body" sz="quarter" idx="11"/>
          </p:nvPr>
        </p:nvSpPr>
        <p:spPr/>
        <p:txBody>
          <a:bodyPr/>
          <a:lstStyle/>
          <a:p>
            <a:r>
              <a:rPr lang="en-US" dirty="0">
                <a:solidFill>
                  <a:srgbClr val="EA002A"/>
                </a:solidFill>
              </a:rPr>
              <a:t>Key economic and housing metrics from </a:t>
            </a:r>
            <a:r>
              <a:rPr lang="en-US" dirty="0" smtClean="0">
                <a:solidFill>
                  <a:srgbClr val="EA002A"/>
                </a:solidFill>
              </a:rPr>
              <a:t>realtor.com</a:t>
            </a:r>
            <a:endParaRPr lang="en-US" dirty="0">
              <a:solidFill>
                <a:srgbClr val="EA002A"/>
              </a:solidFill>
            </a:endParaRP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98492738"/>
              </p:ext>
            </p:extLst>
          </p:nvPr>
        </p:nvGraphicFramePr>
        <p:xfrm>
          <a:off x="1398986" y="1273751"/>
          <a:ext cx="6335315" cy="2811780"/>
        </p:xfrm>
        <a:graphic>
          <a:graphicData uri="http://schemas.openxmlformats.org/drawingml/2006/table">
            <a:tbl>
              <a:tblPr firstRow="1" bandRow="1">
                <a:tableStyleId>{5C22544A-7EE6-4342-B048-85BDC9FD1C3A}</a:tableStyleId>
              </a:tblPr>
              <a:tblGrid>
                <a:gridCol w="2187177"/>
                <a:gridCol w="1295116"/>
                <a:gridCol w="1426511"/>
                <a:gridCol w="1426511"/>
              </a:tblGrid>
              <a:tr h="571500">
                <a:tc>
                  <a:txBody>
                    <a:bodyPr/>
                    <a:lstStyle/>
                    <a:p>
                      <a:pPr algn="ctr"/>
                      <a:r>
                        <a:rPr lang="en-US" sz="1700" dirty="0" smtClean="0"/>
                        <a:t>Variable</a:t>
                      </a:r>
                      <a:endParaRPr lang="en-US" sz="1700" dirty="0"/>
                    </a:p>
                  </a:txBody>
                  <a:tcPr marL="68580" marR="68580" marT="34290" marB="34290"/>
                </a:tc>
                <a:tc>
                  <a:txBody>
                    <a:bodyPr/>
                    <a:lstStyle/>
                    <a:p>
                      <a:pPr algn="ctr"/>
                      <a:r>
                        <a:rPr lang="en-US" sz="1700" dirty="0" smtClean="0"/>
                        <a:t>2018</a:t>
                      </a:r>
                      <a:r>
                        <a:rPr lang="en-US" sz="1700" baseline="0" dirty="0" smtClean="0"/>
                        <a:t> Forecast</a:t>
                      </a:r>
                      <a:endParaRPr lang="en-US" sz="1700" dirty="0"/>
                    </a:p>
                  </a:txBody>
                  <a:tcPr marL="68580" marR="68580" marT="34290" marB="34290"/>
                </a:tc>
                <a:tc>
                  <a:txBody>
                    <a:bodyPr/>
                    <a:lstStyle/>
                    <a:p>
                      <a:pPr algn="ctr"/>
                      <a:r>
                        <a:rPr lang="en-US" sz="1700" dirty="0" smtClean="0"/>
                        <a:t>Year to Date Actual</a:t>
                      </a:r>
                      <a:endParaRPr lang="en-US" sz="1700" dirty="0"/>
                    </a:p>
                  </a:txBody>
                  <a:tcPr marL="68580" marR="68580" marT="34290" marB="34290"/>
                </a:tc>
                <a:tc>
                  <a:txBody>
                    <a:bodyPr/>
                    <a:lstStyle/>
                    <a:p>
                      <a:pPr algn="ctr"/>
                      <a:r>
                        <a:rPr lang="en-US" sz="1700" dirty="0" smtClean="0"/>
                        <a:t>Tracking So Far?</a:t>
                      </a:r>
                      <a:endParaRPr lang="en-US" sz="1700" dirty="0"/>
                    </a:p>
                  </a:txBody>
                  <a:tcPr marL="68580" marR="68580" marT="34290" marB="34290"/>
                </a:tc>
              </a:tr>
              <a:tr h="320040">
                <a:tc>
                  <a:txBody>
                    <a:bodyPr/>
                    <a:lstStyle/>
                    <a:p>
                      <a:r>
                        <a:rPr lang="en-US" sz="1700" dirty="0" smtClean="0"/>
                        <a:t>Existing Home Sales</a:t>
                      </a:r>
                      <a:endParaRPr lang="en-US" sz="1700" dirty="0"/>
                    </a:p>
                  </a:txBody>
                  <a:tcPr marL="68580" marR="68580" marT="34290" marB="34290"/>
                </a:tc>
                <a:tc>
                  <a:txBody>
                    <a:bodyPr/>
                    <a:lstStyle/>
                    <a:p>
                      <a:pPr algn="ctr"/>
                      <a:r>
                        <a:rPr lang="en-US" sz="1700" dirty="0" smtClean="0"/>
                        <a:t>3.2%</a:t>
                      </a:r>
                      <a:endParaRPr lang="en-US" sz="1700" dirty="0"/>
                    </a:p>
                  </a:txBody>
                  <a:tcPr marL="68580" marR="68580" marT="34290" marB="34290"/>
                </a:tc>
                <a:tc>
                  <a:txBody>
                    <a:bodyPr/>
                    <a:lstStyle/>
                    <a:p>
                      <a:pPr algn="ctr"/>
                      <a:r>
                        <a:rPr lang="en-US" sz="1700" dirty="0" smtClean="0"/>
                        <a:t>-2.9%</a:t>
                      </a:r>
                      <a:endParaRPr lang="en-US" sz="1700" dirty="0"/>
                    </a:p>
                  </a:txBody>
                  <a:tcPr marL="68580" marR="68580" marT="34290" marB="34290"/>
                </a:tc>
                <a:tc>
                  <a:txBody>
                    <a:bodyPr/>
                    <a:lstStyle/>
                    <a:p>
                      <a:pPr algn="ctr"/>
                      <a:r>
                        <a:rPr lang="en-US" sz="1700" dirty="0" smtClean="0"/>
                        <a:t>Lower</a:t>
                      </a:r>
                      <a:endParaRPr lang="en-US" sz="1700" dirty="0"/>
                    </a:p>
                  </a:txBody>
                  <a:tcPr marL="68580" marR="68580" marT="34290" marB="34290"/>
                </a:tc>
              </a:tr>
              <a:tr h="320040">
                <a:tc>
                  <a:txBody>
                    <a:bodyPr/>
                    <a:lstStyle/>
                    <a:p>
                      <a:r>
                        <a:rPr lang="en-US" sz="1700" dirty="0" smtClean="0"/>
                        <a:t>Existing Home</a:t>
                      </a:r>
                      <a:r>
                        <a:rPr lang="en-US" sz="1700" baseline="0" dirty="0" smtClean="0"/>
                        <a:t> Prices</a:t>
                      </a:r>
                      <a:endParaRPr lang="en-US" sz="1700" dirty="0"/>
                    </a:p>
                  </a:txBody>
                  <a:tcPr marL="68580" marR="68580" marT="34290" marB="34290"/>
                </a:tc>
                <a:tc>
                  <a:txBody>
                    <a:bodyPr/>
                    <a:lstStyle/>
                    <a:p>
                      <a:pPr algn="ctr"/>
                      <a:r>
                        <a:rPr lang="en-US" sz="1700" dirty="0" smtClean="0"/>
                        <a:t>2.5%</a:t>
                      </a:r>
                      <a:endParaRPr lang="en-US" sz="1700" dirty="0"/>
                    </a:p>
                  </a:txBody>
                  <a:tcPr marL="68580" marR="68580" marT="34290" marB="34290"/>
                </a:tc>
                <a:tc>
                  <a:txBody>
                    <a:bodyPr/>
                    <a:lstStyle/>
                    <a:p>
                      <a:pPr algn="ctr"/>
                      <a:r>
                        <a:rPr lang="en-US" sz="1700" dirty="0" smtClean="0"/>
                        <a:t>4.7%</a:t>
                      </a:r>
                      <a:endParaRPr lang="en-US" sz="1700" dirty="0"/>
                    </a:p>
                  </a:txBody>
                  <a:tcPr marL="68580" marR="68580" marT="34290" marB="34290"/>
                </a:tc>
                <a:tc>
                  <a:txBody>
                    <a:bodyPr/>
                    <a:lstStyle/>
                    <a:p>
                      <a:pPr algn="ctr"/>
                      <a:r>
                        <a:rPr lang="en-US" sz="1700" dirty="0" smtClean="0"/>
                        <a:t>Higher</a:t>
                      </a:r>
                      <a:endParaRPr lang="en-US" sz="1700" dirty="0"/>
                    </a:p>
                  </a:txBody>
                  <a:tcPr marL="68580" marR="68580" marT="34290" marB="34290"/>
                </a:tc>
              </a:tr>
              <a:tr h="320040">
                <a:tc>
                  <a:txBody>
                    <a:bodyPr/>
                    <a:lstStyle/>
                    <a:p>
                      <a:r>
                        <a:rPr lang="en-US" sz="1700" dirty="0" smtClean="0"/>
                        <a:t>New Home Sales</a:t>
                      </a:r>
                      <a:endParaRPr lang="en-US" sz="1700" dirty="0"/>
                    </a:p>
                  </a:txBody>
                  <a:tcPr marL="68580" marR="68580" marT="34290" marB="34290"/>
                </a:tc>
                <a:tc>
                  <a:txBody>
                    <a:bodyPr/>
                    <a:lstStyle/>
                    <a:p>
                      <a:pPr algn="ctr"/>
                      <a:r>
                        <a:rPr lang="en-US" sz="1700" dirty="0" smtClean="0"/>
                        <a:t>7%</a:t>
                      </a:r>
                      <a:endParaRPr lang="en-US" sz="1700" dirty="0"/>
                    </a:p>
                  </a:txBody>
                  <a:tcPr marL="68580" marR="68580" marT="34290" marB="34290"/>
                </a:tc>
                <a:tc>
                  <a:txBody>
                    <a:bodyPr/>
                    <a:lstStyle/>
                    <a:p>
                      <a:pPr algn="ctr"/>
                      <a:r>
                        <a:rPr lang="en-US" sz="1700" dirty="0" smtClean="0"/>
                        <a:t>2.7%</a:t>
                      </a:r>
                      <a:endParaRPr lang="en-US" sz="1700" dirty="0"/>
                    </a:p>
                  </a:txBody>
                  <a:tcPr marL="68580" marR="68580" marT="34290" marB="34290"/>
                </a:tc>
                <a:tc>
                  <a:txBody>
                    <a:bodyPr/>
                    <a:lstStyle/>
                    <a:p>
                      <a:pPr algn="ctr"/>
                      <a:r>
                        <a:rPr lang="en-US" sz="1700" dirty="0" smtClean="0"/>
                        <a:t>Lower</a:t>
                      </a:r>
                      <a:endParaRPr lang="en-US" sz="1700" dirty="0"/>
                    </a:p>
                  </a:txBody>
                  <a:tcPr marL="68580" marR="68580" marT="34290" marB="34290"/>
                </a:tc>
              </a:tr>
              <a:tr h="320040">
                <a:tc>
                  <a:txBody>
                    <a:bodyPr/>
                    <a:lstStyle/>
                    <a:p>
                      <a:r>
                        <a:rPr lang="en-US" sz="1700" dirty="0" smtClean="0"/>
                        <a:t>Housin</a:t>
                      </a:r>
                      <a:r>
                        <a:rPr lang="en-US" sz="1700" baseline="0" dirty="0" smtClean="0"/>
                        <a:t>g Starts</a:t>
                      </a:r>
                      <a:endParaRPr lang="en-US" sz="1700" dirty="0"/>
                    </a:p>
                  </a:txBody>
                  <a:tcPr marL="68580" marR="68580" marT="34290" marB="34290"/>
                </a:tc>
                <a:tc>
                  <a:txBody>
                    <a:bodyPr/>
                    <a:lstStyle/>
                    <a:p>
                      <a:pPr algn="ctr"/>
                      <a:r>
                        <a:rPr lang="en-US" sz="1700" dirty="0" smtClean="0"/>
                        <a:t>3%</a:t>
                      </a:r>
                      <a:endParaRPr lang="en-US" sz="1700" dirty="0"/>
                    </a:p>
                  </a:txBody>
                  <a:tcPr marL="68580" marR="68580" marT="34290" marB="34290"/>
                </a:tc>
                <a:tc>
                  <a:txBody>
                    <a:bodyPr/>
                    <a:lstStyle/>
                    <a:p>
                      <a:pPr algn="ctr"/>
                      <a:r>
                        <a:rPr lang="en-US" sz="1700" dirty="0" smtClean="0"/>
                        <a:t>5%</a:t>
                      </a:r>
                      <a:endParaRPr lang="en-US" sz="1700" dirty="0"/>
                    </a:p>
                  </a:txBody>
                  <a:tcPr marL="68580" marR="68580" marT="34290" marB="34290"/>
                </a:tc>
                <a:tc>
                  <a:txBody>
                    <a:bodyPr/>
                    <a:lstStyle/>
                    <a:p>
                      <a:pPr algn="ctr"/>
                      <a:r>
                        <a:rPr lang="en-US" sz="1700" dirty="0" smtClean="0"/>
                        <a:t>Higher</a:t>
                      </a:r>
                      <a:endParaRPr lang="en-US" sz="1700" dirty="0"/>
                    </a:p>
                  </a:txBody>
                  <a:tcPr marL="68580" marR="68580" marT="34290" marB="34290"/>
                </a:tc>
              </a:tr>
              <a:tr h="320040">
                <a:tc>
                  <a:txBody>
                    <a:bodyPr/>
                    <a:lstStyle/>
                    <a:p>
                      <a:r>
                        <a:rPr lang="en-US" sz="1700" dirty="0" smtClean="0"/>
                        <a:t>SF Housing Starts</a:t>
                      </a:r>
                      <a:endParaRPr lang="en-US" sz="1700" dirty="0"/>
                    </a:p>
                  </a:txBody>
                  <a:tcPr marL="68580" marR="68580" marT="34290" marB="34290"/>
                </a:tc>
                <a:tc>
                  <a:txBody>
                    <a:bodyPr/>
                    <a:lstStyle/>
                    <a:p>
                      <a:pPr algn="ctr"/>
                      <a:r>
                        <a:rPr lang="en-US" sz="1700" dirty="0" smtClean="0"/>
                        <a:t>7%</a:t>
                      </a:r>
                      <a:endParaRPr lang="en-US" sz="1700" dirty="0"/>
                    </a:p>
                  </a:txBody>
                  <a:tcPr marL="68580" marR="68580" marT="34290" marB="34290"/>
                </a:tc>
                <a:tc>
                  <a:txBody>
                    <a:bodyPr/>
                    <a:lstStyle/>
                    <a:p>
                      <a:pPr algn="ctr"/>
                      <a:r>
                        <a:rPr lang="en-US" sz="1700" dirty="0" smtClean="0"/>
                        <a:t>3%</a:t>
                      </a:r>
                      <a:endParaRPr lang="en-US" sz="1700" dirty="0"/>
                    </a:p>
                  </a:txBody>
                  <a:tcPr marL="68580" marR="68580" marT="34290" marB="34290"/>
                </a:tc>
                <a:tc>
                  <a:txBody>
                    <a:bodyPr/>
                    <a:lstStyle/>
                    <a:p>
                      <a:pPr algn="ctr"/>
                      <a:r>
                        <a:rPr lang="en-US" sz="1500" dirty="0" smtClean="0"/>
                        <a:t>Lower</a:t>
                      </a:r>
                      <a:endParaRPr lang="en-US" sz="1500" dirty="0"/>
                    </a:p>
                  </a:txBody>
                  <a:tcPr marL="68580" marR="68580" marT="34290" marB="34290"/>
                </a:tc>
              </a:tr>
              <a:tr h="320040">
                <a:tc>
                  <a:txBody>
                    <a:bodyPr/>
                    <a:lstStyle/>
                    <a:p>
                      <a:r>
                        <a:rPr lang="en-US" sz="1700" dirty="0" smtClean="0"/>
                        <a:t>Mortgage Rates</a:t>
                      </a:r>
                      <a:endParaRPr lang="en-US" sz="1700" dirty="0"/>
                    </a:p>
                  </a:txBody>
                  <a:tcPr marL="68580" marR="68580" marT="34290" marB="34290"/>
                </a:tc>
                <a:tc>
                  <a:txBody>
                    <a:bodyPr/>
                    <a:lstStyle/>
                    <a:p>
                      <a:pPr algn="ctr"/>
                      <a:r>
                        <a:rPr lang="en-US" sz="1700" dirty="0" smtClean="0"/>
                        <a:t>4.6%</a:t>
                      </a:r>
                      <a:endParaRPr lang="en-US" sz="1700" dirty="0"/>
                    </a:p>
                  </a:txBody>
                  <a:tcPr marL="68580" marR="68580" marT="34290" marB="34290"/>
                </a:tc>
                <a:tc>
                  <a:txBody>
                    <a:bodyPr/>
                    <a:lstStyle/>
                    <a:p>
                      <a:pPr algn="ctr"/>
                      <a:r>
                        <a:rPr lang="en-US" sz="1700" dirty="0" smtClean="0"/>
                        <a:t>4.6%</a:t>
                      </a:r>
                      <a:endParaRPr lang="en-US" sz="1700" dirty="0"/>
                    </a:p>
                  </a:txBody>
                  <a:tcPr marL="68580" marR="68580" marT="34290" marB="34290"/>
                </a:tc>
                <a:tc>
                  <a:txBody>
                    <a:bodyPr/>
                    <a:lstStyle/>
                    <a:p>
                      <a:pPr algn="ctr"/>
                      <a:r>
                        <a:rPr lang="en-US" sz="1700" dirty="0" smtClean="0"/>
                        <a:t>As Expected</a:t>
                      </a:r>
                      <a:endParaRPr lang="en-US" sz="1700" dirty="0"/>
                    </a:p>
                  </a:txBody>
                  <a:tcPr marL="68580" marR="68580" marT="34290" marB="34290"/>
                </a:tc>
              </a:tr>
            </a:tbl>
          </a:graphicData>
        </a:graphic>
      </p:graphicFrame>
    </p:spTree>
    <p:extLst>
      <p:ext uri="{BB962C8B-B14F-4D97-AF65-F5344CB8AC3E}">
        <p14:creationId xmlns:p14="http://schemas.microsoft.com/office/powerpoint/2010/main" val="2723037357"/>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50</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Counties to leave </a:t>
            </a:r>
            <a:r>
              <a:rPr lang="en-US" dirty="0" smtClean="0"/>
              <a:t>in California</a:t>
            </a:r>
            <a:endParaRPr lang="en-US" dirty="0"/>
          </a:p>
        </p:txBody>
      </p:sp>
      <p:sp>
        <p:nvSpPr>
          <p:cNvPr id="6" name="Text Placeholder 5"/>
          <p:cNvSpPr>
            <a:spLocks noGrp="1"/>
          </p:cNvSpPr>
          <p:nvPr>
            <p:ph type="body" sz="quarter" idx="11"/>
          </p:nvPr>
        </p:nvSpPr>
        <p:spPr/>
        <p:txBody>
          <a:bodyPr/>
          <a:lstStyle/>
          <a:p>
            <a:r>
              <a:rPr lang="en-US" dirty="0"/>
              <a:t>Areas Have 1.3 to 6.1 Times More Outbound Traffic</a:t>
            </a:r>
          </a:p>
        </p:txBody>
      </p:sp>
      <p:graphicFrame>
        <p:nvGraphicFramePr>
          <p:cNvPr id="10" name="Table 9"/>
          <p:cNvGraphicFramePr>
            <a:graphicFrameLocks noGrp="1"/>
          </p:cNvGraphicFramePr>
          <p:nvPr>
            <p:extLst>
              <p:ext uri="{D42A27DB-BD31-4B8C-83A1-F6EECF244321}">
                <p14:modId xmlns:p14="http://schemas.microsoft.com/office/powerpoint/2010/main" val="2867279338"/>
              </p:ext>
            </p:extLst>
          </p:nvPr>
        </p:nvGraphicFramePr>
        <p:xfrm>
          <a:off x="1843855" y="1249174"/>
          <a:ext cx="5388557" cy="2914650"/>
        </p:xfrm>
        <a:graphic>
          <a:graphicData uri="http://schemas.openxmlformats.org/drawingml/2006/table">
            <a:tbl>
              <a:tblPr firstRow="1" bandRow="1">
                <a:tableStyleId>{5C22544A-7EE6-4342-B048-85BDC9FD1C3A}</a:tableStyleId>
              </a:tblPr>
              <a:tblGrid>
                <a:gridCol w="1592580"/>
                <a:gridCol w="1893587"/>
                <a:gridCol w="1902390"/>
              </a:tblGrid>
              <a:tr h="468630">
                <a:tc>
                  <a:txBody>
                    <a:bodyPr/>
                    <a:lstStyle/>
                    <a:p>
                      <a:pPr algn="l"/>
                      <a:r>
                        <a:rPr lang="en-US" sz="1400" dirty="0">
                          <a:effectLst/>
                        </a:rPr>
                        <a:t>County</a:t>
                      </a:r>
                      <a:endParaRPr lang="en-US" sz="1400" b="0" dirty="0">
                        <a:effectLst/>
                      </a:endParaRPr>
                    </a:p>
                  </a:txBody>
                  <a:tcPr marL="68580" marR="47625" marT="28575" marB="28575" anchor="ctr"/>
                </a:tc>
                <a:tc>
                  <a:txBody>
                    <a:bodyPr/>
                    <a:lstStyle/>
                    <a:p>
                      <a:pPr algn="l"/>
                      <a:r>
                        <a:rPr lang="en-US" sz="1400" dirty="0" smtClean="0">
                          <a:effectLst/>
                        </a:rPr>
                        <a:t>Outbound/Inbound </a:t>
                      </a:r>
                      <a:r>
                        <a:rPr lang="en-US" sz="1400" dirty="0">
                          <a:effectLst/>
                        </a:rPr>
                        <a:t>Views Ratio</a:t>
                      </a:r>
                      <a:endParaRPr lang="en-US" sz="1400" b="0" dirty="0">
                        <a:effectLst/>
                      </a:endParaRPr>
                    </a:p>
                  </a:txBody>
                  <a:tcPr marL="68580" marR="47625" marT="28575" marB="28575" anchor="ctr"/>
                </a:tc>
                <a:tc>
                  <a:txBody>
                    <a:bodyPr/>
                    <a:lstStyle/>
                    <a:p>
                      <a:pPr algn="l"/>
                      <a:r>
                        <a:rPr lang="en-US" sz="1400" dirty="0">
                          <a:effectLst/>
                        </a:rPr>
                        <a:t>Median List Price (March 2018)</a:t>
                      </a:r>
                      <a:endParaRPr lang="en-US" sz="1400" b="0" dirty="0">
                        <a:effectLst/>
                      </a:endParaRPr>
                    </a:p>
                  </a:txBody>
                  <a:tcPr marL="68580" marR="47625" marT="28575" marB="28575" anchor="ctr"/>
                </a:tc>
              </a:tr>
              <a:tr h="278130">
                <a:tc>
                  <a:txBody>
                    <a:bodyPr/>
                    <a:lstStyle/>
                    <a:p>
                      <a:pPr algn="l"/>
                      <a:r>
                        <a:rPr lang="en-US" sz="1400">
                          <a:effectLst/>
                        </a:rPr>
                        <a:t>Santa Clara, CA</a:t>
                      </a:r>
                      <a:endParaRPr lang="en-US" sz="1400" b="0">
                        <a:effectLst/>
                      </a:endParaRPr>
                    </a:p>
                  </a:txBody>
                  <a:tcPr marL="68580" marR="47625" marT="28575" marB="28575" anchor="ctr"/>
                </a:tc>
                <a:tc>
                  <a:txBody>
                    <a:bodyPr/>
                    <a:lstStyle/>
                    <a:p>
                      <a:pPr algn="ctr"/>
                      <a:r>
                        <a:rPr lang="en-US" sz="1400" dirty="0" smtClean="0">
                          <a:effectLst/>
                        </a:rPr>
                        <a:t>6.1</a:t>
                      </a:r>
                      <a:endParaRPr lang="en-US" sz="1400" b="0" dirty="0">
                        <a:effectLst/>
                      </a:endParaRPr>
                    </a:p>
                  </a:txBody>
                  <a:tcPr marL="68580" marR="47625" marT="28575" marB="28575" anchor="ctr"/>
                </a:tc>
                <a:tc>
                  <a:txBody>
                    <a:bodyPr/>
                    <a:lstStyle/>
                    <a:p>
                      <a:pPr lvl="0" algn="r"/>
                      <a:r>
                        <a:rPr lang="en-US" sz="1400" dirty="0" smtClean="0">
                          <a:effectLst/>
                        </a:rPr>
                        <a:t>1,299,000</a:t>
                      </a:r>
                      <a:endParaRPr lang="en-US" sz="1400" b="0" dirty="0">
                        <a:effectLst/>
                      </a:endParaRPr>
                    </a:p>
                  </a:txBody>
                  <a:tcPr marL="68580" marR="548640" marT="28575" marB="28575" anchor="ctr"/>
                </a:tc>
              </a:tr>
              <a:tr h="278130">
                <a:tc>
                  <a:txBody>
                    <a:bodyPr/>
                    <a:lstStyle/>
                    <a:p>
                      <a:pPr algn="l"/>
                      <a:r>
                        <a:rPr lang="en-US" sz="1400">
                          <a:effectLst/>
                        </a:rPr>
                        <a:t>Alameda, CA</a:t>
                      </a:r>
                      <a:endParaRPr lang="en-US" sz="1400" b="0">
                        <a:effectLst/>
                      </a:endParaRPr>
                    </a:p>
                  </a:txBody>
                  <a:tcPr marL="68580" marR="47625" marT="28575" marB="28575" anchor="ctr"/>
                </a:tc>
                <a:tc>
                  <a:txBody>
                    <a:bodyPr/>
                    <a:lstStyle/>
                    <a:p>
                      <a:pPr algn="ctr"/>
                      <a:r>
                        <a:rPr lang="en-US" sz="1400" dirty="0" smtClean="0">
                          <a:effectLst/>
                        </a:rPr>
                        <a:t>4.8</a:t>
                      </a:r>
                      <a:endParaRPr lang="en-US" sz="1400" b="0" dirty="0">
                        <a:effectLst/>
                      </a:endParaRPr>
                    </a:p>
                  </a:txBody>
                  <a:tcPr marL="68580" marR="47625" marT="28575" marB="28575" anchor="ctr"/>
                </a:tc>
                <a:tc>
                  <a:txBody>
                    <a:bodyPr/>
                    <a:lstStyle/>
                    <a:p>
                      <a:pPr lvl="0" algn="r"/>
                      <a:r>
                        <a:rPr lang="en-US" sz="1400" dirty="0" smtClean="0">
                          <a:effectLst/>
                        </a:rPr>
                        <a:t>799,000</a:t>
                      </a:r>
                      <a:endParaRPr lang="en-US" sz="1400" b="0" dirty="0">
                        <a:effectLst/>
                      </a:endParaRPr>
                    </a:p>
                  </a:txBody>
                  <a:tcPr marL="68580" marR="548640" marT="28575" marB="28575" anchor="ctr"/>
                </a:tc>
              </a:tr>
              <a:tr h="278130">
                <a:tc>
                  <a:txBody>
                    <a:bodyPr/>
                    <a:lstStyle/>
                    <a:p>
                      <a:pPr algn="l"/>
                      <a:r>
                        <a:rPr lang="en-US" sz="1400">
                          <a:effectLst/>
                        </a:rPr>
                        <a:t>San Mateo, CA</a:t>
                      </a:r>
                      <a:endParaRPr lang="en-US" sz="1400" b="0">
                        <a:effectLst/>
                      </a:endParaRPr>
                    </a:p>
                  </a:txBody>
                  <a:tcPr marL="68580" marR="47625" marT="28575" marB="28575" anchor="ctr"/>
                </a:tc>
                <a:tc>
                  <a:txBody>
                    <a:bodyPr/>
                    <a:lstStyle/>
                    <a:p>
                      <a:pPr algn="ctr"/>
                      <a:r>
                        <a:rPr lang="en-US" sz="1400" dirty="0" smtClean="0">
                          <a:effectLst/>
                        </a:rPr>
                        <a:t>4.4</a:t>
                      </a:r>
                      <a:endParaRPr lang="en-US" sz="1400" b="0" dirty="0">
                        <a:effectLst/>
                      </a:endParaRPr>
                    </a:p>
                  </a:txBody>
                  <a:tcPr marL="68580" marR="47625" marT="28575" marB="28575" anchor="ctr"/>
                </a:tc>
                <a:tc>
                  <a:txBody>
                    <a:bodyPr/>
                    <a:lstStyle/>
                    <a:p>
                      <a:pPr lvl="0" algn="r"/>
                      <a:r>
                        <a:rPr lang="en-US" sz="1400" dirty="0">
                          <a:effectLst/>
                        </a:rPr>
                        <a:t>1,504,000</a:t>
                      </a:r>
                      <a:endParaRPr lang="en-US" sz="1400" b="0" dirty="0">
                        <a:effectLst/>
                      </a:endParaRPr>
                    </a:p>
                  </a:txBody>
                  <a:tcPr marL="68580" marR="548640" marT="28575" marB="28575" anchor="ctr"/>
                </a:tc>
              </a:tr>
              <a:tr h="278130">
                <a:tc>
                  <a:txBody>
                    <a:bodyPr/>
                    <a:lstStyle/>
                    <a:p>
                      <a:pPr algn="l"/>
                      <a:r>
                        <a:rPr lang="en-US" sz="1400">
                          <a:effectLst/>
                        </a:rPr>
                        <a:t>San Francisco, CA</a:t>
                      </a:r>
                      <a:endParaRPr lang="en-US" sz="1400" b="0">
                        <a:effectLst/>
                      </a:endParaRPr>
                    </a:p>
                  </a:txBody>
                  <a:tcPr marL="68580" marR="47625" marT="28575" marB="28575" anchor="ctr"/>
                </a:tc>
                <a:tc>
                  <a:txBody>
                    <a:bodyPr/>
                    <a:lstStyle/>
                    <a:p>
                      <a:pPr algn="ctr"/>
                      <a:r>
                        <a:rPr lang="en-US" sz="1400" dirty="0" smtClean="0">
                          <a:effectLst/>
                        </a:rPr>
                        <a:t>3.0</a:t>
                      </a:r>
                      <a:endParaRPr lang="en-US" sz="1400" b="0" dirty="0">
                        <a:effectLst/>
                      </a:endParaRPr>
                    </a:p>
                  </a:txBody>
                  <a:tcPr marL="68580" marR="47625" marT="28575" marB="28575" anchor="ctr"/>
                </a:tc>
                <a:tc>
                  <a:txBody>
                    <a:bodyPr/>
                    <a:lstStyle/>
                    <a:p>
                      <a:pPr lvl="0" algn="r"/>
                      <a:r>
                        <a:rPr lang="en-US" sz="1400" dirty="0">
                          <a:effectLst/>
                        </a:rPr>
                        <a:t>1,298,000</a:t>
                      </a:r>
                      <a:endParaRPr lang="en-US" sz="1400" b="0" dirty="0">
                        <a:effectLst/>
                      </a:endParaRPr>
                    </a:p>
                  </a:txBody>
                  <a:tcPr marL="68580" marR="548640" marT="28575" marB="28575" anchor="ctr"/>
                </a:tc>
              </a:tr>
              <a:tr h="278130">
                <a:tc>
                  <a:txBody>
                    <a:bodyPr/>
                    <a:lstStyle/>
                    <a:p>
                      <a:pPr algn="l"/>
                      <a:r>
                        <a:rPr lang="en-US" sz="1400">
                          <a:effectLst/>
                        </a:rPr>
                        <a:t>Los Angeles, CA</a:t>
                      </a:r>
                      <a:endParaRPr lang="en-US" sz="1400" b="0">
                        <a:effectLst/>
                      </a:endParaRPr>
                    </a:p>
                  </a:txBody>
                  <a:tcPr marL="68580" marR="47625" marT="28575" marB="28575" anchor="ctr"/>
                </a:tc>
                <a:tc>
                  <a:txBody>
                    <a:bodyPr/>
                    <a:lstStyle/>
                    <a:p>
                      <a:pPr algn="ctr"/>
                      <a:r>
                        <a:rPr lang="en-US" sz="1400" dirty="0" smtClean="0">
                          <a:effectLst/>
                        </a:rPr>
                        <a:t>2.0</a:t>
                      </a:r>
                      <a:endParaRPr lang="en-US" sz="1400" b="0" dirty="0">
                        <a:effectLst/>
                      </a:endParaRPr>
                    </a:p>
                  </a:txBody>
                  <a:tcPr marL="68580" marR="47625" marT="28575" marB="28575" anchor="ctr"/>
                </a:tc>
                <a:tc>
                  <a:txBody>
                    <a:bodyPr/>
                    <a:lstStyle/>
                    <a:p>
                      <a:pPr lvl="0" algn="r"/>
                      <a:r>
                        <a:rPr lang="en-US" sz="1400" dirty="0">
                          <a:effectLst/>
                        </a:rPr>
                        <a:t>690,000</a:t>
                      </a:r>
                      <a:endParaRPr lang="en-US" sz="1400" b="0" dirty="0">
                        <a:effectLst/>
                      </a:endParaRPr>
                    </a:p>
                  </a:txBody>
                  <a:tcPr marL="68580" marR="548640" marT="28575" marB="28575" anchor="ctr"/>
                </a:tc>
              </a:tr>
              <a:tr h="278130">
                <a:tc>
                  <a:txBody>
                    <a:bodyPr/>
                    <a:lstStyle/>
                    <a:p>
                      <a:pPr algn="l"/>
                      <a:r>
                        <a:rPr lang="en-US" sz="1400">
                          <a:effectLst/>
                        </a:rPr>
                        <a:t>Orange, CA</a:t>
                      </a:r>
                      <a:endParaRPr lang="en-US" sz="1400" b="0">
                        <a:effectLst/>
                      </a:endParaRPr>
                    </a:p>
                  </a:txBody>
                  <a:tcPr marL="68580" marR="47625" marT="28575" marB="28575" anchor="ctr"/>
                </a:tc>
                <a:tc>
                  <a:txBody>
                    <a:bodyPr/>
                    <a:lstStyle/>
                    <a:p>
                      <a:pPr algn="ctr"/>
                      <a:r>
                        <a:rPr lang="en-US" sz="1400" dirty="0" smtClean="0">
                          <a:effectLst/>
                        </a:rPr>
                        <a:t>1.7</a:t>
                      </a:r>
                      <a:endParaRPr lang="en-US" sz="1400" b="0" dirty="0">
                        <a:effectLst/>
                      </a:endParaRPr>
                    </a:p>
                  </a:txBody>
                  <a:tcPr marL="68580" marR="47625" marT="28575" marB="28575" anchor="ctr"/>
                </a:tc>
                <a:tc>
                  <a:txBody>
                    <a:bodyPr/>
                    <a:lstStyle/>
                    <a:p>
                      <a:pPr lvl="0" algn="r"/>
                      <a:r>
                        <a:rPr lang="en-US" sz="1400" dirty="0">
                          <a:effectLst/>
                        </a:rPr>
                        <a:t>849,000</a:t>
                      </a:r>
                      <a:endParaRPr lang="en-US" sz="1400" b="0" dirty="0">
                        <a:effectLst/>
                      </a:endParaRPr>
                    </a:p>
                  </a:txBody>
                  <a:tcPr marL="68580" marR="548640" marT="28575" marB="28575" anchor="ctr"/>
                </a:tc>
              </a:tr>
              <a:tr h="278130">
                <a:tc>
                  <a:txBody>
                    <a:bodyPr/>
                    <a:lstStyle/>
                    <a:p>
                      <a:pPr algn="l"/>
                      <a:r>
                        <a:rPr lang="en-US" sz="1400">
                          <a:effectLst/>
                        </a:rPr>
                        <a:t>Marin, CA</a:t>
                      </a:r>
                      <a:endParaRPr lang="en-US" sz="1400" b="0">
                        <a:effectLst/>
                      </a:endParaRPr>
                    </a:p>
                  </a:txBody>
                  <a:tcPr marL="68580" marR="47625" marT="28575" marB="28575" anchor="ctr"/>
                </a:tc>
                <a:tc>
                  <a:txBody>
                    <a:bodyPr/>
                    <a:lstStyle/>
                    <a:p>
                      <a:pPr algn="ctr"/>
                      <a:r>
                        <a:rPr lang="en-US" sz="1400" dirty="0" smtClean="0">
                          <a:effectLst/>
                        </a:rPr>
                        <a:t>1.4</a:t>
                      </a:r>
                      <a:endParaRPr lang="en-US" sz="1400" b="0" dirty="0">
                        <a:effectLst/>
                      </a:endParaRPr>
                    </a:p>
                  </a:txBody>
                  <a:tcPr marL="68580" marR="47625" marT="28575" marB="28575" anchor="ctr"/>
                </a:tc>
                <a:tc>
                  <a:txBody>
                    <a:bodyPr/>
                    <a:lstStyle/>
                    <a:p>
                      <a:pPr lvl="0" algn="r"/>
                      <a:r>
                        <a:rPr lang="en-US" sz="1400" dirty="0">
                          <a:effectLst/>
                        </a:rPr>
                        <a:t>1,344,000</a:t>
                      </a:r>
                      <a:endParaRPr lang="en-US" sz="1400" b="0" dirty="0">
                        <a:effectLst/>
                      </a:endParaRPr>
                    </a:p>
                  </a:txBody>
                  <a:tcPr marL="68580" marR="548640" marT="28575" marB="28575" anchor="ctr"/>
                </a:tc>
              </a:tr>
              <a:tr h="278130">
                <a:tc>
                  <a:txBody>
                    <a:bodyPr/>
                    <a:lstStyle/>
                    <a:p>
                      <a:pPr algn="l"/>
                      <a:r>
                        <a:rPr lang="en-US" sz="1400">
                          <a:effectLst/>
                        </a:rPr>
                        <a:t>Sonoma, CA</a:t>
                      </a:r>
                      <a:endParaRPr lang="en-US" sz="1400" b="0">
                        <a:effectLst/>
                      </a:endParaRPr>
                    </a:p>
                  </a:txBody>
                  <a:tcPr marL="68580" marR="47625" marT="28575" marB="28575" anchor="ctr"/>
                </a:tc>
                <a:tc>
                  <a:txBody>
                    <a:bodyPr/>
                    <a:lstStyle/>
                    <a:p>
                      <a:pPr algn="ctr"/>
                      <a:r>
                        <a:rPr lang="en-US" sz="1400" dirty="0" smtClean="0">
                          <a:effectLst/>
                        </a:rPr>
                        <a:t>1.3</a:t>
                      </a:r>
                      <a:endParaRPr lang="en-US" sz="1400" b="0" dirty="0">
                        <a:effectLst/>
                      </a:endParaRPr>
                    </a:p>
                  </a:txBody>
                  <a:tcPr marL="68580" marR="47625" marT="28575" marB="28575" anchor="ctr"/>
                </a:tc>
                <a:tc>
                  <a:txBody>
                    <a:bodyPr/>
                    <a:lstStyle/>
                    <a:p>
                      <a:pPr lvl="0" algn="r"/>
                      <a:r>
                        <a:rPr lang="en-US" sz="1400" dirty="0">
                          <a:effectLst/>
                        </a:rPr>
                        <a:t>713,000</a:t>
                      </a:r>
                      <a:endParaRPr lang="en-US" sz="1400" b="0" dirty="0">
                        <a:effectLst/>
                      </a:endParaRPr>
                    </a:p>
                  </a:txBody>
                  <a:tcPr marL="68580" marR="548640" marT="28575" marB="28575" anchor="ctr"/>
                </a:tc>
              </a:tr>
            </a:tbl>
          </a:graphicData>
        </a:graphic>
      </p:graphicFrame>
      <p:sp>
        <p:nvSpPr>
          <p:cNvPr id="11" name="Rectangle 10"/>
          <p:cNvSpPr/>
          <p:nvPr/>
        </p:nvSpPr>
        <p:spPr>
          <a:xfrm>
            <a:off x="1969913" y="4446495"/>
            <a:ext cx="5622570" cy="184666"/>
          </a:xfrm>
          <a:prstGeom prst="rect">
            <a:avLst/>
          </a:prstGeom>
        </p:spPr>
        <p:txBody>
          <a:bodyPr wrap="square">
            <a:spAutoFit/>
          </a:bodyPr>
          <a:lstStyle/>
          <a:p>
            <a:pPr lvl="0" algn="r"/>
            <a:r>
              <a:rPr lang="en-US" sz="600" i="1" dirty="0">
                <a:solidFill>
                  <a:srgbClr val="7F7F7F"/>
                </a:solidFill>
              </a:rPr>
              <a:t>Source: Realtor.com</a:t>
            </a:r>
            <a:r>
              <a:rPr lang="en-US" sz="600" i="1" baseline="30000" dirty="0">
                <a:solidFill>
                  <a:srgbClr val="7F7F7F"/>
                </a:solidFill>
              </a:rPr>
              <a:t>®</a:t>
            </a:r>
          </a:p>
        </p:txBody>
      </p:sp>
    </p:spTree>
    <p:extLst>
      <p:ext uri="{BB962C8B-B14F-4D97-AF65-F5344CB8AC3E}">
        <p14:creationId xmlns:p14="http://schemas.microsoft.com/office/powerpoint/2010/main" val="94799481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51</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Cross market demand</a:t>
            </a:r>
            <a:endParaRPr lang="en-US" dirty="0"/>
          </a:p>
        </p:txBody>
      </p:sp>
      <p:sp>
        <p:nvSpPr>
          <p:cNvPr id="6" name="Text Placeholder 5"/>
          <p:cNvSpPr>
            <a:spLocks noGrp="1"/>
          </p:cNvSpPr>
          <p:nvPr>
            <p:ph type="body" sz="quarter" idx="11"/>
          </p:nvPr>
        </p:nvSpPr>
        <p:spPr/>
        <p:txBody>
          <a:bodyPr/>
          <a:lstStyle/>
          <a:p>
            <a:r>
              <a:rPr lang="en-US" dirty="0"/>
              <a:t>Shoppers From Santa Clara Look to Sacramento</a:t>
            </a:r>
          </a:p>
        </p:txBody>
      </p:sp>
      <p:pic>
        <p:nvPicPr>
          <p:cNvPr id="7" name="Chart Placeholder 10"/>
          <p:cNvPicPr>
            <a:picLocks noChangeAspect="1"/>
          </p:cNvPicPr>
          <p:nvPr/>
        </p:nvPicPr>
        <p:blipFill rotWithShape="1">
          <a:blip r:embed="rId2"/>
          <a:srcRect t="23946"/>
          <a:stretch/>
        </p:blipFill>
        <p:spPr>
          <a:xfrm>
            <a:off x="1929515" y="919238"/>
            <a:ext cx="5171613" cy="3933169"/>
          </a:xfrm>
          <a:prstGeom prst="rect">
            <a:avLst/>
          </a:prstGeom>
        </p:spPr>
      </p:pic>
    </p:spTree>
    <p:extLst>
      <p:ext uri="{BB962C8B-B14F-4D97-AF65-F5344CB8AC3E}">
        <p14:creationId xmlns:p14="http://schemas.microsoft.com/office/powerpoint/2010/main" val="450165451"/>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52</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Cross market demand </a:t>
            </a:r>
            <a:r>
              <a:rPr lang="en-US" dirty="0"/>
              <a:t>– Incoming Views</a:t>
            </a:r>
          </a:p>
        </p:txBody>
      </p:sp>
      <p:sp>
        <p:nvSpPr>
          <p:cNvPr id="6" name="Text Placeholder 5"/>
          <p:cNvSpPr>
            <a:spLocks noGrp="1"/>
          </p:cNvSpPr>
          <p:nvPr>
            <p:ph type="body" sz="quarter" idx="11"/>
          </p:nvPr>
        </p:nvSpPr>
        <p:spPr/>
        <p:txBody>
          <a:bodyPr/>
          <a:lstStyle/>
          <a:p>
            <a:r>
              <a:rPr lang="en-US" dirty="0" smtClean="0"/>
              <a:t>Denver Draws Buyers From Dallas (Q4 2018)</a:t>
            </a:r>
            <a:endParaRPr lang="en-US" dirty="0"/>
          </a:p>
        </p:txBody>
      </p:sp>
      <p:pic>
        <p:nvPicPr>
          <p:cNvPr id="4" name="Picture 3"/>
          <p:cNvPicPr>
            <a:picLocks noChangeAspect="1"/>
          </p:cNvPicPr>
          <p:nvPr/>
        </p:nvPicPr>
        <p:blipFill rotWithShape="1">
          <a:blip r:embed="rId3"/>
          <a:srcRect t="23892"/>
          <a:stretch/>
        </p:blipFill>
        <p:spPr>
          <a:xfrm>
            <a:off x="1695449" y="969872"/>
            <a:ext cx="5111751" cy="3890460"/>
          </a:xfrm>
          <a:prstGeom prst="rect">
            <a:avLst/>
          </a:prstGeom>
        </p:spPr>
      </p:pic>
    </p:spTree>
    <p:extLst>
      <p:ext uri="{BB962C8B-B14F-4D97-AF65-F5344CB8AC3E}">
        <p14:creationId xmlns:p14="http://schemas.microsoft.com/office/powerpoint/2010/main" val="2998111496"/>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53</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Cross market demand </a:t>
            </a:r>
            <a:r>
              <a:rPr lang="en-US" dirty="0"/>
              <a:t>– </a:t>
            </a:r>
            <a:r>
              <a:rPr lang="en-US" dirty="0" smtClean="0"/>
              <a:t>Outgoing Views</a:t>
            </a:r>
            <a:endParaRPr lang="en-US" dirty="0"/>
          </a:p>
        </p:txBody>
      </p:sp>
      <p:sp>
        <p:nvSpPr>
          <p:cNvPr id="6" name="Text Placeholder 5"/>
          <p:cNvSpPr>
            <a:spLocks noGrp="1"/>
          </p:cNvSpPr>
          <p:nvPr>
            <p:ph type="body" sz="quarter" idx="11"/>
          </p:nvPr>
        </p:nvSpPr>
        <p:spPr/>
        <p:txBody>
          <a:bodyPr/>
          <a:lstStyle/>
          <a:p>
            <a:r>
              <a:rPr lang="en-US" dirty="0" smtClean="0"/>
              <a:t>Denver Buyers Looking Toward Phoenix (Q4 2018)</a:t>
            </a:r>
            <a:endParaRPr lang="en-US" dirty="0"/>
          </a:p>
        </p:txBody>
      </p:sp>
      <p:pic>
        <p:nvPicPr>
          <p:cNvPr id="3" name="Picture 2"/>
          <p:cNvPicPr>
            <a:picLocks noChangeAspect="1"/>
          </p:cNvPicPr>
          <p:nvPr/>
        </p:nvPicPr>
        <p:blipFill rotWithShape="1">
          <a:blip r:embed="rId3"/>
          <a:srcRect t="23045"/>
          <a:stretch/>
        </p:blipFill>
        <p:spPr>
          <a:xfrm>
            <a:off x="1764692" y="956343"/>
            <a:ext cx="5027992" cy="3869278"/>
          </a:xfrm>
          <a:prstGeom prst="rect">
            <a:avLst/>
          </a:prstGeom>
        </p:spPr>
      </p:pic>
    </p:spTree>
    <p:extLst>
      <p:ext uri="{BB962C8B-B14F-4D97-AF65-F5344CB8AC3E}">
        <p14:creationId xmlns:p14="http://schemas.microsoft.com/office/powerpoint/2010/main" val="4204230034"/>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54</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Hottest </a:t>
            </a:r>
            <a:r>
              <a:rPr lang="en-US" dirty="0" smtClean="0"/>
              <a:t>Markets</a:t>
            </a:r>
            <a:endParaRPr lang="en-US" dirty="0"/>
          </a:p>
          <a:p>
            <a:endParaRPr lang="en-US" dirty="0"/>
          </a:p>
        </p:txBody>
      </p:sp>
      <p:sp>
        <p:nvSpPr>
          <p:cNvPr id="6" name="Text Placeholder 5"/>
          <p:cNvSpPr>
            <a:spLocks noGrp="1"/>
          </p:cNvSpPr>
          <p:nvPr>
            <p:ph type="body" sz="quarter" idx="11"/>
          </p:nvPr>
        </p:nvSpPr>
        <p:spPr/>
        <p:txBody>
          <a:bodyPr/>
          <a:lstStyle/>
          <a:p>
            <a:r>
              <a:rPr lang="en-US" dirty="0"/>
              <a:t>West Coast, Rocky Mountains, and Midwest are Hottest</a:t>
            </a:r>
          </a:p>
        </p:txBody>
      </p:sp>
      <p:pic>
        <p:nvPicPr>
          <p:cNvPr id="8" name="Picture 7"/>
          <p:cNvPicPr>
            <a:picLocks noChangeAspect="1"/>
          </p:cNvPicPr>
          <p:nvPr/>
        </p:nvPicPr>
        <p:blipFill>
          <a:blip r:embed="rId2"/>
          <a:stretch>
            <a:fillRect/>
          </a:stretch>
        </p:blipFill>
        <p:spPr>
          <a:xfrm>
            <a:off x="1418682" y="1138067"/>
            <a:ext cx="6114234" cy="3295555"/>
          </a:xfrm>
          <a:prstGeom prst="rect">
            <a:avLst/>
          </a:prstGeom>
        </p:spPr>
      </p:pic>
    </p:spTree>
    <p:extLst>
      <p:ext uri="{BB962C8B-B14F-4D97-AF65-F5344CB8AC3E}">
        <p14:creationId xmlns:p14="http://schemas.microsoft.com/office/powerpoint/2010/main" val="1586716847"/>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r="7815"/>
          <a:stretch/>
        </p:blipFill>
        <p:spPr>
          <a:xfrm>
            <a:off x="327928" y="1013415"/>
            <a:ext cx="8595408" cy="3588684"/>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55</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Denver </a:t>
            </a:r>
            <a:r>
              <a:rPr lang="en-US" dirty="0" smtClean="0"/>
              <a:t>Draws Younger Buyers</a:t>
            </a:r>
            <a:endParaRPr lang="en-US" dirty="0"/>
          </a:p>
          <a:p>
            <a:endParaRPr lang="en-US" dirty="0"/>
          </a:p>
          <a:p>
            <a:endParaRPr lang="en-US" dirty="0"/>
          </a:p>
        </p:txBody>
      </p:sp>
      <p:sp>
        <p:nvSpPr>
          <p:cNvPr id="6" name="Text Placeholder 5"/>
          <p:cNvSpPr>
            <a:spLocks noGrp="1"/>
          </p:cNvSpPr>
          <p:nvPr>
            <p:ph type="body" sz="quarter" idx="11"/>
          </p:nvPr>
        </p:nvSpPr>
        <p:spPr/>
        <p:txBody>
          <a:bodyPr/>
          <a:lstStyle/>
          <a:p>
            <a:r>
              <a:rPr lang="en-US" dirty="0" smtClean="0"/>
              <a:t>Age Group Interest Relative to National Average</a:t>
            </a:r>
            <a:endParaRPr lang="en-US" dirty="0"/>
          </a:p>
        </p:txBody>
      </p:sp>
      <p:sp>
        <p:nvSpPr>
          <p:cNvPr id="3" name="Down Arrow 2"/>
          <p:cNvSpPr/>
          <p:nvPr/>
        </p:nvSpPr>
        <p:spPr>
          <a:xfrm>
            <a:off x="2812384" y="1007817"/>
            <a:ext cx="250855" cy="497421"/>
          </a:xfrm>
          <a:prstGeom prst="downArrow">
            <a:avLst/>
          </a:prstGeom>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a:srcRect l="92328" r="3333" b="80458"/>
          <a:stretch/>
        </p:blipFill>
        <p:spPr>
          <a:xfrm>
            <a:off x="7794171" y="329007"/>
            <a:ext cx="580572" cy="1006470"/>
          </a:xfrm>
          <a:prstGeom prst="rect">
            <a:avLst/>
          </a:prstGeom>
        </p:spPr>
      </p:pic>
    </p:spTree>
    <p:extLst>
      <p:ext uri="{BB962C8B-B14F-4D97-AF65-F5344CB8AC3E}">
        <p14:creationId xmlns:p14="http://schemas.microsoft.com/office/powerpoint/2010/main" val="3459213248"/>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56</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Amazon</a:t>
            </a:r>
            <a:r>
              <a:rPr lang="en-US" dirty="0" smtClean="0"/>
              <a:t> </a:t>
            </a:r>
            <a:r>
              <a:rPr lang="en-US" dirty="0"/>
              <a:t>HQ2 Cities</a:t>
            </a:r>
          </a:p>
          <a:p>
            <a:endParaRPr lang="en-US" dirty="0"/>
          </a:p>
          <a:p>
            <a:endParaRPr lang="en-US" dirty="0"/>
          </a:p>
        </p:txBody>
      </p:sp>
      <p:sp>
        <p:nvSpPr>
          <p:cNvPr id="6" name="Text Placeholder 5"/>
          <p:cNvSpPr>
            <a:spLocks noGrp="1"/>
          </p:cNvSpPr>
          <p:nvPr>
            <p:ph type="body" sz="quarter" idx="11"/>
          </p:nvPr>
        </p:nvSpPr>
        <p:spPr/>
        <p:txBody>
          <a:bodyPr/>
          <a:lstStyle/>
          <a:p>
            <a:r>
              <a:rPr lang="en-US" dirty="0"/>
              <a:t>19 U.S. candidate ‘cities’ plus Toronto</a:t>
            </a:r>
          </a:p>
        </p:txBody>
      </p:sp>
      <p:pic>
        <p:nvPicPr>
          <p:cNvPr id="8" name="Chart Placeholder 5"/>
          <p:cNvPicPr>
            <a:picLocks noChangeAspect="1"/>
          </p:cNvPicPr>
          <p:nvPr/>
        </p:nvPicPr>
        <p:blipFill rotWithShape="1">
          <a:blip r:embed="rId2"/>
          <a:srcRect t="14247" b="13684"/>
          <a:stretch/>
        </p:blipFill>
        <p:spPr>
          <a:xfrm>
            <a:off x="1061495" y="1013415"/>
            <a:ext cx="6450555" cy="3719088"/>
          </a:xfrm>
          <a:prstGeom prst="rect">
            <a:avLst/>
          </a:prstGeom>
        </p:spPr>
      </p:pic>
    </p:spTree>
    <p:extLst>
      <p:ext uri="{BB962C8B-B14F-4D97-AF65-F5344CB8AC3E}">
        <p14:creationId xmlns:p14="http://schemas.microsoft.com/office/powerpoint/2010/main" val="2468390953"/>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57</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Jeff Bezos</a:t>
            </a:r>
            <a:r>
              <a:rPr lang="en-US" dirty="0" smtClean="0"/>
              <a:t> VS. </a:t>
            </a:r>
            <a:r>
              <a:rPr lang="en-US" dirty="0"/>
              <a:t>HQ2 City Housing </a:t>
            </a:r>
          </a:p>
          <a:p>
            <a:endParaRPr lang="en-US" dirty="0"/>
          </a:p>
          <a:p>
            <a:endParaRPr lang="en-US" dirty="0"/>
          </a:p>
        </p:txBody>
      </p:sp>
      <p:sp>
        <p:nvSpPr>
          <p:cNvPr id="6" name="Text Placeholder 5"/>
          <p:cNvSpPr>
            <a:spLocks noGrp="1"/>
          </p:cNvSpPr>
          <p:nvPr>
            <p:ph type="body" sz="quarter" idx="11"/>
          </p:nvPr>
        </p:nvSpPr>
        <p:spPr/>
        <p:txBody>
          <a:bodyPr/>
          <a:lstStyle/>
          <a:p>
            <a:r>
              <a:rPr lang="en-US" dirty="0"/>
              <a:t>Bezos’ $112 Billion net worth could purchase all active listings in each city</a:t>
            </a:r>
          </a:p>
        </p:txBody>
      </p:sp>
      <p:graphicFrame>
        <p:nvGraphicFramePr>
          <p:cNvPr id="7" name="Table 6"/>
          <p:cNvGraphicFramePr>
            <a:graphicFrameLocks noGrp="1"/>
          </p:cNvGraphicFramePr>
          <p:nvPr>
            <p:extLst>
              <p:ext uri="{D42A27DB-BD31-4B8C-83A1-F6EECF244321}">
                <p14:modId xmlns:p14="http://schemas.microsoft.com/office/powerpoint/2010/main" val="2036870175"/>
              </p:ext>
            </p:extLst>
          </p:nvPr>
        </p:nvGraphicFramePr>
        <p:xfrm>
          <a:off x="1504388" y="1259148"/>
          <a:ext cx="2060448" cy="3253740"/>
        </p:xfrm>
        <a:graphic>
          <a:graphicData uri="http://schemas.openxmlformats.org/drawingml/2006/table">
            <a:tbl>
              <a:tblPr firstRow="1" bandRow="1">
                <a:tableStyleId>{5C22544A-7EE6-4342-B048-85BDC9FD1C3A}</a:tableStyleId>
              </a:tblPr>
              <a:tblGrid>
                <a:gridCol w="1227963"/>
                <a:gridCol w="832485"/>
              </a:tblGrid>
              <a:tr h="278130">
                <a:tc>
                  <a:txBody>
                    <a:bodyPr/>
                    <a:lstStyle/>
                    <a:p>
                      <a:r>
                        <a:rPr lang="en-US" sz="1400" dirty="0" smtClean="0"/>
                        <a:t>Area</a:t>
                      </a:r>
                      <a:endParaRPr lang="en-US" sz="1400" dirty="0"/>
                    </a:p>
                  </a:txBody>
                  <a:tcPr marL="68580" marR="68580" marT="34290" marB="34290"/>
                </a:tc>
                <a:tc>
                  <a:txBody>
                    <a:bodyPr/>
                    <a:lstStyle/>
                    <a:p>
                      <a:r>
                        <a:rPr lang="en-US" sz="1400" dirty="0" smtClean="0"/>
                        <a:t>Multiple</a:t>
                      </a:r>
                      <a:endParaRPr lang="en-US" sz="1400" dirty="0"/>
                    </a:p>
                  </a:txBody>
                  <a:tcPr marL="68580" marR="68580" marT="34290" marB="34290"/>
                </a:tc>
              </a:tr>
              <a:tr h="297180">
                <a:tc>
                  <a:txBody>
                    <a:bodyPr/>
                    <a:lstStyle/>
                    <a:p>
                      <a:r>
                        <a:rPr lang="en-US" sz="1500" dirty="0" smtClean="0"/>
                        <a:t>Atlanta</a:t>
                      </a:r>
                      <a:endParaRPr lang="en-US" sz="1500" dirty="0"/>
                    </a:p>
                  </a:txBody>
                  <a:tcPr marL="68580" marR="68580" marT="34290" marB="34290"/>
                </a:tc>
                <a:tc>
                  <a:txBody>
                    <a:bodyPr/>
                    <a:lstStyle/>
                    <a:p>
                      <a:pPr algn="r" fontAlgn="b"/>
                      <a:r>
                        <a:rPr lang="en-US" sz="1500" u="none" strike="noStrike" dirty="0">
                          <a:effectLst/>
                        </a:rPr>
                        <a:t>7.1</a:t>
                      </a:r>
                      <a:endParaRPr lang="en-US" sz="1500" b="0" i="0" u="none" strike="noStrike" dirty="0">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Austin</a:t>
                      </a:r>
                      <a:endParaRPr lang="en-US" sz="1500" dirty="0"/>
                    </a:p>
                  </a:txBody>
                  <a:tcPr marL="68580" marR="68580" marT="34290" marB="34290"/>
                </a:tc>
                <a:tc>
                  <a:txBody>
                    <a:bodyPr/>
                    <a:lstStyle/>
                    <a:p>
                      <a:pPr algn="r" fontAlgn="b"/>
                      <a:r>
                        <a:rPr lang="en-US" sz="1500" u="none" strike="noStrike">
                          <a:effectLst/>
                        </a:rPr>
                        <a:t>25.4</a:t>
                      </a:r>
                      <a:endParaRPr lang="en-US" sz="1500" b="0" i="0" u="none" strike="noStrike">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Boston</a:t>
                      </a:r>
                      <a:endParaRPr lang="en-US" sz="1500" dirty="0"/>
                    </a:p>
                  </a:txBody>
                  <a:tcPr marL="68580" marR="68580" marT="34290" marB="34290"/>
                </a:tc>
                <a:tc>
                  <a:txBody>
                    <a:bodyPr/>
                    <a:lstStyle/>
                    <a:p>
                      <a:pPr algn="r" fontAlgn="b"/>
                      <a:r>
                        <a:rPr lang="en-US" sz="1500" u="none" strike="noStrike">
                          <a:effectLst/>
                        </a:rPr>
                        <a:t>13.6</a:t>
                      </a:r>
                      <a:endParaRPr lang="en-US" sz="1500" b="0" i="0" u="none" strike="noStrike">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Chicago</a:t>
                      </a:r>
                      <a:endParaRPr lang="en-US" sz="1500" dirty="0"/>
                    </a:p>
                  </a:txBody>
                  <a:tcPr marL="68580" marR="68580" marT="34290" marB="34290"/>
                </a:tc>
                <a:tc>
                  <a:txBody>
                    <a:bodyPr/>
                    <a:lstStyle/>
                    <a:p>
                      <a:pPr algn="r" fontAlgn="b"/>
                      <a:r>
                        <a:rPr lang="en-US" sz="1500" u="none" strike="noStrike" dirty="0">
                          <a:effectLst/>
                        </a:rPr>
                        <a:t>5.1</a:t>
                      </a:r>
                      <a:endParaRPr lang="en-US" sz="1500" b="0" i="0" u="none" strike="noStrike" dirty="0">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Columbus</a:t>
                      </a:r>
                      <a:endParaRPr lang="en-US" sz="1500" dirty="0"/>
                    </a:p>
                  </a:txBody>
                  <a:tcPr marL="68580" marR="68580" marT="34290" marB="34290"/>
                </a:tc>
                <a:tc>
                  <a:txBody>
                    <a:bodyPr/>
                    <a:lstStyle/>
                    <a:p>
                      <a:pPr algn="r" fontAlgn="b"/>
                      <a:r>
                        <a:rPr lang="en-US" sz="1500" u="none" strike="noStrike">
                          <a:effectLst/>
                        </a:rPr>
                        <a:t>57.8</a:t>
                      </a:r>
                      <a:endParaRPr lang="en-US" sz="1500" b="0" i="0" u="none" strike="noStrike">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Dallas</a:t>
                      </a:r>
                      <a:endParaRPr lang="en-US" sz="1500" dirty="0"/>
                    </a:p>
                  </a:txBody>
                  <a:tcPr marL="68580" marR="68580" marT="34290" marB="34290"/>
                </a:tc>
                <a:tc>
                  <a:txBody>
                    <a:bodyPr/>
                    <a:lstStyle/>
                    <a:p>
                      <a:pPr algn="r" fontAlgn="b"/>
                      <a:r>
                        <a:rPr lang="en-US" sz="1500" u="none" strike="noStrike">
                          <a:effectLst/>
                        </a:rPr>
                        <a:t>11.0</a:t>
                      </a:r>
                      <a:endParaRPr lang="en-US" sz="1500" b="0" i="0" u="none" strike="noStrike">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Denver</a:t>
                      </a:r>
                      <a:endParaRPr lang="en-US" sz="1500" dirty="0"/>
                    </a:p>
                  </a:txBody>
                  <a:tcPr marL="68580" marR="68580" marT="34290" marB="34290"/>
                </a:tc>
                <a:tc>
                  <a:txBody>
                    <a:bodyPr/>
                    <a:lstStyle/>
                    <a:p>
                      <a:pPr algn="r" fontAlgn="b"/>
                      <a:r>
                        <a:rPr lang="en-US" sz="1500" u="none" strike="noStrike">
                          <a:effectLst/>
                        </a:rPr>
                        <a:t>15.3</a:t>
                      </a:r>
                      <a:endParaRPr lang="en-US" sz="1500" b="0" i="0" u="none" strike="noStrike">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Indianapolis</a:t>
                      </a:r>
                      <a:endParaRPr lang="en-US" sz="1500" dirty="0"/>
                    </a:p>
                  </a:txBody>
                  <a:tcPr marL="68580" marR="68580" marT="34290" marB="34290"/>
                </a:tc>
                <a:tc>
                  <a:txBody>
                    <a:bodyPr/>
                    <a:lstStyle/>
                    <a:p>
                      <a:pPr algn="r" fontAlgn="b"/>
                      <a:r>
                        <a:rPr lang="en-US" sz="1500" u="none" strike="noStrike">
                          <a:effectLst/>
                        </a:rPr>
                        <a:t>72.7</a:t>
                      </a:r>
                      <a:endParaRPr lang="en-US" sz="1500" b="0" i="0" u="none" strike="noStrike">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Los Angeles</a:t>
                      </a:r>
                      <a:endParaRPr lang="en-US" sz="1500" dirty="0"/>
                    </a:p>
                  </a:txBody>
                  <a:tcPr marL="68580" marR="68580" marT="34290" marB="34290"/>
                </a:tc>
                <a:tc>
                  <a:txBody>
                    <a:bodyPr/>
                    <a:lstStyle/>
                    <a:p>
                      <a:pPr algn="r" fontAlgn="b"/>
                      <a:r>
                        <a:rPr lang="en-US" sz="1500" u="none" strike="noStrike">
                          <a:effectLst/>
                        </a:rPr>
                        <a:t>3.5</a:t>
                      </a:r>
                      <a:endParaRPr lang="en-US" sz="1500" b="0" i="0" u="none" strike="noStrike">
                        <a:solidFill>
                          <a:srgbClr val="000000"/>
                        </a:solidFill>
                        <a:effectLst/>
                        <a:latin typeface="Calibri" panose="020F0502020204030204" pitchFamily="34" charset="0"/>
                      </a:endParaRPr>
                    </a:p>
                  </a:txBody>
                  <a:tcPr marL="4763" marR="4763" marT="4763" marB="0" anchor="b"/>
                </a:tc>
              </a:tr>
              <a:tr h="297180">
                <a:tc>
                  <a:txBody>
                    <a:bodyPr/>
                    <a:lstStyle/>
                    <a:p>
                      <a:r>
                        <a:rPr lang="en-US" sz="1500" dirty="0" smtClean="0"/>
                        <a:t>Miami</a:t>
                      </a:r>
                      <a:endParaRPr lang="en-US" sz="1500" dirty="0"/>
                    </a:p>
                  </a:txBody>
                  <a:tcPr marL="68580" marR="68580" marT="34290" marB="34290"/>
                </a:tc>
                <a:tc>
                  <a:txBody>
                    <a:bodyPr/>
                    <a:lstStyle/>
                    <a:p>
                      <a:pPr algn="r" fontAlgn="b"/>
                      <a:r>
                        <a:rPr lang="en-US" sz="1500" u="none" strike="noStrike" dirty="0">
                          <a:effectLst/>
                        </a:rPr>
                        <a:t>2.4</a:t>
                      </a:r>
                      <a:endParaRPr lang="en-US" sz="1500" b="0" i="0" u="none" strike="noStrike" dirty="0">
                        <a:solidFill>
                          <a:srgbClr val="000000"/>
                        </a:solidFill>
                        <a:effectLst/>
                        <a:latin typeface="Calibri" panose="020F0502020204030204" pitchFamily="34" charset="0"/>
                      </a:endParaRPr>
                    </a:p>
                  </a:txBody>
                  <a:tcPr marL="4763" marR="4763" marT="4763" marB="0" anchor="b"/>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345639024"/>
              </p:ext>
            </p:extLst>
          </p:nvPr>
        </p:nvGraphicFramePr>
        <p:xfrm>
          <a:off x="4702791" y="1260593"/>
          <a:ext cx="2319005" cy="3229610"/>
        </p:xfrm>
        <a:graphic>
          <a:graphicData uri="http://schemas.openxmlformats.org/drawingml/2006/table">
            <a:tbl>
              <a:tblPr firstRow="1" bandRow="1">
                <a:tableStyleId>{5C22544A-7EE6-4342-B048-85BDC9FD1C3A}</a:tableStyleId>
              </a:tblPr>
              <a:tblGrid>
                <a:gridCol w="1486520"/>
                <a:gridCol w="832485"/>
              </a:tblGrid>
              <a:tr h="274320">
                <a:tc>
                  <a:txBody>
                    <a:bodyPr/>
                    <a:lstStyle/>
                    <a:p>
                      <a:r>
                        <a:rPr lang="en-US" sz="1400" dirty="0" smtClean="0"/>
                        <a:t>Area</a:t>
                      </a:r>
                      <a:endParaRPr lang="en-US" sz="1400" dirty="0"/>
                    </a:p>
                  </a:txBody>
                  <a:tcPr marL="68580" marR="68580" marT="34290" marB="34290"/>
                </a:tc>
                <a:tc>
                  <a:txBody>
                    <a:bodyPr/>
                    <a:lstStyle/>
                    <a:p>
                      <a:r>
                        <a:rPr lang="en-US" sz="1400" dirty="0" smtClean="0"/>
                        <a:t>Multiple</a:t>
                      </a:r>
                      <a:endParaRPr lang="en-US" sz="1400" dirty="0"/>
                    </a:p>
                  </a:txBody>
                  <a:tcPr marL="68580" marR="68580" marT="34290" marB="34290"/>
                </a:tc>
              </a:tr>
              <a:tr h="294767">
                <a:tc>
                  <a:txBody>
                    <a:bodyPr/>
                    <a:lstStyle/>
                    <a:p>
                      <a:r>
                        <a:rPr lang="en-US" sz="1400" dirty="0" smtClean="0"/>
                        <a:t>Nashville</a:t>
                      </a:r>
                      <a:endParaRPr lang="en-US" sz="1400" dirty="0"/>
                    </a:p>
                  </a:txBody>
                  <a:tcPr marL="68580" marR="68580" marT="34290" marB="34290"/>
                </a:tc>
                <a:tc>
                  <a:txBody>
                    <a:bodyPr/>
                    <a:lstStyle/>
                    <a:p>
                      <a:pPr algn="r" fontAlgn="b"/>
                      <a:r>
                        <a:rPr lang="en-US" sz="1500" u="none" strike="noStrike">
                          <a:effectLst/>
                        </a:rPr>
                        <a:t>24.8</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Philadelphia</a:t>
                      </a:r>
                      <a:endParaRPr lang="en-US" sz="1400" dirty="0"/>
                    </a:p>
                  </a:txBody>
                  <a:tcPr marL="68580" marR="68580" marT="34290" marB="34290"/>
                </a:tc>
                <a:tc>
                  <a:txBody>
                    <a:bodyPr/>
                    <a:lstStyle/>
                    <a:p>
                      <a:pPr algn="r" fontAlgn="b"/>
                      <a:r>
                        <a:rPr lang="en-US" sz="1500" u="none" strike="noStrike">
                          <a:effectLst/>
                        </a:rPr>
                        <a:t>13.9</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Pittsburgh</a:t>
                      </a:r>
                      <a:endParaRPr lang="en-US" sz="1400" dirty="0"/>
                    </a:p>
                  </a:txBody>
                  <a:tcPr marL="68580" marR="68580" marT="34290" marB="34290"/>
                </a:tc>
                <a:tc>
                  <a:txBody>
                    <a:bodyPr/>
                    <a:lstStyle/>
                    <a:p>
                      <a:pPr algn="r" fontAlgn="b"/>
                      <a:r>
                        <a:rPr lang="en-US" sz="1500" u="none" strike="noStrike">
                          <a:effectLst/>
                        </a:rPr>
                        <a:t>39.2</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Raleigh</a:t>
                      </a:r>
                      <a:endParaRPr lang="en-US" sz="1400" dirty="0"/>
                    </a:p>
                  </a:txBody>
                  <a:tcPr marL="68580" marR="68580" marT="34290" marB="34290"/>
                </a:tc>
                <a:tc>
                  <a:txBody>
                    <a:bodyPr/>
                    <a:lstStyle/>
                    <a:p>
                      <a:pPr algn="r" fontAlgn="b"/>
                      <a:r>
                        <a:rPr lang="en-US" sz="1500" u="none" strike="noStrike">
                          <a:effectLst/>
                        </a:rPr>
                        <a:t>41.6</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Washington, DC</a:t>
                      </a:r>
                      <a:endParaRPr lang="en-US" sz="1400" dirty="0"/>
                    </a:p>
                  </a:txBody>
                  <a:tcPr marL="68580" marR="68580" marT="34290" marB="34290"/>
                </a:tc>
                <a:tc>
                  <a:txBody>
                    <a:bodyPr/>
                    <a:lstStyle/>
                    <a:p>
                      <a:pPr algn="r" fontAlgn="b"/>
                      <a:r>
                        <a:rPr lang="en-US" sz="1500" u="none" strike="noStrike">
                          <a:effectLst/>
                        </a:rPr>
                        <a:t>70.7</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Newark</a:t>
                      </a:r>
                      <a:endParaRPr lang="en-US" sz="1400" dirty="0"/>
                    </a:p>
                  </a:txBody>
                  <a:tcPr marL="68580" marR="68580" marT="34290" marB="34290"/>
                </a:tc>
                <a:tc>
                  <a:txBody>
                    <a:bodyPr/>
                    <a:lstStyle/>
                    <a:p>
                      <a:pPr algn="r" fontAlgn="b"/>
                      <a:r>
                        <a:rPr lang="en-US" sz="1500" u="none" strike="noStrike">
                          <a:effectLst/>
                        </a:rPr>
                        <a:t>87.6</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Montgomery,</a:t>
                      </a:r>
                      <a:r>
                        <a:rPr lang="en-US" sz="1400" baseline="0" dirty="0" smtClean="0"/>
                        <a:t> MD</a:t>
                      </a:r>
                      <a:endParaRPr lang="en-US" sz="1400" dirty="0"/>
                    </a:p>
                  </a:txBody>
                  <a:tcPr marL="68580" marR="68580" marT="34290" marB="34290"/>
                </a:tc>
                <a:tc>
                  <a:txBody>
                    <a:bodyPr/>
                    <a:lstStyle/>
                    <a:p>
                      <a:pPr algn="r" fontAlgn="b"/>
                      <a:r>
                        <a:rPr lang="en-US" sz="1500" u="none" strike="noStrike" dirty="0">
                          <a:effectLst/>
                        </a:rPr>
                        <a:t>47.2</a:t>
                      </a:r>
                      <a:endParaRPr lang="en-US" sz="1500" b="0" i="0" u="none" strike="noStrike" dirty="0">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New York City</a:t>
                      </a:r>
                      <a:endParaRPr lang="en-US" sz="1400" dirty="0"/>
                    </a:p>
                  </a:txBody>
                  <a:tcPr marL="68580" marR="68580" marT="34290" marB="34290"/>
                </a:tc>
                <a:tc>
                  <a:txBody>
                    <a:bodyPr/>
                    <a:lstStyle/>
                    <a:p>
                      <a:pPr algn="r" fontAlgn="b"/>
                      <a:r>
                        <a:rPr lang="en-US" sz="1500" u="none" strike="noStrike">
                          <a:effectLst/>
                        </a:rPr>
                        <a:t>3.0</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Northern Virginia</a:t>
                      </a:r>
                      <a:endParaRPr lang="en-US" sz="1400" dirty="0"/>
                    </a:p>
                  </a:txBody>
                  <a:tcPr marL="68580" marR="68580" marT="34290" marB="34290"/>
                </a:tc>
                <a:tc>
                  <a:txBody>
                    <a:bodyPr/>
                    <a:lstStyle/>
                    <a:p>
                      <a:pPr algn="r" fontAlgn="b"/>
                      <a:r>
                        <a:rPr lang="en-US" sz="1500" u="none" strike="noStrike">
                          <a:effectLst/>
                        </a:rPr>
                        <a:t>14.7</a:t>
                      </a:r>
                      <a:endParaRPr lang="en-US" sz="1500" b="0" i="0" u="none" strike="noStrike">
                        <a:solidFill>
                          <a:srgbClr val="000000"/>
                        </a:solidFill>
                        <a:effectLst/>
                        <a:latin typeface="Calibri" panose="020F0502020204030204" pitchFamily="34" charset="0"/>
                      </a:endParaRPr>
                    </a:p>
                  </a:txBody>
                  <a:tcPr marL="4763" marR="4763" marT="4763" marB="0" anchor="b"/>
                </a:tc>
              </a:tr>
              <a:tr h="294767">
                <a:tc>
                  <a:txBody>
                    <a:bodyPr/>
                    <a:lstStyle/>
                    <a:p>
                      <a:r>
                        <a:rPr lang="en-US" sz="1400" dirty="0" smtClean="0"/>
                        <a:t>COMBINED</a:t>
                      </a:r>
                      <a:endParaRPr lang="en-US" sz="1400" b="1" dirty="0"/>
                    </a:p>
                  </a:txBody>
                  <a:tcPr marL="68580" marR="68580" marT="34290" marB="34290"/>
                </a:tc>
                <a:tc>
                  <a:txBody>
                    <a:bodyPr/>
                    <a:lstStyle/>
                    <a:p>
                      <a:pPr algn="r" fontAlgn="b"/>
                      <a:r>
                        <a:rPr lang="en-US" sz="1500" u="none" strike="noStrike" dirty="0">
                          <a:effectLst/>
                        </a:rPr>
                        <a:t>0.51</a:t>
                      </a:r>
                      <a:endParaRPr lang="en-US" sz="1500" b="1" i="0" u="none" strike="noStrike" dirty="0">
                        <a:solidFill>
                          <a:srgbClr val="000000"/>
                        </a:solidFill>
                        <a:effectLst/>
                        <a:latin typeface="Calibri" panose="020F0502020204030204" pitchFamily="34" charset="0"/>
                      </a:endParaRPr>
                    </a:p>
                  </a:txBody>
                  <a:tcPr marL="4763" marR="4763" marT="4763" marB="0" anchor="b"/>
                </a:tc>
              </a:tr>
            </a:tbl>
          </a:graphicData>
        </a:graphic>
      </p:graphicFrame>
      <p:sp>
        <p:nvSpPr>
          <p:cNvPr id="10" name="Rectangle 9"/>
          <p:cNvSpPr/>
          <p:nvPr/>
        </p:nvSpPr>
        <p:spPr>
          <a:xfrm>
            <a:off x="1622780" y="4584701"/>
            <a:ext cx="5622570" cy="184666"/>
          </a:xfrm>
          <a:prstGeom prst="rect">
            <a:avLst/>
          </a:prstGeom>
        </p:spPr>
        <p:txBody>
          <a:bodyPr wrap="square">
            <a:spAutoFit/>
          </a:bodyPr>
          <a:lstStyle/>
          <a:p>
            <a:pPr lvl="0" algn="r"/>
            <a:r>
              <a:rPr lang="en-US" sz="600" i="1" dirty="0">
                <a:solidFill>
                  <a:srgbClr val="7F7F7F"/>
                </a:solidFill>
              </a:rPr>
              <a:t>Source: Realtor.com</a:t>
            </a:r>
            <a:r>
              <a:rPr lang="en-US" sz="600" i="1" baseline="30000" dirty="0">
                <a:solidFill>
                  <a:srgbClr val="7F7F7F"/>
                </a:solidFill>
              </a:rPr>
              <a:t>® </a:t>
            </a:r>
            <a:r>
              <a:rPr lang="en-US" sz="600" i="1" dirty="0" smtClean="0">
                <a:solidFill>
                  <a:srgbClr val="7F7F7F"/>
                </a:solidFill>
              </a:rPr>
              <a:t>For Sale Listings Database (April 2018)</a:t>
            </a:r>
            <a:endParaRPr lang="en-US" sz="600" i="1" baseline="30000" dirty="0">
              <a:solidFill>
                <a:srgbClr val="7F7F7F"/>
              </a:solidFill>
            </a:endParaRPr>
          </a:p>
        </p:txBody>
      </p:sp>
    </p:spTree>
    <p:extLst>
      <p:ext uri="{BB962C8B-B14F-4D97-AF65-F5344CB8AC3E}">
        <p14:creationId xmlns:p14="http://schemas.microsoft.com/office/powerpoint/2010/main" val="1256235433"/>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Local </a:t>
            </a:r>
            <a:r>
              <a:rPr lang="en-US" dirty="0" err="1" smtClean="0"/>
              <a:t>DAta</a:t>
            </a:r>
            <a:endParaRPr lang="en-US" dirty="0"/>
          </a:p>
        </p:txBody>
      </p:sp>
      <p:pic>
        <p:nvPicPr>
          <p:cNvPr id="7"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090" b="4090"/>
          <a:stretch>
            <a:fillRect/>
          </a:stretch>
        </p:blipFill>
        <p:spPr>
          <a:xfrm>
            <a:off x="4819656" y="1078896"/>
            <a:ext cx="827746" cy="760034"/>
          </a:xfrm>
          <a:prstGeom prst="rect">
            <a:avLst/>
          </a:prstGeom>
        </p:spPr>
      </p:pic>
    </p:spTree>
    <p:extLst>
      <p:ext uri="{BB962C8B-B14F-4D97-AF65-F5344CB8AC3E}">
        <p14:creationId xmlns:p14="http://schemas.microsoft.com/office/powerpoint/2010/main" val="854797173"/>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Home Ownership</a:t>
            </a:r>
            <a:endParaRPr lang="en-US" dirty="0"/>
          </a:p>
        </p:txBody>
      </p:sp>
      <p:pic>
        <p:nvPicPr>
          <p:cNvPr id="6" name="Picture Placeholder 5" descr="PRODUCT_ icon_white-01.p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2770" t="-5166" r="-5989" b="-3882"/>
          <a:stretch/>
        </p:blipFill>
        <p:spPr>
          <a:xfrm>
            <a:off x="4758073" y="1022350"/>
            <a:ext cx="950912" cy="873125"/>
          </a:xfrm>
        </p:spPr>
      </p:pic>
    </p:spTree>
    <p:extLst>
      <p:ext uri="{BB962C8B-B14F-4D97-AF65-F5344CB8AC3E}">
        <p14:creationId xmlns:p14="http://schemas.microsoft.com/office/powerpoint/2010/main" val="231076843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6</a:t>
            </a:fld>
            <a:endParaRPr lang="uk-UA" dirty="0"/>
          </a:p>
        </p:txBody>
      </p:sp>
      <p:sp>
        <p:nvSpPr>
          <p:cNvPr id="3" name="Text Placeholder 2"/>
          <p:cNvSpPr>
            <a:spLocks noGrp="1"/>
          </p:cNvSpPr>
          <p:nvPr>
            <p:ph type="body" sz="quarter" idx="10"/>
          </p:nvPr>
        </p:nvSpPr>
        <p:spPr/>
        <p:txBody>
          <a:bodyPr/>
          <a:lstStyle/>
          <a:p>
            <a:r>
              <a:rPr lang="en-US" dirty="0" smtClean="0"/>
              <a:t>2018 Inventory Projection</a:t>
            </a:r>
            <a:endParaRPr lang="en-US" dirty="0"/>
          </a:p>
        </p:txBody>
      </p:sp>
      <p:sp>
        <p:nvSpPr>
          <p:cNvPr id="4" name="Text Placeholder 3"/>
          <p:cNvSpPr>
            <a:spLocks noGrp="1"/>
          </p:cNvSpPr>
          <p:nvPr>
            <p:ph type="body" sz="quarter" idx="11"/>
          </p:nvPr>
        </p:nvSpPr>
        <p:spPr/>
        <p:txBody>
          <a:bodyPr/>
          <a:lstStyle/>
          <a:p>
            <a:endParaRPr lang="en-US" dirty="0"/>
          </a:p>
        </p:txBody>
      </p:sp>
      <p:sp>
        <p:nvSpPr>
          <p:cNvPr id="5" name="Text Placeholder 4"/>
          <p:cNvSpPr>
            <a:spLocks noGrp="1"/>
          </p:cNvSpPr>
          <p:nvPr>
            <p:ph type="body" sz="quarter" idx="12"/>
          </p:nvPr>
        </p:nvSpPr>
        <p:spPr/>
        <p:txBody>
          <a:bodyPr/>
          <a:lstStyle/>
          <a:p>
            <a:r>
              <a:rPr lang="en-US" i="1" dirty="0" smtClean="0"/>
              <a:t>…Based </a:t>
            </a:r>
            <a:r>
              <a:rPr lang="en-US" i="1" dirty="0"/>
              <a:t>on this pattern, realtor.com® projects U.S. year-over-year inventory growth to tick up into positive territory by fall 2018, for the first time since </a:t>
            </a:r>
            <a:r>
              <a:rPr lang="en-US" i="1" dirty="0" smtClean="0"/>
              <a:t>2015…</a:t>
            </a:r>
          </a:p>
          <a:p>
            <a:r>
              <a:rPr lang="en-US" dirty="0"/>
              <a:t>https://www.realtor.com/research/2018-national-housing-forecast/</a:t>
            </a:r>
          </a:p>
        </p:txBody>
      </p:sp>
    </p:spTree>
    <p:extLst>
      <p:ext uri="{BB962C8B-B14F-4D97-AF65-F5344CB8AC3E}">
        <p14:creationId xmlns:p14="http://schemas.microsoft.com/office/powerpoint/2010/main" val="2886952283"/>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8750" y="915407"/>
            <a:ext cx="6127750" cy="393926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60</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Home ownership </a:t>
            </a:r>
            <a:r>
              <a:rPr lang="en-US" dirty="0" smtClean="0"/>
              <a:t>In Colorado</a:t>
            </a:r>
            <a:endParaRPr lang="en-US" dirty="0"/>
          </a:p>
          <a:p>
            <a:endParaRPr lang="en-US" dirty="0"/>
          </a:p>
          <a:p>
            <a:endParaRPr lang="en-US" dirty="0"/>
          </a:p>
        </p:txBody>
      </p:sp>
      <p:sp>
        <p:nvSpPr>
          <p:cNvPr id="6" name="Text Placeholder 5"/>
          <p:cNvSpPr>
            <a:spLocks noGrp="1"/>
          </p:cNvSpPr>
          <p:nvPr>
            <p:ph type="body" sz="quarter" idx="11"/>
          </p:nvPr>
        </p:nvSpPr>
        <p:spPr/>
        <p:txBody>
          <a:bodyPr/>
          <a:lstStyle/>
          <a:p>
            <a:r>
              <a:rPr lang="en-US" dirty="0"/>
              <a:t>Overall Ownership Rate in Region is </a:t>
            </a:r>
            <a:r>
              <a:rPr lang="en-US" dirty="0" smtClean="0"/>
              <a:t>65% </a:t>
            </a:r>
            <a:r>
              <a:rPr lang="en-US" dirty="0"/>
              <a:t>vs </a:t>
            </a:r>
            <a:r>
              <a:rPr lang="en-US" dirty="0" smtClean="0"/>
              <a:t>65% </a:t>
            </a:r>
            <a:r>
              <a:rPr lang="en-US" dirty="0"/>
              <a:t>Nationally</a:t>
            </a:r>
          </a:p>
        </p:txBody>
      </p:sp>
      <p:sp>
        <p:nvSpPr>
          <p:cNvPr id="11" name="Rectangle 10"/>
          <p:cNvSpPr/>
          <p:nvPr/>
        </p:nvSpPr>
        <p:spPr>
          <a:xfrm>
            <a:off x="1691960" y="4559889"/>
            <a:ext cx="2885161" cy="230832"/>
          </a:xfrm>
          <a:prstGeom prst="rect">
            <a:avLst/>
          </a:prstGeom>
        </p:spPr>
        <p:txBody>
          <a:bodyPr wrap="square">
            <a:spAutoFit/>
          </a:bodyPr>
          <a:lstStyle/>
          <a:p>
            <a:pPr lvl="0" algn="r"/>
            <a:r>
              <a:rPr lang="en-US" sz="900" i="1" dirty="0">
                <a:solidFill>
                  <a:srgbClr val="7F7F7F"/>
                </a:solidFill>
              </a:rPr>
              <a:t>Source: Nielsen Demographics Pop-Facts </a:t>
            </a:r>
            <a:r>
              <a:rPr lang="en-US" sz="900" i="1" dirty="0" smtClean="0">
                <a:solidFill>
                  <a:srgbClr val="7F7F7F"/>
                </a:solidFill>
              </a:rPr>
              <a:t>2018</a:t>
            </a:r>
            <a:endParaRPr lang="en-US" sz="900" i="1" dirty="0">
              <a:solidFill>
                <a:srgbClr val="7F7F7F"/>
              </a:solidFill>
            </a:endParaRPr>
          </a:p>
        </p:txBody>
      </p:sp>
    </p:spTree>
    <p:extLst>
      <p:ext uri="{BB962C8B-B14F-4D97-AF65-F5344CB8AC3E}">
        <p14:creationId xmlns:p14="http://schemas.microsoft.com/office/powerpoint/2010/main" val="813938845"/>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155100" y="927100"/>
            <a:ext cx="6069343" cy="3901721"/>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61</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Home ownership </a:t>
            </a:r>
            <a:r>
              <a:rPr lang="en-US" dirty="0" smtClean="0"/>
              <a:t>In Denver</a:t>
            </a:r>
            <a:endParaRPr lang="en-US" dirty="0"/>
          </a:p>
          <a:p>
            <a:endParaRPr lang="en-US" dirty="0"/>
          </a:p>
          <a:p>
            <a:endParaRPr lang="en-US" dirty="0"/>
          </a:p>
        </p:txBody>
      </p:sp>
      <p:sp>
        <p:nvSpPr>
          <p:cNvPr id="6" name="Text Placeholder 5"/>
          <p:cNvSpPr>
            <a:spLocks noGrp="1"/>
          </p:cNvSpPr>
          <p:nvPr>
            <p:ph type="body" sz="quarter" idx="11"/>
          </p:nvPr>
        </p:nvSpPr>
        <p:spPr/>
        <p:txBody>
          <a:bodyPr/>
          <a:lstStyle/>
          <a:p>
            <a:r>
              <a:rPr lang="en-US" dirty="0"/>
              <a:t>Overall Ownership Rate in Region is </a:t>
            </a:r>
            <a:r>
              <a:rPr lang="en-US" dirty="0" smtClean="0"/>
              <a:t>64% </a:t>
            </a:r>
            <a:r>
              <a:rPr lang="en-US" dirty="0"/>
              <a:t>vs </a:t>
            </a:r>
            <a:r>
              <a:rPr lang="en-US" dirty="0" smtClean="0"/>
              <a:t>65% </a:t>
            </a:r>
            <a:r>
              <a:rPr lang="en-US" dirty="0"/>
              <a:t>Nationally</a:t>
            </a:r>
          </a:p>
        </p:txBody>
      </p:sp>
      <p:sp>
        <p:nvSpPr>
          <p:cNvPr id="11" name="Rectangle 10"/>
          <p:cNvSpPr/>
          <p:nvPr/>
        </p:nvSpPr>
        <p:spPr>
          <a:xfrm>
            <a:off x="1691960" y="4597989"/>
            <a:ext cx="2885161" cy="230832"/>
          </a:xfrm>
          <a:prstGeom prst="rect">
            <a:avLst/>
          </a:prstGeom>
        </p:spPr>
        <p:txBody>
          <a:bodyPr wrap="square">
            <a:spAutoFit/>
          </a:bodyPr>
          <a:lstStyle/>
          <a:p>
            <a:pPr lvl="0" algn="r"/>
            <a:r>
              <a:rPr lang="en-US" sz="900" i="1" dirty="0">
                <a:solidFill>
                  <a:srgbClr val="7F7F7F"/>
                </a:solidFill>
              </a:rPr>
              <a:t>Source: Nielsen Demographics Pop-Facts </a:t>
            </a:r>
            <a:r>
              <a:rPr lang="en-US" sz="900" i="1" dirty="0" smtClean="0">
                <a:solidFill>
                  <a:srgbClr val="7F7F7F"/>
                </a:solidFill>
              </a:rPr>
              <a:t>2018</a:t>
            </a:r>
            <a:endParaRPr lang="en-US" sz="900" i="1" dirty="0">
              <a:solidFill>
                <a:srgbClr val="7F7F7F"/>
              </a:solidFill>
            </a:endParaRPr>
          </a:p>
        </p:txBody>
      </p:sp>
    </p:spTree>
    <p:extLst>
      <p:ext uri="{BB962C8B-B14F-4D97-AF65-F5344CB8AC3E}">
        <p14:creationId xmlns:p14="http://schemas.microsoft.com/office/powerpoint/2010/main" val="406565308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91429" y="964393"/>
            <a:ext cx="6070600" cy="390252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62</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Millennial Home ownership </a:t>
            </a:r>
            <a:r>
              <a:rPr lang="en-US" dirty="0" smtClean="0"/>
              <a:t>In Colorado</a:t>
            </a:r>
            <a:endParaRPr lang="en-US" dirty="0"/>
          </a:p>
          <a:p>
            <a:endParaRPr lang="en-US" dirty="0"/>
          </a:p>
          <a:p>
            <a:endParaRPr lang="en-US" dirty="0"/>
          </a:p>
        </p:txBody>
      </p:sp>
      <p:sp>
        <p:nvSpPr>
          <p:cNvPr id="6" name="Text Placeholder 5"/>
          <p:cNvSpPr>
            <a:spLocks noGrp="1"/>
          </p:cNvSpPr>
          <p:nvPr>
            <p:ph type="body" sz="quarter" idx="11"/>
          </p:nvPr>
        </p:nvSpPr>
        <p:spPr/>
        <p:txBody>
          <a:bodyPr/>
          <a:lstStyle/>
          <a:p>
            <a:r>
              <a:rPr lang="en-US" dirty="0"/>
              <a:t>Overall Ownership Rate in Region is </a:t>
            </a:r>
            <a:r>
              <a:rPr lang="en-US" dirty="0" smtClean="0"/>
              <a:t>42% </a:t>
            </a:r>
            <a:r>
              <a:rPr lang="en-US" dirty="0"/>
              <a:t>vs </a:t>
            </a:r>
            <a:r>
              <a:rPr lang="en-US" dirty="0" smtClean="0"/>
              <a:t>41% </a:t>
            </a:r>
            <a:r>
              <a:rPr lang="en-US" dirty="0"/>
              <a:t>Nationally</a:t>
            </a:r>
          </a:p>
        </p:txBody>
      </p:sp>
      <p:sp>
        <p:nvSpPr>
          <p:cNvPr id="11" name="Rectangle 10"/>
          <p:cNvSpPr/>
          <p:nvPr/>
        </p:nvSpPr>
        <p:spPr>
          <a:xfrm>
            <a:off x="1593850" y="4562121"/>
            <a:ext cx="2885161" cy="230832"/>
          </a:xfrm>
          <a:prstGeom prst="rect">
            <a:avLst/>
          </a:prstGeom>
        </p:spPr>
        <p:txBody>
          <a:bodyPr wrap="square">
            <a:spAutoFit/>
          </a:bodyPr>
          <a:lstStyle/>
          <a:p>
            <a:pPr lvl="0" algn="r"/>
            <a:r>
              <a:rPr lang="en-US" sz="900" i="1" dirty="0">
                <a:solidFill>
                  <a:srgbClr val="7F7F7F"/>
                </a:solidFill>
              </a:rPr>
              <a:t>Source: Nielsen Demographics Pop-Facts </a:t>
            </a:r>
            <a:r>
              <a:rPr lang="en-US" sz="900" i="1" dirty="0" smtClean="0">
                <a:solidFill>
                  <a:srgbClr val="7F7F7F"/>
                </a:solidFill>
              </a:rPr>
              <a:t>2018</a:t>
            </a:r>
            <a:endParaRPr lang="en-US" sz="900" i="1" dirty="0">
              <a:solidFill>
                <a:srgbClr val="7F7F7F"/>
              </a:solidFill>
            </a:endParaRPr>
          </a:p>
        </p:txBody>
      </p:sp>
    </p:spTree>
    <p:extLst>
      <p:ext uri="{BB962C8B-B14F-4D97-AF65-F5344CB8AC3E}">
        <p14:creationId xmlns:p14="http://schemas.microsoft.com/office/powerpoint/2010/main" val="80638055"/>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52550" y="890914"/>
            <a:ext cx="6184900" cy="3976007"/>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63</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Millennial Home ownership </a:t>
            </a:r>
            <a:r>
              <a:rPr lang="en-US" dirty="0" smtClean="0"/>
              <a:t>In Denver</a:t>
            </a:r>
            <a:endParaRPr lang="en-US" dirty="0"/>
          </a:p>
          <a:p>
            <a:endParaRPr lang="en-US" dirty="0"/>
          </a:p>
          <a:p>
            <a:endParaRPr lang="en-US" dirty="0"/>
          </a:p>
        </p:txBody>
      </p:sp>
      <p:sp>
        <p:nvSpPr>
          <p:cNvPr id="6" name="Text Placeholder 5"/>
          <p:cNvSpPr>
            <a:spLocks noGrp="1"/>
          </p:cNvSpPr>
          <p:nvPr>
            <p:ph type="body" sz="quarter" idx="11"/>
          </p:nvPr>
        </p:nvSpPr>
        <p:spPr/>
        <p:txBody>
          <a:bodyPr/>
          <a:lstStyle/>
          <a:p>
            <a:r>
              <a:rPr lang="en-US" dirty="0"/>
              <a:t>Overall Ownership Rate in Region is </a:t>
            </a:r>
            <a:r>
              <a:rPr lang="en-US" dirty="0" smtClean="0"/>
              <a:t>40% </a:t>
            </a:r>
            <a:r>
              <a:rPr lang="en-US" dirty="0"/>
              <a:t>vs </a:t>
            </a:r>
            <a:r>
              <a:rPr lang="en-US" dirty="0" smtClean="0"/>
              <a:t>41% </a:t>
            </a:r>
            <a:r>
              <a:rPr lang="en-US" dirty="0"/>
              <a:t>Nationally</a:t>
            </a:r>
          </a:p>
        </p:txBody>
      </p:sp>
      <p:sp>
        <p:nvSpPr>
          <p:cNvPr id="10" name="Rectangle 9"/>
          <p:cNvSpPr/>
          <p:nvPr/>
        </p:nvSpPr>
        <p:spPr>
          <a:xfrm>
            <a:off x="1650999" y="4586548"/>
            <a:ext cx="2885161" cy="230832"/>
          </a:xfrm>
          <a:prstGeom prst="rect">
            <a:avLst/>
          </a:prstGeom>
        </p:spPr>
        <p:txBody>
          <a:bodyPr wrap="square">
            <a:spAutoFit/>
          </a:bodyPr>
          <a:lstStyle/>
          <a:p>
            <a:pPr lvl="0" algn="r"/>
            <a:r>
              <a:rPr lang="en-US" sz="900" i="1" dirty="0">
                <a:solidFill>
                  <a:srgbClr val="7F7F7F"/>
                </a:solidFill>
              </a:rPr>
              <a:t>Source: Nielsen Demographics Pop-Facts </a:t>
            </a:r>
            <a:r>
              <a:rPr lang="en-US" sz="900" i="1" dirty="0" smtClean="0">
                <a:solidFill>
                  <a:srgbClr val="7F7F7F"/>
                </a:solidFill>
              </a:rPr>
              <a:t>2018</a:t>
            </a:r>
            <a:endParaRPr lang="en-US" sz="900" i="1" dirty="0">
              <a:solidFill>
                <a:srgbClr val="7F7F7F"/>
              </a:solidFill>
            </a:endParaRPr>
          </a:p>
        </p:txBody>
      </p:sp>
    </p:spTree>
    <p:extLst>
      <p:ext uri="{BB962C8B-B14F-4D97-AF65-F5344CB8AC3E}">
        <p14:creationId xmlns:p14="http://schemas.microsoft.com/office/powerpoint/2010/main" val="2292761745"/>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Listing and sale Prices</a:t>
            </a:r>
            <a:endParaRPr lang="en-US" dirty="0"/>
          </a:p>
        </p:txBody>
      </p:sp>
      <p:pic>
        <p:nvPicPr>
          <p:cNvPr id="5" name="Picture Placeholder 5" descr="PRODUCT_ icon_white-01.p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2770" t="-5166" r="-5989" b="-3882"/>
          <a:stretch/>
        </p:blipFill>
        <p:spPr>
          <a:xfrm>
            <a:off x="4758073" y="1022350"/>
            <a:ext cx="950912" cy="873125"/>
          </a:xfrm>
        </p:spPr>
      </p:pic>
    </p:spTree>
    <p:extLst>
      <p:ext uri="{BB962C8B-B14F-4D97-AF65-F5344CB8AC3E}">
        <p14:creationId xmlns:p14="http://schemas.microsoft.com/office/powerpoint/2010/main" val="1612754672"/>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1900" y="1013415"/>
            <a:ext cx="5949950" cy="3824968"/>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65</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List prices</a:t>
            </a:r>
            <a:r>
              <a:rPr lang="en-US" dirty="0" smtClean="0"/>
              <a:t> in </a:t>
            </a:r>
            <a:r>
              <a:rPr lang="en-US" dirty="0" smtClean="0"/>
              <a:t>Denver AREA</a:t>
            </a:r>
            <a:endParaRPr lang="en-US" dirty="0"/>
          </a:p>
        </p:txBody>
      </p:sp>
      <p:sp>
        <p:nvSpPr>
          <p:cNvPr id="6" name="Text Placeholder 5"/>
          <p:cNvSpPr>
            <a:spLocks noGrp="1"/>
          </p:cNvSpPr>
          <p:nvPr>
            <p:ph type="body" sz="quarter" idx="11"/>
          </p:nvPr>
        </p:nvSpPr>
        <p:spPr/>
        <p:txBody>
          <a:bodyPr/>
          <a:lstStyle/>
          <a:p>
            <a:r>
              <a:rPr lang="en-US" dirty="0" smtClean="0"/>
              <a:t>Boulder County </a:t>
            </a:r>
            <a:r>
              <a:rPr lang="en-US" dirty="0"/>
              <a:t>Has Highest </a:t>
            </a:r>
            <a:r>
              <a:rPr lang="en-US" dirty="0" smtClean="0"/>
              <a:t>Median List </a:t>
            </a:r>
            <a:r>
              <a:rPr lang="en-US" dirty="0"/>
              <a:t>Price at </a:t>
            </a:r>
            <a:r>
              <a:rPr lang="en-US" dirty="0" smtClean="0"/>
              <a:t>$595,000 (Dec 2018</a:t>
            </a:r>
            <a:r>
              <a:rPr lang="en-US" dirty="0"/>
              <a:t>)</a:t>
            </a:r>
          </a:p>
        </p:txBody>
      </p:sp>
    </p:spTree>
    <p:extLst>
      <p:ext uri="{BB962C8B-B14F-4D97-AF65-F5344CB8AC3E}">
        <p14:creationId xmlns:p14="http://schemas.microsoft.com/office/powerpoint/2010/main" val="1685128667"/>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66</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Sale prices</a:t>
            </a:r>
            <a:r>
              <a:rPr lang="en-US" dirty="0" smtClean="0"/>
              <a:t> in Denver Area</a:t>
            </a:r>
            <a:endParaRPr lang="en-US" dirty="0"/>
          </a:p>
        </p:txBody>
      </p:sp>
      <p:sp>
        <p:nvSpPr>
          <p:cNvPr id="6" name="Text Placeholder 5"/>
          <p:cNvSpPr>
            <a:spLocks noGrp="1"/>
          </p:cNvSpPr>
          <p:nvPr>
            <p:ph type="body" sz="quarter" idx="11"/>
          </p:nvPr>
        </p:nvSpPr>
        <p:spPr/>
        <p:txBody>
          <a:bodyPr/>
          <a:lstStyle/>
          <a:p>
            <a:r>
              <a:rPr lang="en-US" dirty="0" smtClean="0"/>
              <a:t>Boulder County </a:t>
            </a:r>
            <a:r>
              <a:rPr lang="en-US" dirty="0"/>
              <a:t>Has Highest </a:t>
            </a:r>
            <a:r>
              <a:rPr lang="en-US" dirty="0" smtClean="0"/>
              <a:t>Median Sale Price </a:t>
            </a:r>
            <a:r>
              <a:rPr lang="en-US" dirty="0"/>
              <a:t>at </a:t>
            </a:r>
            <a:r>
              <a:rPr lang="en-US" dirty="0" smtClean="0"/>
              <a:t>$483,000 (Oct 2018, </a:t>
            </a:r>
            <a:r>
              <a:rPr lang="en-US" dirty="0" err="1" smtClean="0"/>
              <a:t>Annl</a:t>
            </a:r>
            <a:r>
              <a:rPr lang="en-US" dirty="0" smtClean="0"/>
              <a:t>.)</a:t>
            </a:r>
            <a:endParaRPr lang="en-US" dirty="0"/>
          </a:p>
        </p:txBody>
      </p:sp>
      <p:pic>
        <p:nvPicPr>
          <p:cNvPr id="3" name="Picture 2"/>
          <p:cNvPicPr>
            <a:picLocks noChangeAspect="1"/>
          </p:cNvPicPr>
          <p:nvPr/>
        </p:nvPicPr>
        <p:blipFill>
          <a:blip r:embed="rId3"/>
          <a:stretch>
            <a:fillRect/>
          </a:stretch>
        </p:blipFill>
        <p:spPr>
          <a:xfrm>
            <a:off x="1369786" y="934285"/>
            <a:ext cx="6056690" cy="3893586"/>
          </a:xfrm>
          <a:prstGeom prst="rect">
            <a:avLst/>
          </a:prstGeom>
        </p:spPr>
      </p:pic>
    </p:spTree>
    <p:extLst>
      <p:ext uri="{BB962C8B-B14F-4D97-AF65-F5344CB8AC3E}">
        <p14:creationId xmlns:p14="http://schemas.microsoft.com/office/powerpoint/2010/main" val="1553584125"/>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Price Growth</a:t>
            </a:r>
            <a:endParaRPr lang="en-US" dirty="0"/>
          </a:p>
        </p:txBody>
      </p:sp>
      <p:pic>
        <p:nvPicPr>
          <p:cNvPr id="8" name="Picture Placeholder 5" descr="PRODUCT_ icon_white-01.p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2770" t="-5166" r="-5989" b="-3882"/>
          <a:stretch/>
        </p:blipFill>
        <p:spPr>
          <a:xfrm>
            <a:off x="4758073" y="1022350"/>
            <a:ext cx="950912" cy="873125"/>
          </a:xfrm>
        </p:spPr>
      </p:pic>
    </p:spTree>
    <p:extLst>
      <p:ext uri="{BB962C8B-B14F-4D97-AF65-F5344CB8AC3E}">
        <p14:creationId xmlns:p14="http://schemas.microsoft.com/office/powerpoint/2010/main" val="845769853"/>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68</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Sale price growth</a:t>
            </a:r>
            <a:r>
              <a:rPr lang="en-US" dirty="0" smtClean="0"/>
              <a:t> in Denver Area</a:t>
            </a:r>
            <a:endParaRPr lang="en-US" dirty="0"/>
          </a:p>
        </p:txBody>
      </p:sp>
      <p:sp>
        <p:nvSpPr>
          <p:cNvPr id="6" name="Text Placeholder 5"/>
          <p:cNvSpPr>
            <a:spLocks noGrp="1"/>
          </p:cNvSpPr>
          <p:nvPr>
            <p:ph type="body" sz="quarter" idx="11"/>
          </p:nvPr>
        </p:nvSpPr>
        <p:spPr/>
        <p:txBody>
          <a:bodyPr/>
          <a:lstStyle/>
          <a:p>
            <a:r>
              <a:rPr lang="en-US" dirty="0" smtClean="0"/>
              <a:t>Adams County </a:t>
            </a:r>
            <a:r>
              <a:rPr lang="en-US" dirty="0"/>
              <a:t>Seeing Largest Yearly Price Growth (Oct </a:t>
            </a:r>
            <a:r>
              <a:rPr lang="en-US" dirty="0" smtClean="0"/>
              <a:t>2018, </a:t>
            </a:r>
            <a:r>
              <a:rPr lang="en-US" dirty="0" err="1" smtClean="0"/>
              <a:t>Annl</a:t>
            </a:r>
            <a:r>
              <a:rPr lang="en-US" dirty="0" smtClean="0"/>
              <a:t>.)</a:t>
            </a:r>
            <a:endParaRPr lang="en-US" b="1" dirty="0"/>
          </a:p>
        </p:txBody>
      </p:sp>
      <p:pic>
        <p:nvPicPr>
          <p:cNvPr id="3" name="Picture 2"/>
          <p:cNvPicPr>
            <a:picLocks noChangeAspect="1"/>
          </p:cNvPicPr>
          <p:nvPr/>
        </p:nvPicPr>
        <p:blipFill>
          <a:blip r:embed="rId3"/>
          <a:stretch>
            <a:fillRect/>
          </a:stretch>
        </p:blipFill>
        <p:spPr>
          <a:xfrm>
            <a:off x="1210128" y="925070"/>
            <a:ext cx="6119586" cy="3934020"/>
          </a:xfrm>
          <a:prstGeom prst="rect">
            <a:avLst/>
          </a:prstGeom>
        </p:spPr>
      </p:pic>
    </p:spTree>
    <p:extLst>
      <p:ext uri="{BB962C8B-B14F-4D97-AF65-F5344CB8AC3E}">
        <p14:creationId xmlns:p14="http://schemas.microsoft.com/office/powerpoint/2010/main" val="667078621"/>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69</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Sale prices </a:t>
            </a:r>
            <a:r>
              <a:rPr lang="en-US" dirty="0" smtClean="0"/>
              <a:t>in Denver area</a:t>
            </a:r>
            <a:endParaRPr lang="en-US" dirty="0"/>
          </a:p>
        </p:txBody>
      </p:sp>
      <p:sp>
        <p:nvSpPr>
          <p:cNvPr id="6" name="Text Placeholder 5"/>
          <p:cNvSpPr>
            <a:spLocks noGrp="1"/>
          </p:cNvSpPr>
          <p:nvPr>
            <p:ph type="body" sz="quarter" idx="11"/>
          </p:nvPr>
        </p:nvSpPr>
        <p:spPr/>
        <p:txBody>
          <a:bodyPr/>
          <a:lstStyle/>
          <a:p>
            <a:r>
              <a:rPr lang="en-US" dirty="0" smtClean="0"/>
              <a:t>Price Breakdown by County (Oct 2018, </a:t>
            </a:r>
            <a:r>
              <a:rPr lang="en-US" dirty="0" err="1" smtClean="0"/>
              <a:t>Annl</a:t>
            </a:r>
            <a:r>
              <a:rPr lang="en-US" dirty="0" smtClean="0"/>
              <a:t>.)</a:t>
            </a:r>
            <a:endParaRPr lang="en-US" b="1" dirty="0"/>
          </a:p>
        </p:txBody>
      </p:sp>
      <p:graphicFrame>
        <p:nvGraphicFramePr>
          <p:cNvPr id="9" name="Table 8"/>
          <p:cNvGraphicFramePr>
            <a:graphicFrameLocks noGrp="1"/>
          </p:cNvGraphicFramePr>
          <p:nvPr>
            <p:extLst>
              <p:ext uri="{D42A27DB-BD31-4B8C-83A1-F6EECF244321}">
                <p14:modId xmlns:p14="http://schemas.microsoft.com/office/powerpoint/2010/main" val="212234370"/>
              </p:ext>
            </p:extLst>
          </p:nvPr>
        </p:nvGraphicFramePr>
        <p:xfrm>
          <a:off x="1930400" y="1233715"/>
          <a:ext cx="4827465" cy="2865849"/>
        </p:xfrm>
        <a:graphic>
          <a:graphicData uri="http://schemas.openxmlformats.org/drawingml/2006/table">
            <a:tbl>
              <a:tblPr>
                <a:tableStyleId>{69C7853C-536D-4A76-A0AE-DD22124D55A5}</a:tableStyleId>
              </a:tblPr>
              <a:tblGrid>
                <a:gridCol w="1793777"/>
                <a:gridCol w="1516844"/>
                <a:gridCol w="1516844"/>
              </a:tblGrid>
              <a:tr h="508816">
                <a:tc>
                  <a:txBody>
                    <a:bodyPr/>
                    <a:lstStyle/>
                    <a:p>
                      <a:pPr algn="l" fontAlgn="b"/>
                      <a:r>
                        <a:rPr lang="en-US" sz="1400" b="1" i="0" u="none" strike="noStrike" dirty="0">
                          <a:solidFill>
                            <a:srgbClr val="000000"/>
                          </a:solidFill>
                          <a:effectLst/>
                          <a:latin typeface="+mj-lt"/>
                        </a:rPr>
                        <a:t>County Name</a:t>
                      </a:r>
                    </a:p>
                  </a:txBody>
                  <a:tcPr marL="9525" marR="9525" marT="9525" marB="0" anchor="b"/>
                </a:tc>
                <a:tc>
                  <a:txBody>
                    <a:bodyPr/>
                    <a:lstStyle/>
                    <a:p>
                      <a:pPr algn="ctr" fontAlgn="b"/>
                      <a:r>
                        <a:rPr lang="en-US" sz="1400" b="1" i="0" u="none" strike="noStrike" dirty="0">
                          <a:solidFill>
                            <a:srgbClr val="000000"/>
                          </a:solidFill>
                          <a:effectLst/>
                          <a:latin typeface="+mj-lt"/>
                        </a:rPr>
                        <a:t>Median Sale Price</a:t>
                      </a:r>
                    </a:p>
                  </a:txBody>
                  <a:tcPr marL="9525" marR="9525" marT="9525" marB="0" anchor="b"/>
                </a:tc>
                <a:tc>
                  <a:txBody>
                    <a:bodyPr/>
                    <a:lstStyle/>
                    <a:p>
                      <a:pPr algn="ctr" fontAlgn="b"/>
                      <a:r>
                        <a:rPr lang="en-US" sz="1400" b="1" i="0" u="none" strike="noStrike" dirty="0">
                          <a:solidFill>
                            <a:srgbClr val="000000"/>
                          </a:solidFill>
                          <a:effectLst/>
                          <a:latin typeface="+mj-lt"/>
                        </a:rPr>
                        <a:t>Median Sale Price Y/Y</a:t>
                      </a:r>
                    </a:p>
                  </a:txBody>
                  <a:tcPr marL="9525" marR="9525" marT="9525" marB="0" anchor="b"/>
                </a:tc>
              </a:tr>
              <a:tr h="336719">
                <a:tc>
                  <a:txBody>
                    <a:bodyPr/>
                    <a:lstStyle/>
                    <a:p>
                      <a:pPr algn="l" fontAlgn="b"/>
                      <a:r>
                        <a:rPr lang="en-US" sz="1200" b="0" i="0" u="none" strike="noStrike" dirty="0">
                          <a:solidFill>
                            <a:srgbClr val="000000"/>
                          </a:solidFill>
                          <a:effectLst/>
                          <a:latin typeface="+mj-lt"/>
                        </a:rPr>
                        <a:t>Adams, CO</a:t>
                      </a:r>
                    </a:p>
                  </a:txBody>
                  <a:tcPr marL="9525" marR="9525" marT="9525" marB="0" anchor="b"/>
                </a:tc>
                <a:tc>
                  <a:txBody>
                    <a:bodyPr/>
                    <a:lstStyle/>
                    <a:p>
                      <a:pPr algn="ctr" fontAlgn="b"/>
                      <a:r>
                        <a:rPr lang="en-US" sz="1200" b="0" i="0" u="none" strike="noStrike">
                          <a:solidFill>
                            <a:srgbClr val="000000"/>
                          </a:solidFill>
                          <a:effectLst/>
                          <a:latin typeface="+mj-lt"/>
                        </a:rPr>
                        <a:t>$352,283 </a:t>
                      </a:r>
                    </a:p>
                  </a:txBody>
                  <a:tcPr marL="9525" marR="9525" marT="9525" marB="0" anchor="b"/>
                </a:tc>
                <a:tc>
                  <a:txBody>
                    <a:bodyPr/>
                    <a:lstStyle/>
                    <a:p>
                      <a:pPr algn="ctr" fontAlgn="b"/>
                      <a:r>
                        <a:rPr lang="en-US" sz="1200" b="0" i="0" u="none" strike="noStrike">
                          <a:solidFill>
                            <a:srgbClr val="000000"/>
                          </a:solidFill>
                          <a:effectLst/>
                          <a:latin typeface="+mj-lt"/>
                        </a:rPr>
                        <a:t>14.0%</a:t>
                      </a:r>
                    </a:p>
                  </a:txBody>
                  <a:tcPr marL="9525" marR="9525" marT="9525" marB="0" anchor="b"/>
                </a:tc>
              </a:tr>
              <a:tr h="336719">
                <a:tc>
                  <a:txBody>
                    <a:bodyPr/>
                    <a:lstStyle/>
                    <a:p>
                      <a:pPr algn="l" fontAlgn="b"/>
                      <a:r>
                        <a:rPr lang="en-US" sz="1200" b="0" i="0" u="none" strike="noStrike">
                          <a:solidFill>
                            <a:srgbClr val="000000"/>
                          </a:solidFill>
                          <a:effectLst/>
                          <a:latin typeface="+mj-lt"/>
                        </a:rPr>
                        <a:t>Arapahoe, CO</a:t>
                      </a:r>
                    </a:p>
                  </a:txBody>
                  <a:tcPr marL="9525" marR="9525" marT="9525" marB="0" anchor="b"/>
                </a:tc>
                <a:tc>
                  <a:txBody>
                    <a:bodyPr/>
                    <a:lstStyle/>
                    <a:p>
                      <a:pPr algn="ctr" fontAlgn="b"/>
                      <a:r>
                        <a:rPr lang="en-US" sz="1200" b="0" i="0" u="none" strike="noStrike">
                          <a:solidFill>
                            <a:srgbClr val="000000"/>
                          </a:solidFill>
                          <a:effectLst/>
                          <a:latin typeface="+mj-lt"/>
                        </a:rPr>
                        <a:t>$363,767 </a:t>
                      </a:r>
                    </a:p>
                  </a:txBody>
                  <a:tcPr marL="9525" marR="9525" marT="9525" marB="0" anchor="b"/>
                </a:tc>
                <a:tc>
                  <a:txBody>
                    <a:bodyPr/>
                    <a:lstStyle/>
                    <a:p>
                      <a:pPr algn="ctr" fontAlgn="b"/>
                      <a:r>
                        <a:rPr lang="en-US" sz="1200" b="0" i="0" u="none" strike="noStrike">
                          <a:solidFill>
                            <a:srgbClr val="000000"/>
                          </a:solidFill>
                          <a:effectLst/>
                          <a:latin typeface="+mj-lt"/>
                        </a:rPr>
                        <a:t>10.5%</a:t>
                      </a:r>
                    </a:p>
                  </a:txBody>
                  <a:tcPr marL="9525" marR="9525" marT="9525" marB="0" anchor="b"/>
                </a:tc>
              </a:tr>
              <a:tr h="336719">
                <a:tc>
                  <a:txBody>
                    <a:bodyPr/>
                    <a:lstStyle/>
                    <a:p>
                      <a:pPr algn="l" fontAlgn="b"/>
                      <a:r>
                        <a:rPr lang="en-US" sz="1200" b="0" i="0" u="none" strike="noStrike">
                          <a:solidFill>
                            <a:srgbClr val="000000"/>
                          </a:solidFill>
                          <a:effectLst/>
                          <a:latin typeface="+mj-lt"/>
                        </a:rPr>
                        <a:t>Boulder, CO</a:t>
                      </a:r>
                    </a:p>
                  </a:txBody>
                  <a:tcPr marL="9525" marR="9525" marT="9525" marB="0" anchor="b"/>
                </a:tc>
                <a:tc>
                  <a:txBody>
                    <a:bodyPr/>
                    <a:lstStyle/>
                    <a:p>
                      <a:pPr algn="ctr" fontAlgn="b"/>
                      <a:r>
                        <a:rPr lang="en-US" sz="1200" b="0" i="0" u="none" strike="noStrike">
                          <a:solidFill>
                            <a:srgbClr val="000000"/>
                          </a:solidFill>
                          <a:effectLst/>
                          <a:latin typeface="+mj-lt"/>
                        </a:rPr>
                        <a:t>$483,328 </a:t>
                      </a:r>
                    </a:p>
                  </a:txBody>
                  <a:tcPr marL="9525" marR="9525" marT="9525" marB="0" anchor="b"/>
                </a:tc>
                <a:tc>
                  <a:txBody>
                    <a:bodyPr/>
                    <a:lstStyle/>
                    <a:p>
                      <a:pPr algn="ctr" fontAlgn="b"/>
                      <a:r>
                        <a:rPr lang="en-US" sz="1200" b="0" i="0" u="none" strike="noStrike">
                          <a:solidFill>
                            <a:srgbClr val="000000"/>
                          </a:solidFill>
                          <a:effectLst/>
                          <a:latin typeface="+mj-lt"/>
                        </a:rPr>
                        <a:t>11.3%</a:t>
                      </a:r>
                    </a:p>
                  </a:txBody>
                  <a:tcPr marL="9525" marR="9525" marT="9525" marB="0" anchor="b"/>
                </a:tc>
              </a:tr>
              <a:tr h="336719">
                <a:tc>
                  <a:txBody>
                    <a:bodyPr/>
                    <a:lstStyle/>
                    <a:p>
                      <a:pPr algn="l" fontAlgn="b"/>
                      <a:r>
                        <a:rPr lang="en-US" sz="1200" b="0" i="0" u="none" strike="noStrike">
                          <a:solidFill>
                            <a:srgbClr val="000000"/>
                          </a:solidFill>
                          <a:effectLst/>
                          <a:latin typeface="+mj-lt"/>
                        </a:rPr>
                        <a:t>Broomfield, CO</a:t>
                      </a:r>
                    </a:p>
                  </a:txBody>
                  <a:tcPr marL="9525" marR="9525" marT="9525" marB="0" anchor="b"/>
                </a:tc>
                <a:tc>
                  <a:txBody>
                    <a:bodyPr/>
                    <a:lstStyle/>
                    <a:p>
                      <a:pPr algn="ctr" fontAlgn="b"/>
                      <a:r>
                        <a:rPr lang="en-US" sz="1200" b="0" i="0" u="none" strike="noStrike">
                          <a:solidFill>
                            <a:srgbClr val="000000"/>
                          </a:solidFill>
                          <a:effectLst/>
                          <a:latin typeface="+mj-lt"/>
                        </a:rPr>
                        <a:t>$434,723 </a:t>
                      </a:r>
                    </a:p>
                  </a:txBody>
                  <a:tcPr marL="9525" marR="9525" marT="9525" marB="0" anchor="b"/>
                </a:tc>
                <a:tc>
                  <a:txBody>
                    <a:bodyPr/>
                    <a:lstStyle/>
                    <a:p>
                      <a:pPr algn="ctr" fontAlgn="b"/>
                      <a:r>
                        <a:rPr lang="en-US" sz="1200" b="0" i="0" u="none" strike="noStrike">
                          <a:solidFill>
                            <a:srgbClr val="000000"/>
                          </a:solidFill>
                          <a:effectLst/>
                          <a:latin typeface="+mj-lt"/>
                        </a:rPr>
                        <a:t>6.7%</a:t>
                      </a:r>
                    </a:p>
                  </a:txBody>
                  <a:tcPr marL="9525" marR="9525" marT="9525" marB="0" anchor="b"/>
                </a:tc>
              </a:tr>
              <a:tr h="336719">
                <a:tc>
                  <a:txBody>
                    <a:bodyPr/>
                    <a:lstStyle/>
                    <a:p>
                      <a:pPr algn="l" fontAlgn="b"/>
                      <a:r>
                        <a:rPr lang="en-US" sz="1200" b="0" i="0" u="none" strike="noStrike">
                          <a:solidFill>
                            <a:srgbClr val="000000"/>
                          </a:solidFill>
                          <a:effectLst/>
                          <a:latin typeface="+mj-lt"/>
                        </a:rPr>
                        <a:t>Denver, CO</a:t>
                      </a:r>
                    </a:p>
                  </a:txBody>
                  <a:tcPr marL="9525" marR="9525" marT="9525" marB="0" anchor="b"/>
                </a:tc>
                <a:tc>
                  <a:txBody>
                    <a:bodyPr/>
                    <a:lstStyle/>
                    <a:p>
                      <a:pPr algn="ctr" fontAlgn="b"/>
                      <a:r>
                        <a:rPr lang="en-US" sz="1200" b="0" i="0" u="none" strike="noStrike">
                          <a:solidFill>
                            <a:srgbClr val="000000"/>
                          </a:solidFill>
                          <a:effectLst/>
                          <a:latin typeface="+mj-lt"/>
                        </a:rPr>
                        <a:t>$424,092 </a:t>
                      </a:r>
                    </a:p>
                  </a:txBody>
                  <a:tcPr marL="9525" marR="9525" marT="9525" marB="0" anchor="b"/>
                </a:tc>
                <a:tc>
                  <a:txBody>
                    <a:bodyPr/>
                    <a:lstStyle/>
                    <a:p>
                      <a:pPr algn="ctr" fontAlgn="b"/>
                      <a:r>
                        <a:rPr lang="en-US" sz="1200" b="0" i="0" u="none" strike="noStrike">
                          <a:solidFill>
                            <a:srgbClr val="000000"/>
                          </a:solidFill>
                          <a:effectLst/>
                          <a:latin typeface="+mj-lt"/>
                        </a:rPr>
                        <a:t>9.0%</a:t>
                      </a:r>
                    </a:p>
                  </a:txBody>
                  <a:tcPr marL="9525" marR="9525" marT="9525" marB="0" anchor="b"/>
                </a:tc>
              </a:tr>
              <a:tr h="336719">
                <a:tc>
                  <a:txBody>
                    <a:bodyPr/>
                    <a:lstStyle/>
                    <a:p>
                      <a:pPr algn="l" fontAlgn="b"/>
                      <a:r>
                        <a:rPr lang="en-US" sz="1200" b="0" i="0" u="none" strike="noStrike">
                          <a:solidFill>
                            <a:srgbClr val="000000"/>
                          </a:solidFill>
                          <a:effectLst/>
                          <a:latin typeface="+mj-lt"/>
                        </a:rPr>
                        <a:t>Douglas, CO</a:t>
                      </a:r>
                    </a:p>
                  </a:txBody>
                  <a:tcPr marL="9525" marR="9525" marT="9525" marB="0" anchor="b"/>
                </a:tc>
                <a:tc>
                  <a:txBody>
                    <a:bodyPr/>
                    <a:lstStyle/>
                    <a:p>
                      <a:pPr algn="ctr" fontAlgn="b"/>
                      <a:r>
                        <a:rPr lang="en-US" sz="1200" b="0" i="0" u="none" strike="noStrike">
                          <a:solidFill>
                            <a:srgbClr val="000000"/>
                          </a:solidFill>
                          <a:effectLst/>
                          <a:latin typeface="+mj-lt"/>
                        </a:rPr>
                        <a:t>$471,986 </a:t>
                      </a:r>
                    </a:p>
                  </a:txBody>
                  <a:tcPr marL="9525" marR="9525" marT="9525" marB="0" anchor="b"/>
                </a:tc>
                <a:tc>
                  <a:txBody>
                    <a:bodyPr/>
                    <a:lstStyle/>
                    <a:p>
                      <a:pPr algn="ctr" fontAlgn="b"/>
                      <a:r>
                        <a:rPr lang="en-US" sz="1200" b="0" i="0" u="none" strike="noStrike">
                          <a:solidFill>
                            <a:srgbClr val="000000"/>
                          </a:solidFill>
                          <a:effectLst/>
                          <a:latin typeface="+mj-lt"/>
                        </a:rPr>
                        <a:t>7.1%</a:t>
                      </a:r>
                    </a:p>
                  </a:txBody>
                  <a:tcPr marL="9525" marR="9525" marT="9525" marB="0" anchor="b"/>
                </a:tc>
              </a:tr>
              <a:tr h="336719">
                <a:tc>
                  <a:txBody>
                    <a:bodyPr/>
                    <a:lstStyle/>
                    <a:p>
                      <a:pPr algn="l" fontAlgn="b"/>
                      <a:r>
                        <a:rPr lang="en-US" sz="1200" b="0" i="0" u="none" strike="noStrike" dirty="0">
                          <a:solidFill>
                            <a:srgbClr val="000000"/>
                          </a:solidFill>
                          <a:effectLst/>
                          <a:latin typeface="+mj-lt"/>
                        </a:rPr>
                        <a:t>Jefferson, CO</a:t>
                      </a:r>
                    </a:p>
                  </a:txBody>
                  <a:tcPr marL="9525" marR="9525" marT="9525" marB="0" anchor="b"/>
                </a:tc>
                <a:tc>
                  <a:txBody>
                    <a:bodyPr/>
                    <a:lstStyle/>
                    <a:p>
                      <a:pPr algn="ctr" fontAlgn="b"/>
                      <a:r>
                        <a:rPr lang="en-US" sz="1200" b="0" i="0" u="none" strike="noStrike">
                          <a:solidFill>
                            <a:srgbClr val="000000"/>
                          </a:solidFill>
                          <a:effectLst/>
                          <a:latin typeface="+mj-lt"/>
                        </a:rPr>
                        <a:t>$408,808 </a:t>
                      </a:r>
                    </a:p>
                  </a:txBody>
                  <a:tcPr marL="9525" marR="9525" marT="9525" marB="0" anchor="b"/>
                </a:tc>
                <a:tc>
                  <a:txBody>
                    <a:bodyPr/>
                    <a:lstStyle/>
                    <a:p>
                      <a:pPr algn="ctr" fontAlgn="b"/>
                      <a:r>
                        <a:rPr lang="en-US" sz="1200" b="0" i="0" u="none" strike="noStrike" dirty="0">
                          <a:solidFill>
                            <a:srgbClr val="000000"/>
                          </a:solidFill>
                          <a:effectLst/>
                          <a:latin typeface="+mj-lt"/>
                        </a:rPr>
                        <a:t>9.2%</a:t>
                      </a:r>
                    </a:p>
                  </a:txBody>
                  <a:tcPr marL="9525" marR="9525" marT="9525" marB="0" anchor="b"/>
                </a:tc>
              </a:tr>
            </a:tbl>
          </a:graphicData>
        </a:graphic>
      </p:graphicFrame>
    </p:spTree>
    <p:extLst>
      <p:ext uri="{BB962C8B-B14F-4D97-AF65-F5344CB8AC3E}">
        <p14:creationId xmlns:p14="http://schemas.microsoft.com/office/powerpoint/2010/main" val="374331460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7</a:t>
            </a:fld>
            <a:endParaRPr lang="uk-UA" dirty="0"/>
          </a:p>
        </p:txBody>
      </p:sp>
      <p:sp>
        <p:nvSpPr>
          <p:cNvPr id="3" name="Text Placeholder 2"/>
          <p:cNvSpPr>
            <a:spLocks noGrp="1"/>
          </p:cNvSpPr>
          <p:nvPr>
            <p:ph type="body" sz="quarter" idx="10"/>
          </p:nvPr>
        </p:nvSpPr>
        <p:spPr/>
        <p:txBody>
          <a:bodyPr/>
          <a:lstStyle/>
          <a:p>
            <a:r>
              <a:rPr lang="en-US" dirty="0" smtClean="0"/>
              <a:t>2018 Inventory trends</a:t>
            </a: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dirty="0"/>
          </a:p>
        </p:txBody>
      </p:sp>
      <p:graphicFrame>
        <p:nvGraphicFramePr>
          <p:cNvPr id="6" name="Table 5"/>
          <p:cNvGraphicFramePr>
            <a:graphicFrameLocks noGrp="1"/>
          </p:cNvGraphicFramePr>
          <p:nvPr>
            <p:extLst/>
          </p:nvPr>
        </p:nvGraphicFramePr>
        <p:xfrm>
          <a:off x="2663906" y="1560615"/>
          <a:ext cx="3482293" cy="2880360"/>
        </p:xfrm>
        <a:graphic>
          <a:graphicData uri="http://schemas.openxmlformats.org/drawingml/2006/table">
            <a:tbl>
              <a:tblPr firstRow="1" bandRow="1">
                <a:tableStyleId>{5C22544A-7EE6-4342-B048-85BDC9FD1C3A}</a:tableStyleId>
              </a:tblPr>
              <a:tblGrid>
                <a:gridCol w="2187177"/>
                <a:gridCol w="1295116"/>
              </a:tblGrid>
              <a:tr h="571500">
                <a:tc>
                  <a:txBody>
                    <a:bodyPr/>
                    <a:lstStyle/>
                    <a:p>
                      <a:pPr algn="ctr"/>
                      <a:r>
                        <a:rPr lang="en-US" sz="1700" dirty="0" smtClean="0"/>
                        <a:t>Month</a:t>
                      </a:r>
                      <a:endParaRPr lang="en-US" sz="1700" dirty="0"/>
                    </a:p>
                  </a:txBody>
                  <a:tcPr marL="68580" marR="68580" marT="34290" marB="34290"/>
                </a:tc>
                <a:tc>
                  <a:txBody>
                    <a:bodyPr/>
                    <a:lstStyle/>
                    <a:p>
                      <a:pPr algn="ctr"/>
                      <a:r>
                        <a:rPr lang="en-US" sz="1700" dirty="0" smtClean="0"/>
                        <a:t>Inventory Y/Y</a:t>
                      </a:r>
                      <a:endParaRPr lang="en-US" sz="1700" dirty="0"/>
                    </a:p>
                  </a:txBody>
                  <a:tcPr marL="68580" marR="68580" marT="34290" marB="34290"/>
                </a:tc>
              </a:tr>
              <a:tr h="320040">
                <a:tc>
                  <a:txBody>
                    <a:bodyPr/>
                    <a:lstStyle/>
                    <a:p>
                      <a:r>
                        <a:rPr lang="en-US" sz="1700" dirty="0" smtClean="0"/>
                        <a:t>June</a:t>
                      </a:r>
                      <a:endParaRPr lang="en-US" sz="1700" dirty="0"/>
                    </a:p>
                  </a:txBody>
                  <a:tcPr marL="68580" marR="68580" marT="34290" marB="34290"/>
                </a:tc>
                <a:tc>
                  <a:txBody>
                    <a:bodyPr/>
                    <a:lstStyle/>
                    <a:p>
                      <a:pPr algn="ctr"/>
                      <a:r>
                        <a:rPr lang="en-US" sz="1700" dirty="0" smtClean="0"/>
                        <a:t>-4.3%</a:t>
                      </a:r>
                      <a:endParaRPr lang="en-US" sz="1700" dirty="0"/>
                    </a:p>
                  </a:txBody>
                  <a:tcPr marL="68580" marR="68580" marT="34290" marB="34290"/>
                </a:tc>
              </a:tr>
              <a:tr h="320040">
                <a:tc>
                  <a:txBody>
                    <a:bodyPr/>
                    <a:lstStyle/>
                    <a:p>
                      <a:r>
                        <a:rPr lang="en-US" sz="1700" dirty="0" smtClean="0"/>
                        <a:t>July</a:t>
                      </a:r>
                      <a:endParaRPr lang="en-US" sz="1700" dirty="0"/>
                    </a:p>
                  </a:txBody>
                  <a:tcPr marL="68580" marR="68580" marT="34290" marB="34290"/>
                </a:tc>
                <a:tc>
                  <a:txBody>
                    <a:bodyPr/>
                    <a:lstStyle/>
                    <a:p>
                      <a:pPr algn="ctr"/>
                      <a:r>
                        <a:rPr lang="en-US" sz="1700" dirty="0" smtClean="0"/>
                        <a:t>-3.7%</a:t>
                      </a:r>
                      <a:endParaRPr lang="en-US" sz="1700" dirty="0"/>
                    </a:p>
                  </a:txBody>
                  <a:tcPr marL="68580" marR="68580" marT="34290" marB="34290"/>
                </a:tc>
              </a:tr>
              <a:tr h="320040">
                <a:tc>
                  <a:txBody>
                    <a:bodyPr/>
                    <a:lstStyle/>
                    <a:p>
                      <a:r>
                        <a:rPr lang="en-US" sz="1700" dirty="0" smtClean="0"/>
                        <a:t>August</a:t>
                      </a:r>
                      <a:endParaRPr lang="en-US" sz="1700" dirty="0"/>
                    </a:p>
                  </a:txBody>
                  <a:tcPr marL="68580" marR="68580" marT="34290" marB="34290"/>
                </a:tc>
                <a:tc>
                  <a:txBody>
                    <a:bodyPr/>
                    <a:lstStyle/>
                    <a:p>
                      <a:pPr algn="ctr"/>
                      <a:r>
                        <a:rPr lang="en-US" sz="1700" dirty="0" smtClean="0"/>
                        <a:t>-1.9%</a:t>
                      </a:r>
                      <a:endParaRPr lang="en-US" sz="1700" dirty="0"/>
                    </a:p>
                  </a:txBody>
                  <a:tcPr marL="68580" marR="68580" marT="34290" marB="34290"/>
                </a:tc>
              </a:tr>
              <a:tr h="320040">
                <a:tc>
                  <a:txBody>
                    <a:bodyPr/>
                    <a:lstStyle/>
                    <a:p>
                      <a:r>
                        <a:rPr lang="en-US" sz="1700" dirty="0" smtClean="0"/>
                        <a:t>September</a:t>
                      </a:r>
                      <a:endParaRPr lang="en-US" sz="1700" dirty="0"/>
                    </a:p>
                  </a:txBody>
                  <a:tcPr marL="68580" marR="68580" marT="34290" marB="34290"/>
                </a:tc>
                <a:tc>
                  <a:txBody>
                    <a:bodyPr/>
                    <a:lstStyle/>
                    <a:p>
                      <a:pPr algn="ctr"/>
                      <a:r>
                        <a:rPr lang="en-US" sz="1700" dirty="0" smtClean="0"/>
                        <a:t>-0.0%</a:t>
                      </a:r>
                      <a:endParaRPr lang="en-US" sz="1700" dirty="0"/>
                    </a:p>
                  </a:txBody>
                  <a:tcPr marL="68580" marR="68580" marT="34290" marB="34290"/>
                </a:tc>
              </a:tr>
              <a:tr h="320040">
                <a:tc>
                  <a:txBody>
                    <a:bodyPr/>
                    <a:lstStyle/>
                    <a:p>
                      <a:r>
                        <a:rPr lang="en-US" sz="1700" dirty="0" smtClean="0"/>
                        <a:t>October</a:t>
                      </a:r>
                      <a:endParaRPr lang="en-US" sz="1700" dirty="0"/>
                    </a:p>
                  </a:txBody>
                  <a:tcPr marL="68580" marR="68580" marT="34290" marB="34290"/>
                </a:tc>
                <a:tc>
                  <a:txBody>
                    <a:bodyPr/>
                    <a:lstStyle/>
                    <a:p>
                      <a:pPr algn="ctr"/>
                      <a:r>
                        <a:rPr lang="en-US" sz="1700" dirty="0" smtClean="0"/>
                        <a:t>+1.6%</a:t>
                      </a:r>
                      <a:endParaRPr lang="en-US" sz="1700" dirty="0"/>
                    </a:p>
                  </a:txBody>
                  <a:tcPr marL="68580" marR="68580" marT="34290" marB="34290"/>
                </a:tc>
              </a:tr>
              <a:tr h="320040">
                <a:tc>
                  <a:txBody>
                    <a:bodyPr/>
                    <a:lstStyle/>
                    <a:p>
                      <a:r>
                        <a:rPr lang="en-US" sz="1700" dirty="0" smtClean="0"/>
                        <a:t>November</a:t>
                      </a:r>
                      <a:endParaRPr lang="en-US" sz="1700" dirty="0"/>
                    </a:p>
                  </a:txBody>
                  <a:tcPr marL="68580" marR="68580" marT="34290" marB="34290"/>
                </a:tc>
                <a:tc>
                  <a:txBody>
                    <a:bodyPr/>
                    <a:lstStyle/>
                    <a:p>
                      <a:pPr algn="ctr"/>
                      <a:r>
                        <a:rPr lang="en-US" sz="1700" dirty="0" smtClean="0"/>
                        <a:t>+3.9%</a:t>
                      </a:r>
                      <a:endParaRPr lang="en-US" sz="1700" dirty="0"/>
                    </a:p>
                  </a:txBody>
                  <a:tcPr marL="68580" marR="68580" marT="34290" marB="34290"/>
                </a:tc>
              </a:tr>
              <a:tr h="320040">
                <a:tc>
                  <a:txBody>
                    <a:bodyPr/>
                    <a:lstStyle/>
                    <a:p>
                      <a:r>
                        <a:rPr lang="en-US" sz="1700" dirty="0" smtClean="0"/>
                        <a:t>December</a:t>
                      </a:r>
                      <a:endParaRPr lang="en-US" sz="1700" dirty="0"/>
                    </a:p>
                  </a:txBody>
                  <a:tcPr marL="68580" marR="68580" marT="34290" marB="34290"/>
                </a:tc>
                <a:tc>
                  <a:txBody>
                    <a:bodyPr/>
                    <a:lstStyle/>
                    <a:p>
                      <a:pPr algn="ctr"/>
                      <a:r>
                        <a:rPr lang="en-US" sz="1700" dirty="0" smtClean="0"/>
                        <a:t>+5.3%</a:t>
                      </a:r>
                      <a:endParaRPr lang="en-US" sz="1700" dirty="0"/>
                    </a:p>
                  </a:txBody>
                  <a:tcPr marL="68580" marR="68580" marT="34290" marB="34290"/>
                </a:tc>
              </a:tr>
            </a:tbl>
          </a:graphicData>
        </a:graphic>
      </p:graphicFrame>
    </p:spTree>
    <p:extLst>
      <p:ext uri="{BB962C8B-B14F-4D97-AF65-F5344CB8AC3E}">
        <p14:creationId xmlns:p14="http://schemas.microsoft.com/office/powerpoint/2010/main" val="1428015051"/>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70</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Sale price growth</a:t>
            </a:r>
            <a:r>
              <a:rPr lang="en-US" dirty="0" smtClean="0"/>
              <a:t> in Denver area</a:t>
            </a:r>
            <a:endParaRPr lang="en-US" dirty="0"/>
          </a:p>
        </p:txBody>
      </p:sp>
      <p:sp>
        <p:nvSpPr>
          <p:cNvPr id="6" name="Text Placeholder 5"/>
          <p:cNvSpPr>
            <a:spLocks noGrp="1"/>
          </p:cNvSpPr>
          <p:nvPr>
            <p:ph type="body" sz="quarter" idx="11"/>
          </p:nvPr>
        </p:nvSpPr>
        <p:spPr/>
        <p:txBody>
          <a:bodyPr/>
          <a:lstStyle/>
          <a:p>
            <a:r>
              <a:rPr lang="en-US" dirty="0" smtClean="0"/>
              <a:t>100% </a:t>
            </a:r>
            <a:r>
              <a:rPr lang="en-US" dirty="0"/>
              <a:t>of Zips Experienced Price Growth Y/Y (Oct </a:t>
            </a:r>
            <a:r>
              <a:rPr lang="en-US" dirty="0" smtClean="0"/>
              <a:t>2018, </a:t>
            </a:r>
            <a:r>
              <a:rPr lang="en-US" dirty="0" err="1" smtClean="0"/>
              <a:t>Annl</a:t>
            </a:r>
            <a:r>
              <a:rPr lang="en-US" dirty="0" smtClean="0"/>
              <a:t>.)</a:t>
            </a:r>
            <a:endParaRPr lang="en-US" b="1" dirty="0"/>
          </a:p>
        </p:txBody>
      </p:sp>
      <p:pic>
        <p:nvPicPr>
          <p:cNvPr id="3" name="Picture 2"/>
          <p:cNvPicPr>
            <a:picLocks noChangeAspect="1"/>
          </p:cNvPicPr>
          <p:nvPr/>
        </p:nvPicPr>
        <p:blipFill>
          <a:blip r:embed="rId3"/>
          <a:stretch>
            <a:fillRect/>
          </a:stretch>
        </p:blipFill>
        <p:spPr>
          <a:xfrm>
            <a:off x="1243996" y="912807"/>
            <a:ext cx="6150844" cy="3954114"/>
          </a:xfrm>
          <a:prstGeom prst="rect">
            <a:avLst/>
          </a:prstGeom>
        </p:spPr>
      </p:pic>
    </p:spTree>
    <p:extLst>
      <p:ext uri="{BB962C8B-B14F-4D97-AF65-F5344CB8AC3E}">
        <p14:creationId xmlns:p14="http://schemas.microsoft.com/office/powerpoint/2010/main" val="2532109054"/>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71</a:t>
            </a:fld>
            <a:endParaRPr lang="uk-UA" dirty="0"/>
          </a:p>
        </p:txBody>
      </p:sp>
      <p:sp>
        <p:nvSpPr>
          <p:cNvPr id="5" name="Text Placeholder 4"/>
          <p:cNvSpPr>
            <a:spLocks noGrp="1"/>
          </p:cNvSpPr>
          <p:nvPr>
            <p:ph type="body" sz="quarter" idx="10"/>
          </p:nvPr>
        </p:nvSpPr>
        <p:spPr/>
        <p:txBody>
          <a:bodyPr/>
          <a:lstStyle/>
          <a:p>
            <a:r>
              <a:rPr lang="en-US" b="1" dirty="0" smtClean="0">
                <a:solidFill>
                  <a:schemeClr val="accent1"/>
                </a:solidFill>
              </a:rPr>
              <a:t>Sale prices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a:t>Fastest Growing Zip Codes in </a:t>
            </a:r>
            <a:r>
              <a:rPr lang="en-US" dirty="0" smtClean="0"/>
              <a:t>Denver Area (Oct 2018, </a:t>
            </a:r>
            <a:r>
              <a:rPr lang="en-US" dirty="0" err="1" smtClean="0"/>
              <a:t>Annl</a:t>
            </a:r>
            <a:r>
              <a:rPr lang="en-US" dirty="0" smtClean="0"/>
              <a: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52610224"/>
              </p:ext>
            </p:extLst>
          </p:nvPr>
        </p:nvGraphicFramePr>
        <p:xfrm>
          <a:off x="1527827" y="1013420"/>
          <a:ext cx="6409673" cy="3744690"/>
        </p:xfrm>
        <a:graphic>
          <a:graphicData uri="http://schemas.openxmlformats.org/drawingml/2006/table">
            <a:tbl>
              <a:tblPr>
                <a:tableStyleId>{69C7853C-536D-4A76-A0AE-DD22124D55A5}</a:tableStyleId>
              </a:tblPr>
              <a:tblGrid>
                <a:gridCol w="696976"/>
                <a:gridCol w="1145029"/>
                <a:gridCol w="1951468"/>
                <a:gridCol w="1441450"/>
                <a:gridCol w="1174750"/>
              </a:tblGrid>
              <a:tr h="449300">
                <a:tc>
                  <a:txBody>
                    <a:bodyPr/>
                    <a:lstStyle/>
                    <a:p>
                      <a:pPr algn="ctr" fontAlgn="b"/>
                      <a:r>
                        <a:rPr lang="en-US" sz="1400" b="1" i="0" u="none" strike="noStrike" dirty="0">
                          <a:solidFill>
                            <a:srgbClr val="000000"/>
                          </a:solidFill>
                          <a:effectLst/>
                          <a:latin typeface="+mj-lt"/>
                        </a:rPr>
                        <a:t>Rank</a:t>
                      </a:r>
                    </a:p>
                  </a:txBody>
                  <a:tcPr marL="9525" marR="9525" marT="9525" marB="0" anchor="b"/>
                </a:tc>
                <a:tc>
                  <a:txBody>
                    <a:bodyPr/>
                    <a:lstStyle/>
                    <a:p>
                      <a:pPr algn="ctr" fontAlgn="b"/>
                      <a:r>
                        <a:rPr lang="en-US" sz="1400" b="1" i="0" u="none" strike="noStrike" dirty="0">
                          <a:solidFill>
                            <a:srgbClr val="000000"/>
                          </a:solidFill>
                          <a:effectLst/>
                          <a:latin typeface="+mj-lt"/>
                        </a:rPr>
                        <a:t>Zip Code</a:t>
                      </a:r>
                    </a:p>
                  </a:txBody>
                  <a:tcPr marL="9525" marR="9525" marT="9525" marB="0" anchor="b"/>
                </a:tc>
                <a:tc>
                  <a:txBody>
                    <a:bodyPr/>
                    <a:lstStyle/>
                    <a:p>
                      <a:pPr algn="l" fontAlgn="b"/>
                      <a:r>
                        <a:rPr lang="en-US" sz="1400" b="1" i="0" u="none" strike="noStrike" dirty="0">
                          <a:solidFill>
                            <a:srgbClr val="000000"/>
                          </a:solidFill>
                          <a:effectLst/>
                          <a:latin typeface="+mj-lt"/>
                        </a:rPr>
                        <a:t>Zip Name</a:t>
                      </a:r>
                    </a:p>
                  </a:txBody>
                  <a:tcPr marL="9525" marR="9525" marT="9525" marB="0" anchor="b"/>
                </a:tc>
                <a:tc>
                  <a:txBody>
                    <a:bodyPr/>
                    <a:lstStyle/>
                    <a:p>
                      <a:pPr algn="ctr" fontAlgn="b"/>
                      <a:r>
                        <a:rPr lang="en-US" sz="1400" b="1" i="0" u="none" strike="noStrike">
                          <a:solidFill>
                            <a:srgbClr val="000000"/>
                          </a:solidFill>
                          <a:effectLst/>
                          <a:latin typeface="+mj-lt"/>
                        </a:rPr>
                        <a:t>Median Sale Price</a:t>
                      </a:r>
                    </a:p>
                  </a:txBody>
                  <a:tcPr marL="9525" marR="9525" marT="9525" marB="0" anchor="b"/>
                </a:tc>
                <a:tc>
                  <a:txBody>
                    <a:bodyPr/>
                    <a:lstStyle/>
                    <a:p>
                      <a:pPr algn="ctr" fontAlgn="b"/>
                      <a:r>
                        <a:rPr lang="en-US" sz="1400" b="1" i="0" u="none" strike="noStrike" dirty="0">
                          <a:solidFill>
                            <a:srgbClr val="000000"/>
                          </a:solidFill>
                          <a:effectLst/>
                          <a:latin typeface="+mj-lt"/>
                        </a:rPr>
                        <a:t>Median Sale Price Y/Y</a:t>
                      </a:r>
                    </a:p>
                  </a:txBody>
                  <a:tcPr marL="9525" marR="9525" marT="9525" marB="0" anchor="b"/>
                </a:tc>
              </a:tr>
              <a:tr h="329539">
                <a:tc>
                  <a:txBody>
                    <a:bodyPr/>
                    <a:lstStyle/>
                    <a:p>
                      <a:pPr algn="ctr" fontAlgn="b"/>
                      <a:r>
                        <a:rPr lang="en-US" sz="1200" b="0" i="0" u="none" strike="noStrike" dirty="0">
                          <a:solidFill>
                            <a:srgbClr val="000000"/>
                          </a:solidFill>
                          <a:effectLst/>
                          <a:latin typeface="+mj-lt"/>
                        </a:rPr>
                        <a:t>1</a:t>
                      </a:r>
                    </a:p>
                  </a:txBody>
                  <a:tcPr marL="9525" marR="9525" marT="9525" marB="0" anchor="b"/>
                </a:tc>
                <a:tc>
                  <a:txBody>
                    <a:bodyPr/>
                    <a:lstStyle/>
                    <a:p>
                      <a:pPr algn="ctr" fontAlgn="b"/>
                      <a:r>
                        <a:rPr lang="en-US" sz="1200" b="0" i="0" u="none" strike="noStrike">
                          <a:solidFill>
                            <a:srgbClr val="000000"/>
                          </a:solidFill>
                          <a:effectLst/>
                          <a:latin typeface="+mj-lt"/>
                        </a:rPr>
                        <a:t>80452</a:t>
                      </a:r>
                    </a:p>
                  </a:txBody>
                  <a:tcPr marL="9525" marR="9525" marT="9525" marB="0" anchor="b"/>
                </a:tc>
                <a:tc>
                  <a:txBody>
                    <a:bodyPr/>
                    <a:lstStyle/>
                    <a:p>
                      <a:pPr algn="l" fontAlgn="b"/>
                      <a:r>
                        <a:rPr lang="en-US" sz="1200" b="0" i="0" u="none" strike="noStrike">
                          <a:solidFill>
                            <a:srgbClr val="000000"/>
                          </a:solidFill>
                          <a:effectLst/>
                          <a:latin typeface="+mj-lt"/>
                        </a:rPr>
                        <a:t>Idaho Springs, CO</a:t>
                      </a:r>
                    </a:p>
                  </a:txBody>
                  <a:tcPr marL="9525" marR="9525" marT="9525" marB="0" anchor="b"/>
                </a:tc>
                <a:tc>
                  <a:txBody>
                    <a:bodyPr/>
                    <a:lstStyle/>
                    <a:p>
                      <a:pPr algn="ctr" fontAlgn="b"/>
                      <a:r>
                        <a:rPr lang="en-US" sz="1200" b="0" i="0" u="none" strike="noStrike">
                          <a:solidFill>
                            <a:srgbClr val="000000"/>
                          </a:solidFill>
                          <a:effectLst/>
                          <a:latin typeface="+mj-lt"/>
                        </a:rPr>
                        <a:t>$230,746 </a:t>
                      </a:r>
                    </a:p>
                  </a:txBody>
                  <a:tcPr marL="9525" marR="9525" marT="9525" marB="0" anchor="b"/>
                </a:tc>
                <a:tc>
                  <a:txBody>
                    <a:bodyPr/>
                    <a:lstStyle/>
                    <a:p>
                      <a:pPr algn="ctr" fontAlgn="b"/>
                      <a:r>
                        <a:rPr lang="en-US" sz="1200" b="0" i="0" u="none" strike="noStrike">
                          <a:solidFill>
                            <a:srgbClr val="000000"/>
                          </a:solidFill>
                          <a:effectLst/>
                          <a:latin typeface="+mj-lt"/>
                        </a:rPr>
                        <a:t>98%</a:t>
                      </a:r>
                    </a:p>
                  </a:txBody>
                  <a:tcPr marL="9525" marR="9525" marT="9525" marB="0" anchor="b"/>
                </a:tc>
              </a:tr>
              <a:tr h="329539">
                <a:tc>
                  <a:txBody>
                    <a:bodyPr/>
                    <a:lstStyle/>
                    <a:p>
                      <a:pPr algn="ctr" fontAlgn="b"/>
                      <a:r>
                        <a:rPr lang="en-US" sz="1200" b="0" i="0" u="none" strike="noStrike">
                          <a:solidFill>
                            <a:srgbClr val="000000"/>
                          </a:solidFill>
                          <a:effectLst/>
                          <a:latin typeface="+mj-lt"/>
                        </a:rPr>
                        <a:t>2</a:t>
                      </a:r>
                    </a:p>
                  </a:txBody>
                  <a:tcPr marL="9525" marR="9525" marT="9525" marB="0" anchor="b"/>
                </a:tc>
                <a:tc>
                  <a:txBody>
                    <a:bodyPr/>
                    <a:lstStyle/>
                    <a:p>
                      <a:pPr algn="ctr" fontAlgn="b"/>
                      <a:r>
                        <a:rPr lang="en-US" sz="1200" b="0" i="0" u="none" strike="noStrike">
                          <a:solidFill>
                            <a:srgbClr val="000000"/>
                          </a:solidFill>
                          <a:effectLst/>
                          <a:latin typeface="+mj-lt"/>
                        </a:rPr>
                        <a:t>80456</a:t>
                      </a:r>
                    </a:p>
                  </a:txBody>
                  <a:tcPr marL="9525" marR="9525" marT="9525" marB="0" anchor="b"/>
                </a:tc>
                <a:tc>
                  <a:txBody>
                    <a:bodyPr/>
                    <a:lstStyle/>
                    <a:p>
                      <a:pPr algn="l" fontAlgn="b"/>
                      <a:r>
                        <a:rPr lang="en-US" sz="1200" b="0" i="0" u="none" strike="noStrike">
                          <a:solidFill>
                            <a:srgbClr val="000000"/>
                          </a:solidFill>
                          <a:effectLst/>
                          <a:latin typeface="+mj-lt"/>
                        </a:rPr>
                        <a:t>Jefferson, CO</a:t>
                      </a:r>
                    </a:p>
                  </a:txBody>
                  <a:tcPr marL="9525" marR="9525" marT="9525" marB="0" anchor="b"/>
                </a:tc>
                <a:tc>
                  <a:txBody>
                    <a:bodyPr/>
                    <a:lstStyle/>
                    <a:p>
                      <a:pPr algn="ctr" fontAlgn="b"/>
                      <a:r>
                        <a:rPr lang="en-US" sz="1200" b="0" i="0" u="none" strike="noStrike">
                          <a:solidFill>
                            <a:srgbClr val="000000"/>
                          </a:solidFill>
                          <a:effectLst/>
                          <a:latin typeface="+mj-lt"/>
                        </a:rPr>
                        <a:t>$91,531 </a:t>
                      </a:r>
                    </a:p>
                  </a:txBody>
                  <a:tcPr marL="9525" marR="9525" marT="9525" marB="0" anchor="b"/>
                </a:tc>
                <a:tc>
                  <a:txBody>
                    <a:bodyPr/>
                    <a:lstStyle/>
                    <a:p>
                      <a:pPr algn="ctr" fontAlgn="b"/>
                      <a:r>
                        <a:rPr lang="en-US" sz="1200" b="0" i="0" u="none" strike="noStrike">
                          <a:solidFill>
                            <a:srgbClr val="000000"/>
                          </a:solidFill>
                          <a:effectLst/>
                          <a:latin typeface="+mj-lt"/>
                        </a:rPr>
                        <a:t>80%</a:t>
                      </a:r>
                    </a:p>
                  </a:txBody>
                  <a:tcPr marL="9525" marR="9525" marT="9525" marB="0" anchor="b"/>
                </a:tc>
              </a:tr>
              <a:tr h="329539">
                <a:tc>
                  <a:txBody>
                    <a:bodyPr/>
                    <a:lstStyle/>
                    <a:p>
                      <a:pPr algn="ctr" fontAlgn="b"/>
                      <a:r>
                        <a:rPr lang="en-US" sz="1200" b="0" i="0" u="none" strike="noStrike">
                          <a:solidFill>
                            <a:srgbClr val="000000"/>
                          </a:solidFill>
                          <a:effectLst/>
                          <a:latin typeface="+mj-lt"/>
                        </a:rPr>
                        <a:t>3</a:t>
                      </a:r>
                    </a:p>
                  </a:txBody>
                  <a:tcPr marL="9525" marR="9525" marT="9525" marB="0" anchor="b"/>
                </a:tc>
                <a:tc>
                  <a:txBody>
                    <a:bodyPr/>
                    <a:lstStyle/>
                    <a:p>
                      <a:pPr algn="ctr" fontAlgn="b"/>
                      <a:r>
                        <a:rPr lang="en-US" sz="1200" b="0" i="0" u="none" strike="noStrike">
                          <a:solidFill>
                            <a:srgbClr val="000000"/>
                          </a:solidFill>
                          <a:effectLst/>
                          <a:latin typeface="+mj-lt"/>
                        </a:rPr>
                        <a:t>80816</a:t>
                      </a:r>
                    </a:p>
                  </a:txBody>
                  <a:tcPr marL="9525" marR="9525" marT="9525" marB="0" anchor="b"/>
                </a:tc>
                <a:tc>
                  <a:txBody>
                    <a:bodyPr/>
                    <a:lstStyle/>
                    <a:p>
                      <a:pPr algn="l" fontAlgn="b"/>
                      <a:r>
                        <a:rPr lang="en-US" sz="1200" b="0" i="0" u="none" strike="noStrike">
                          <a:solidFill>
                            <a:srgbClr val="000000"/>
                          </a:solidFill>
                          <a:effectLst/>
                          <a:latin typeface="+mj-lt"/>
                        </a:rPr>
                        <a:t>Florissant, CO</a:t>
                      </a:r>
                    </a:p>
                  </a:txBody>
                  <a:tcPr marL="9525" marR="9525" marT="9525" marB="0" anchor="b"/>
                </a:tc>
                <a:tc>
                  <a:txBody>
                    <a:bodyPr/>
                    <a:lstStyle/>
                    <a:p>
                      <a:pPr algn="ctr" fontAlgn="b"/>
                      <a:r>
                        <a:rPr lang="en-US" sz="1200" b="0" i="0" u="none" strike="noStrike">
                          <a:solidFill>
                            <a:srgbClr val="000000"/>
                          </a:solidFill>
                          <a:effectLst/>
                          <a:latin typeface="+mj-lt"/>
                        </a:rPr>
                        <a:t>$86,083 </a:t>
                      </a:r>
                    </a:p>
                  </a:txBody>
                  <a:tcPr marL="9525" marR="9525" marT="9525" marB="0" anchor="b"/>
                </a:tc>
                <a:tc>
                  <a:txBody>
                    <a:bodyPr/>
                    <a:lstStyle/>
                    <a:p>
                      <a:pPr algn="ctr" fontAlgn="b"/>
                      <a:r>
                        <a:rPr lang="en-US" sz="1200" b="0" i="0" u="none" strike="noStrike">
                          <a:solidFill>
                            <a:srgbClr val="000000"/>
                          </a:solidFill>
                          <a:effectLst/>
                          <a:latin typeface="+mj-lt"/>
                        </a:rPr>
                        <a:t>49%</a:t>
                      </a:r>
                    </a:p>
                  </a:txBody>
                  <a:tcPr marL="9525" marR="9525" marT="9525" marB="0" anchor="b"/>
                </a:tc>
              </a:tr>
              <a:tr h="329539">
                <a:tc>
                  <a:txBody>
                    <a:bodyPr/>
                    <a:lstStyle/>
                    <a:p>
                      <a:pPr algn="ctr" fontAlgn="b"/>
                      <a:r>
                        <a:rPr lang="en-US" sz="1200" b="0" i="0" u="none" strike="noStrike">
                          <a:solidFill>
                            <a:srgbClr val="000000"/>
                          </a:solidFill>
                          <a:effectLst/>
                          <a:latin typeface="+mj-lt"/>
                        </a:rPr>
                        <a:t>4</a:t>
                      </a:r>
                    </a:p>
                  </a:txBody>
                  <a:tcPr marL="9525" marR="9525" marT="9525" marB="0" anchor="b"/>
                </a:tc>
                <a:tc>
                  <a:txBody>
                    <a:bodyPr/>
                    <a:lstStyle/>
                    <a:p>
                      <a:pPr algn="ctr" fontAlgn="b"/>
                      <a:r>
                        <a:rPr lang="en-US" sz="1200" b="0" i="0" u="none" strike="noStrike">
                          <a:solidFill>
                            <a:srgbClr val="000000"/>
                          </a:solidFill>
                          <a:effectLst/>
                          <a:latin typeface="+mj-lt"/>
                        </a:rPr>
                        <a:t>80019</a:t>
                      </a:r>
                    </a:p>
                  </a:txBody>
                  <a:tcPr marL="9525" marR="9525" marT="9525" marB="0" anchor="b"/>
                </a:tc>
                <a:tc>
                  <a:txBody>
                    <a:bodyPr/>
                    <a:lstStyle/>
                    <a:p>
                      <a:pPr algn="l" fontAlgn="b"/>
                      <a:r>
                        <a:rPr lang="en-US" sz="1200" b="0" i="0" u="none" strike="noStrike">
                          <a:solidFill>
                            <a:srgbClr val="000000"/>
                          </a:solidFill>
                          <a:effectLst/>
                          <a:latin typeface="+mj-lt"/>
                        </a:rPr>
                        <a:t>Aurora, CO</a:t>
                      </a:r>
                    </a:p>
                  </a:txBody>
                  <a:tcPr marL="9525" marR="9525" marT="9525" marB="0" anchor="b"/>
                </a:tc>
                <a:tc>
                  <a:txBody>
                    <a:bodyPr/>
                    <a:lstStyle/>
                    <a:p>
                      <a:pPr algn="ctr" fontAlgn="b"/>
                      <a:r>
                        <a:rPr lang="en-US" sz="1200" b="0" i="0" u="none" strike="noStrike">
                          <a:solidFill>
                            <a:srgbClr val="000000"/>
                          </a:solidFill>
                          <a:effectLst/>
                          <a:latin typeface="+mj-lt"/>
                        </a:rPr>
                        <a:t>$361,367 </a:t>
                      </a:r>
                    </a:p>
                  </a:txBody>
                  <a:tcPr marL="9525" marR="9525" marT="9525" marB="0" anchor="b"/>
                </a:tc>
                <a:tc>
                  <a:txBody>
                    <a:bodyPr/>
                    <a:lstStyle/>
                    <a:p>
                      <a:pPr algn="ctr" fontAlgn="b"/>
                      <a:r>
                        <a:rPr lang="en-US" sz="1200" b="0" i="0" u="none" strike="noStrike">
                          <a:solidFill>
                            <a:srgbClr val="000000"/>
                          </a:solidFill>
                          <a:effectLst/>
                          <a:latin typeface="+mj-lt"/>
                        </a:rPr>
                        <a:t>44%</a:t>
                      </a:r>
                    </a:p>
                  </a:txBody>
                  <a:tcPr marL="9525" marR="9525" marT="9525" marB="0" anchor="b"/>
                </a:tc>
              </a:tr>
              <a:tr h="329539">
                <a:tc>
                  <a:txBody>
                    <a:bodyPr/>
                    <a:lstStyle/>
                    <a:p>
                      <a:pPr algn="ctr" fontAlgn="b"/>
                      <a:r>
                        <a:rPr lang="en-US" sz="1200" b="0" i="0" u="none" strike="noStrike">
                          <a:solidFill>
                            <a:srgbClr val="000000"/>
                          </a:solidFill>
                          <a:effectLst/>
                          <a:latin typeface="+mj-lt"/>
                        </a:rPr>
                        <a:t>5</a:t>
                      </a:r>
                    </a:p>
                  </a:txBody>
                  <a:tcPr marL="9525" marR="9525" marT="9525" marB="0" anchor="b"/>
                </a:tc>
                <a:tc>
                  <a:txBody>
                    <a:bodyPr/>
                    <a:lstStyle/>
                    <a:p>
                      <a:pPr algn="ctr" fontAlgn="b"/>
                      <a:r>
                        <a:rPr lang="en-US" sz="1200" b="0" i="0" u="none" strike="noStrike">
                          <a:solidFill>
                            <a:srgbClr val="000000"/>
                          </a:solidFill>
                          <a:effectLst/>
                          <a:latin typeface="+mj-lt"/>
                        </a:rPr>
                        <a:t>80237</a:t>
                      </a:r>
                    </a:p>
                  </a:txBody>
                  <a:tcPr marL="9525" marR="9525" marT="9525" marB="0" anchor="b"/>
                </a:tc>
                <a:tc>
                  <a:txBody>
                    <a:bodyPr/>
                    <a:lstStyle/>
                    <a:p>
                      <a:pPr algn="l" fontAlgn="b"/>
                      <a:r>
                        <a:rPr lang="en-US" sz="1200" b="0" i="0" u="none" strike="noStrike">
                          <a:solidFill>
                            <a:srgbClr val="000000"/>
                          </a:solidFill>
                          <a:effectLst/>
                          <a:latin typeface="+mj-lt"/>
                        </a:rPr>
                        <a:t>Denver, CO</a:t>
                      </a:r>
                    </a:p>
                  </a:txBody>
                  <a:tcPr marL="9525" marR="9525" marT="9525" marB="0" anchor="b"/>
                </a:tc>
                <a:tc>
                  <a:txBody>
                    <a:bodyPr/>
                    <a:lstStyle/>
                    <a:p>
                      <a:pPr algn="ctr" fontAlgn="b"/>
                      <a:r>
                        <a:rPr lang="en-US" sz="1200" b="0" i="0" u="none" strike="noStrike">
                          <a:solidFill>
                            <a:srgbClr val="000000"/>
                          </a:solidFill>
                          <a:effectLst/>
                          <a:latin typeface="+mj-lt"/>
                        </a:rPr>
                        <a:t>$373,004 </a:t>
                      </a:r>
                    </a:p>
                  </a:txBody>
                  <a:tcPr marL="9525" marR="9525" marT="9525" marB="0" anchor="b"/>
                </a:tc>
                <a:tc>
                  <a:txBody>
                    <a:bodyPr/>
                    <a:lstStyle/>
                    <a:p>
                      <a:pPr algn="ctr" fontAlgn="b"/>
                      <a:r>
                        <a:rPr lang="en-US" sz="1200" b="0" i="0" u="none" strike="noStrike">
                          <a:solidFill>
                            <a:srgbClr val="000000"/>
                          </a:solidFill>
                          <a:effectLst/>
                          <a:latin typeface="+mj-lt"/>
                        </a:rPr>
                        <a:t>35%</a:t>
                      </a:r>
                    </a:p>
                  </a:txBody>
                  <a:tcPr marL="9525" marR="9525" marT="9525" marB="0" anchor="b"/>
                </a:tc>
              </a:tr>
              <a:tr h="329539">
                <a:tc>
                  <a:txBody>
                    <a:bodyPr/>
                    <a:lstStyle/>
                    <a:p>
                      <a:pPr algn="ctr" fontAlgn="b"/>
                      <a:r>
                        <a:rPr lang="en-US" sz="1200" b="0" i="0" u="none" strike="noStrike">
                          <a:solidFill>
                            <a:srgbClr val="000000"/>
                          </a:solidFill>
                          <a:effectLst/>
                          <a:latin typeface="+mj-lt"/>
                        </a:rPr>
                        <a:t>6</a:t>
                      </a:r>
                    </a:p>
                  </a:txBody>
                  <a:tcPr marL="9525" marR="9525" marT="9525" marB="0" anchor="b"/>
                </a:tc>
                <a:tc>
                  <a:txBody>
                    <a:bodyPr/>
                    <a:lstStyle/>
                    <a:p>
                      <a:pPr algn="ctr" fontAlgn="b"/>
                      <a:r>
                        <a:rPr lang="en-US" sz="1200" b="0" i="0" u="none" strike="noStrike">
                          <a:solidFill>
                            <a:srgbClr val="000000"/>
                          </a:solidFill>
                          <a:effectLst/>
                          <a:latin typeface="+mj-lt"/>
                        </a:rPr>
                        <a:t>80102</a:t>
                      </a:r>
                    </a:p>
                  </a:txBody>
                  <a:tcPr marL="9525" marR="9525" marT="9525" marB="0" anchor="b"/>
                </a:tc>
                <a:tc>
                  <a:txBody>
                    <a:bodyPr/>
                    <a:lstStyle/>
                    <a:p>
                      <a:pPr algn="l" fontAlgn="b"/>
                      <a:r>
                        <a:rPr lang="en-US" sz="1200" b="0" i="0" u="none" strike="noStrike">
                          <a:solidFill>
                            <a:srgbClr val="000000"/>
                          </a:solidFill>
                          <a:effectLst/>
                          <a:latin typeface="+mj-lt"/>
                        </a:rPr>
                        <a:t>Bennett, CO</a:t>
                      </a:r>
                    </a:p>
                  </a:txBody>
                  <a:tcPr marL="9525" marR="9525" marT="9525" marB="0" anchor="b"/>
                </a:tc>
                <a:tc>
                  <a:txBody>
                    <a:bodyPr/>
                    <a:lstStyle/>
                    <a:p>
                      <a:pPr algn="ctr" fontAlgn="b"/>
                      <a:r>
                        <a:rPr lang="en-US" sz="1200" b="0" i="0" u="none" strike="noStrike">
                          <a:solidFill>
                            <a:srgbClr val="000000"/>
                          </a:solidFill>
                          <a:effectLst/>
                          <a:latin typeface="+mj-lt"/>
                        </a:rPr>
                        <a:t>$366,310 </a:t>
                      </a:r>
                    </a:p>
                  </a:txBody>
                  <a:tcPr marL="9525" marR="9525" marT="9525" marB="0" anchor="b"/>
                </a:tc>
                <a:tc>
                  <a:txBody>
                    <a:bodyPr/>
                    <a:lstStyle/>
                    <a:p>
                      <a:pPr algn="ctr" fontAlgn="b"/>
                      <a:r>
                        <a:rPr lang="en-US" sz="1200" b="0" i="0" u="none" strike="noStrike">
                          <a:solidFill>
                            <a:srgbClr val="000000"/>
                          </a:solidFill>
                          <a:effectLst/>
                          <a:latin typeface="+mj-lt"/>
                        </a:rPr>
                        <a:t>28%</a:t>
                      </a:r>
                    </a:p>
                  </a:txBody>
                  <a:tcPr marL="9525" marR="9525" marT="9525" marB="0" anchor="b"/>
                </a:tc>
              </a:tr>
              <a:tr h="329539">
                <a:tc>
                  <a:txBody>
                    <a:bodyPr/>
                    <a:lstStyle/>
                    <a:p>
                      <a:pPr algn="ctr" fontAlgn="b"/>
                      <a:r>
                        <a:rPr lang="en-US" sz="1200" b="0" i="0" u="none" strike="noStrike">
                          <a:solidFill>
                            <a:srgbClr val="000000"/>
                          </a:solidFill>
                          <a:effectLst/>
                          <a:latin typeface="+mj-lt"/>
                        </a:rPr>
                        <a:t>7</a:t>
                      </a:r>
                    </a:p>
                  </a:txBody>
                  <a:tcPr marL="9525" marR="9525" marT="9525" marB="0" anchor="b"/>
                </a:tc>
                <a:tc>
                  <a:txBody>
                    <a:bodyPr/>
                    <a:lstStyle/>
                    <a:p>
                      <a:pPr algn="ctr" fontAlgn="b"/>
                      <a:r>
                        <a:rPr lang="en-US" sz="1200" b="0" i="0" u="none" strike="noStrike">
                          <a:solidFill>
                            <a:srgbClr val="000000"/>
                          </a:solidFill>
                          <a:effectLst/>
                          <a:latin typeface="+mj-lt"/>
                        </a:rPr>
                        <a:t>80440</a:t>
                      </a:r>
                    </a:p>
                  </a:txBody>
                  <a:tcPr marL="9525" marR="9525" marT="9525" marB="0" anchor="b"/>
                </a:tc>
                <a:tc>
                  <a:txBody>
                    <a:bodyPr/>
                    <a:lstStyle/>
                    <a:p>
                      <a:pPr algn="l" fontAlgn="b"/>
                      <a:r>
                        <a:rPr lang="en-US" sz="1200" b="0" i="0" u="none" strike="noStrike">
                          <a:solidFill>
                            <a:srgbClr val="000000"/>
                          </a:solidFill>
                          <a:effectLst/>
                          <a:latin typeface="+mj-lt"/>
                        </a:rPr>
                        <a:t>Fairplay, CO</a:t>
                      </a:r>
                    </a:p>
                  </a:txBody>
                  <a:tcPr marL="9525" marR="9525" marT="9525" marB="0" anchor="b"/>
                </a:tc>
                <a:tc>
                  <a:txBody>
                    <a:bodyPr/>
                    <a:lstStyle/>
                    <a:p>
                      <a:pPr algn="ctr" fontAlgn="b"/>
                      <a:r>
                        <a:rPr lang="en-US" sz="1200" b="0" i="0" u="none" strike="noStrike">
                          <a:solidFill>
                            <a:srgbClr val="000000"/>
                          </a:solidFill>
                          <a:effectLst/>
                          <a:latin typeface="+mj-lt"/>
                        </a:rPr>
                        <a:t>$108,779 </a:t>
                      </a:r>
                    </a:p>
                  </a:txBody>
                  <a:tcPr marL="9525" marR="9525" marT="9525" marB="0" anchor="b"/>
                </a:tc>
                <a:tc>
                  <a:txBody>
                    <a:bodyPr/>
                    <a:lstStyle/>
                    <a:p>
                      <a:pPr algn="ctr" fontAlgn="b"/>
                      <a:r>
                        <a:rPr lang="en-US" sz="1200" b="0" i="0" u="none" strike="noStrike">
                          <a:solidFill>
                            <a:srgbClr val="000000"/>
                          </a:solidFill>
                          <a:effectLst/>
                          <a:latin typeface="+mj-lt"/>
                        </a:rPr>
                        <a:t>26%</a:t>
                      </a:r>
                    </a:p>
                  </a:txBody>
                  <a:tcPr marL="9525" marR="9525" marT="9525" marB="0" anchor="b"/>
                </a:tc>
              </a:tr>
              <a:tr h="329539">
                <a:tc>
                  <a:txBody>
                    <a:bodyPr/>
                    <a:lstStyle/>
                    <a:p>
                      <a:pPr algn="ctr" fontAlgn="b"/>
                      <a:r>
                        <a:rPr lang="en-US" sz="1200" b="0" i="0" u="none" strike="noStrike">
                          <a:solidFill>
                            <a:srgbClr val="000000"/>
                          </a:solidFill>
                          <a:effectLst/>
                          <a:latin typeface="+mj-lt"/>
                        </a:rPr>
                        <a:t>8</a:t>
                      </a:r>
                    </a:p>
                  </a:txBody>
                  <a:tcPr marL="9525" marR="9525" marT="9525" marB="0" anchor="b"/>
                </a:tc>
                <a:tc>
                  <a:txBody>
                    <a:bodyPr/>
                    <a:lstStyle/>
                    <a:p>
                      <a:pPr algn="ctr" fontAlgn="b"/>
                      <a:r>
                        <a:rPr lang="en-US" sz="1200" b="0" i="0" u="none" strike="noStrike">
                          <a:solidFill>
                            <a:srgbClr val="000000"/>
                          </a:solidFill>
                          <a:effectLst/>
                          <a:latin typeface="+mj-lt"/>
                        </a:rPr>
                        <a:t>80010</a:t>
                      </a:r>
                    </a:p>
                  </a:txBody>
                  <a:tcPr marL="9525" marR="9525" marT="9525" marB="0" anchor="b"/>
                </a:tc>
                <a:tc>
                  <a:txBody>
                    <a:bodyPr/>
                    <a:lstStyle/>
                    <a:p>
                      <a:pPr algn="l" fontAlgn="b"/>
                      <a:r>
                        <a:rPr lang="en-US" sz="1200" b="0" i="0" u="none" strike="noStrike">
                          <a:solidFill>
                            <a:srgbClr val="000000"/>
                          </a:solidFill>
                          <a:effectLst/>
                          <a:latin typeface="+mj-lt"/>
                        </a:rPr>
                        <a:t>Aurora, CO</a:t>
                      </a:r>
                    </a:p>
                  </a:txBody>
                  <a:tcPr marL="9525" marR="9525" marT="9525" marB="0" anchor="b"/>
                </a:tc>
                <a:tc>
                  <a:txBody>
                    <a:bodyPr/>
                    <a:lstStyle/>
                    <a:p>
                      <a:pPr algn="ctr" fontAlgn="b"/>
                      <a:r>
                        <a:rPr lang="en-US" sz="1200" b="0" i="0" u="none" strike="noStrike">
                          <a:solidFill>
                            <a:srgbClr val="000000"/>
                          </a:solidFill>
                          <a:effectLst/>
                          <a:latin typeface="+mj-lt"/>
                        </a:rPr>
                        <a:t>$315,833 </a:t>
                      </a:r>
                    </a:p>
                  </a:txBody>
                  <a:tcPr marL="9525" marR="9525" marT="9525" marB="0" anchor="b"/>
                </a:tc>
                <a:tc>
                  <a:txBody>
                    <a:bodyPr/>
                    <a:lstStyle/>
                    <a:p>
                      <a:pPr algn="ctr" fontAlgn="b"/>
                      <a:r>
                        <a:rPr lang="en-US" sz="1200" b="0" i="0" u="none" strike="noStrike">
                          <a:solidFill>
                            <a:srgbClr val="000000"/>
                          </a:solidFill>
                          <a:effectLst/>
                          <a:latin typeface="+mj-lt"/>
                        </a:rPr>
                        <a:t>26%</a:t>
                      </a:r>
                    </a:p>
                  </a:txBody>
                  <a:tcPr marL="9525" marR="9525" marT="9525" marB="0" anchor="b"/>
                </a:tc>
              </a:tr>
              <a:tr h="329539">
                <a:tc>
                  <a:txBody>
                    <a:bodyPr/>
                    <a:lstStyle/>
                    <a:p>
                      <a:pPr algn="ctr" fontAlgn="b"/>
                      <a:r>
                        <a:rPr lang="en-US" sz="1200" b="0" i="0" u="none" strike="noStrike">
                          <a:solidFill>
                            <a:srgbClr val="000000"/>
                          </a:solidFill>
                          <a:effectLst/>
                          <a:latin typeface="+mj-lt"/>
                        </a:rPr>
                        <a:t>9</a:t>
                      </a:r>
                    </a:p>
                  </a:txBody>
                  <a:tcPr marL="9525" marR="9525" marT="9525" marB="0" anchor="b"/>
                </a:tc>
                <a:tc>
                  <a:txBody>
                    <a:bodyPr/>
                    <a:lstStyle/>
                    <a:p>
                      <a:pPr algn="ctr" fontAlgn="b"/>
                      <a:r>
                        <a:rPr lang="en-US" sz="1200" b="0" i="0" u="none" strike="noStrike">
                          <a:solidFill>
                            <a:srgbClr val="000000"/>
                          </a:solidFill>
                          <a:effectLst/>
                          <a:latin typeface="+mj-lt"/>
                        </a:rPr>
                        <a:t>80227</a:t>
                      </a:r>
                    </a:p>
                  </a:txBody>
                  <a:tcPr marL="9525" marR="9525" marT="9525" marB="0" anchor="b"/>
                </a:tc>
                <a:tc>
                  <a:txBody>
                    <a:bodyPr/>
                    <a:lstStyle/>
                    <a:p>
                      <a:pPr algn="l" fontAlgn="b"/>
                      <a:r>
                        <a:rPr lang="en-US" sz="1200" b="0" i="0" u="none" strike="noStrike">
                          <a:solidFill>
                            <a:srgbClr val="000000"/>
                          </a:solidFill>
                          <a:effectLst/>
                          <a:latin typeface="+mj-lt"/>
                        </a:rPr>
                        <a:t>Denver, CO</a:t>
                      </a:r>
                    </a:p>
                  </a:txBody>
                  <a:tcPr marL="9525" marR="9525" marT="9525" marB="0" anchor="b"/>
                </a:tc>
                <a:tc>
                  <a:txBody>
                    <a:bodyPr/>
                    <a:lstStyle/>
                    <a:p>
                      <a:pPr algn="ctr" fontAlgn="b"/>
                      <a:r>
                        <a:rPr lang="en-US" sz="1200" b="0" i="0" u="none" strike="noStrike">
                          <a:solidFill>
                            <a:srgbClr val="000000"/>
                          </a:solidFill>
                          <a:effectLst/>
                          <a:latin typeface="+mj-lt"/>
                        </a:rPr>
                        <a:t>$362,925 </a:t>
                      </a:r>
                    </a:p>
                  </a:txBody>
                  <a:tcPr marL="9525" marR="9525" marT="9525" marB="0" anchor="b"/>
                </a:tc>
                <a:tc>
                  <a:txBody>
                    <a:bodyPr/>
                    <a:lstStyle/>
                    <a:p>
                      <a:pPr algn="ctr" fontAlgn="b"/>
                      <a:r>
                        <a:rPr lang="en-US" sz="1200" b="0" i="0" u="none" strike="noStrike">
                          <a:solidFill>
                            <a:srgbClr val="000000"/>
                          </a:solidFill>
                          <a:effectLst/>
                          <a:latin typeface="+mj-lt"/>
                        </a:rPr>
                        <a:t>24%</a:t>
                      </a:r>
                    </a:p>
                  </a:txBody>
                  <a:tcPr marL="9525" marR="9525" marT="9525" marB="0" anchor="b"/>
                </a:tc>
              </a:tr>
              <a:tr h="329539">
                <a:tc>
                  <a:txBody>
                    <a:bodyPr/>
                    <a:lstStyle/>
                    <a:p>
                      <a:pPr algn="ctr" fontAlgn="b"/>
                      <a:r>
                        <a:rPr lang="en-US" sz="1200" b="0" i="0" u="none" strike="noStrike">
                          <a:solidFill>
                            <a:srgbClr val="000000"/>
                          </a:solidFill>
                          <a:effectLst/>
                          <a:latin typeface="+mj-lt"/>
                        </a:rPr>
                        <a:t>10</a:t>
                      </a:r>
                    </a:p>
                  </a:txBody>
                  <a:tcPr marL="9525" marR="9525" marT="9525" marB="0" anchor="b"/>
                </a:tc>
                <a:tc>
                  <a:txBody>
                    <a:bodyPr/>
                    <a:lstStyle/>
                    <a:p>
                      <a:pPr algn="ctr" fontAlgn="b"/>
                      <a:r>
                        <a:rPr lang="en-US" sz="1200" b="0" i="0" u="none" strike="noStrike">
                          <a:solidFill>
                            <a:srgbClr val="000000"/>
                          </a:solidFill>
                          <a:effectLst/>
                          <a:latin typeface="+mj-lt"/>
                        </a:rPr>
                        <a:t>80422</a:t>
                      </a:r>
                    </a:p>
                  </a:txBody>
                  <a:tcPr marL="9525" marR="9525" marT="9525" marB="0" anchor="b"/>
                </a:tc>
                <a:tc>
                  <a:txBody>
                    <a:bodyPr/>
                    <a:lstStyle/>
                    <a:p>
                      <a:pPr algn="l" fontAlgn="b"/>
                      <a:r>
                        <a:rPr lang="en-US" sz="1200" b="0" i="0" u="none" strike="noStrike" dirty="0">
                          <a:solidFill>
                            <a:srgbClr val="000000"/>
                          </a:solidFill>
                          <a:effectLst/>
                          <a:latin typeface="+mj-lt"/>
                        </a:rPr>
                        <a:t>Black Hawk, CO</a:t>
                      </a:r>
                    </a:p>
                  </a:txBody>
                  <a:tcPr marL="9525" marR="9525" marT="9525" marB="0" anchor="b"/>
                </a:tc>
                <a:tc>
                  <a:txBody>
                    <a:bodyPr/>
                    <a:lstStyle/>
                    <a:p>
                      <a:pPr algn="ctr" fontAlgn="b"/>
                      <a:r>
                        <a:rPr lang="en-US" sz="1200" b="0" i="0" u="none" strike="noStrike">
                          <a:solidFill>
                            <a:srgbClr val="000000"/>
                          </a:solidFill>
                          <a:effectLst/>
                          <a:latin typeface="+mj-lt"/>
                        </a:rPr>
                        <a:t>$381,202 </a:t>
                      </a:r>
                    </a:p>
                  </a:txBody>
                  <a:tcPr marL="9525" marR="9525" marT="9525" marB="0" anchor="b"/>
                </a:tc>
                <a:tc>
                  <a:txBody>
                    <a:bodyPr/>
                    <a:lstStyle/>
                    <a:p>
                      <a:pPr algn="ctr" fontAlgn="b"/>
                      <a:r>
                        <a:rPr lang="en-US" sz="1200" b="0" i="0" u="none" strike="noStrike" dirty="0">
                          <a:solidFill>
                            <a:srgbClr val="000000"/>
                          </a:solidFill>
                          <a:effectLst/>
                          <a:latin typeface="+mj-lt"/>
                        </a:rPr>
                        <a:t>22%</a:t>
                      </a:r>
                    </a:p>
                  </a:txBody>
                  <a:tcPr marL="9525" marR="9525" marT="9525" marB="0" anchor="b"/>
                </a:tc>
              </a:tr>
            </a:tbl>
          </a:graphicData>
        </a:graphic>
      </p:graphicFrame>
    </p:spTree>
    <p:extLst>
      <p:ext uri="{BB962C8B-B14F-4D97-AF65-F5344CB8AC3E}">
        <p14:creationId xmlns:p14="http://schemas.microsoft.com/office/powerpoint/2010/main" val="3434996683"/>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Closed Sales</a:t>
            </a:r>
            <a:endParaRPr lang="en-US" dirty="0"/>
          </a:p>
        </p:txBody>
      </p:sp>
      <p:pic>
        <p:nvPicPr>
          <p:cNvPr id="8" name="Picture Placeholder 5" descr="PRODUCT_ icon_white-01.p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2770" t="-5166" r="-5989" b="-3882"/>
          <a:stretch/>
        </p:blipFill>
        <p:spPr>
          <a:xfrm>
            <a:off x="4758073" y="1022350"/>
            <a:ext cx="950912" cy="873125"/>
          </a:xfrm>
        </p:spPr>
      </p:pic>
    </p:spTree>
    <p:extLst>
      <p:ext uri="{BB962C8B-B14F-4D97-AF65-F5344CB8AC3E}">
        <p14:creationId xmlns:p14="http://schemas.microsoft.com/office/powerpoint/2010/main" val="3665580977"/>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smtClean="0"/>
              <a:t>Number of transactions (Oct 2018, </a:t>
            </a:r>
            <a:r>
              <a:rPr lang="en-US" dirty="0" err="1" smtClean="0"/>
              <a:t>Annl</a:t>
            </a:r>
            <a:r>
              <a:rPr lang="en-US" dirty="0" smtClean="0"/>
              <a:t>.)</a:t>
            </a:r>
            <a:endParaRPr lang="en-US" dirty="0"/>
          </a:p>
        </p:txBody>
      </p:sp>
      <p:pic>
        <p:nvPicPr>
          <p:cNvPr id="4" name="Picture 3"/>
          <p:cNvPicPr>
            <a:picLocks noChangeAspect="1"/>
          </p:cNvPicPr>
          <p:nvPr/>
        </p:nvPicPr>
        <p:blipFill>
          <a:blip r:embed="rId3"/>
          <a:stretch>
            <a:fillRect/>
          </a:stretch>
        </p:blipFill>
        <p:spPr>
          <a:xfrm>
            <a:off x="1250576" y="942002"/>
            <a:ext cx="6441995" cy="3911212"/>
          </a:xfrm>
          <a:prstGeom prst="rect">
            <a:avLst/>
          </a:prstGeom>
        </p:spPr>
      </p:pic>
      <p:sp>
        <p:nvSpPr>
          <p:cNvPr id="7" name="Slide Number Placeholder 6"/>
          <p:cNvSpPr>
            <a:spLocks noGrp="1"/>
          </p:cNvSpPr>
          <p:nvPr>
            <p:ph type="sldNum" sz="quarter" idx="2"/>
          </p:nvPr>
        </p:nvSpPr>
        <p:spPr/>
        <p:txBody>
          <a:bodyPr/>
          <a:lstStyle/>
          <a:p>
            <a:fld id="{86CB4B4D-7CA3-9044-876B-883B54F8677D}" type="slidenum">
              <a:rPr lang="uk-UA" smtClean="0"/>
              <a:pPr/>
              <a:t>73</a:t>
            </a:fld>
            <a:endParaRPr lang="uk-UA" dirty="0"/>
          </a:p>
        </p:txBody>
      </p:sp>
    </p:spTree>
    <p:extLst>
      <p:ext uri="{BB962C8B-B14F-4D97-AF65-F5344CB8AC3E}">
        <p14:creationId xmlns:p14="http://schemas.microsoft.com/office/powerpoint/2010/main" val="1494740224"/>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a:t>
            </a:r>
            <a:r>
              <a:rPr lang="en-US" dirty="0" smtClean="0"/>
              <a:t>in Denver area</a:t>
            </a:r>
            <a:endParaRPr lang="en-US" dirty="0"/>
          </a:p>
        </p:txBody>
      </p:sp>
      <p:sp>
        <p:nvSpPr>
          <p:cNvPr id="6" name="Text Placeholder 5"/>
          <p:cNvSpPr>
            <a:spLocks noGrp="1"/>
          </p:cNvSpPr>
          <p:nvPr>
            <p:ph type="body" sz="quarter" idx="11"/>
          </p:nvPr>
        </p:nvSpPr>
        <p:spPr/>
        <p:txBody>
          <a:bodyPr/>
          <a:lstStyle/>
          <a:p>
            <a:r>
              <a:rPr lang="en-US" dirty="0"/>
              <a:t>Single Family and Condo </a:t>
            </a:r>
            <a:r>
              <a:rPr lang="en-US" dirty="0" smtClean="0"/>
              <a:t>Sales </a:t>
            </a:r>
            <a:r>
              <a:rPr lang="en-US" dirty="0"/>
              <a:t>(Oct </a:t>
            </a:r>
            <a:r>
              <a:rPr lang="en-US" dirty="0" smtClean="0"/>
              <a:t>2018, </a:t>
            </a:r>
            <a:r>
              <a:rPr lang="en-US" dirty="0" err="1" smtClean="0"/>
              <a:t>Annl</a:t>
            </a:r>
            <a:r>
              <a:rPr lang="en-US" dirty="0" smtClean="0"/>
              <a:t>.)</a:t>
            </a:r>
            <a:endParaRPr lang="en-US" b="1" dirty="0"/>
          </a:p>
        </p:txBody>
      </p:sp>
      <p:pic>
        <p:nvPicPr>
          <p:cNvPr id="4" name="Picture 3"/>
          <p:cNvPicPr>
            <a:picLocks noChangeAspect="1"/>
          </p:cNvPicPr>
          <p:nvPr/>
        </p:nvPicPr>
        <p:blipFill>
          <a:blip r:embed="rId3"/>
          <a:stretch>
            <a:fillRect/>
          </a:stretch>
        </p:blipFill>
        <p:spPr>
          <a:xfrm>
            <a:off x="1340416" y="941622"/>
            <a:ext cx="6439241" cy="390954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74</a:t>
            </a:fld>
            <a:endParaRPr lang="uk-UA" dirty="0"/>
          </a:p>
        </p:txBody>
      </p:sp>
    </p:spTree>
    <p:extLst>
      <p:ext uri="{BB962C8B-B14F-4D97-AF65-F5344CB8AC3E}">
        <p14:creationId xmlns:p14="http://schemas.microsoft.com/office/powerpoint/2010/main" val="837346713"/>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a:t>Single Family and Condo </a:t>
            </a:r>
            <a:r>
              <a:rPr lang="en-US" dirty="0" smtClean="0"/>
              <a:t>Sales By Sales Volume (Oct 2018, </a:t>
            </a:r>
            <a:r>
              <a:rPr lang="en-US" dirty="0" err="1" smtClean="0"/>
              <a:t>Annl</a:t>
            </a:r>
            <a:r>
              <a:rPr lang="en-US" dirty="0" smtClean="0"/>
              <a:t>.)</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3857523021"/>
              </p:ext>
            </p:extLst>
          </p:nvPr>
        </p:nvGraphicFramePr>
        <p:xfrm>
          <a:off x="1615924" y="1130602"/>
          <a:ext cx="5068688" cy="3597565"/>
        </p:xfrm>
        <a:graphic>
          <a:graphicData uri="http://schemas.openxmlformats.org/drawingml/2006/table">
            <a:tbl>
              <a:tblPr>
                <a:tableStyleId>{69C7853C-536D-4A76-A0AE-DD22124D55A5}</a:tableStyleId>
              </a:tblPr>
              <a:tblGrid>
                <a:gridCol w="711200"/>
                <a:gridCol w="948266"/>
                <a:gridCol w="1510140"/>
                <a:gridCol w="930912"/>
                <a:gridCol w="968170"/>
              </a:tblGrid>
              <a:tr h="531585">
                <a:tc>
                  <a:txBody>
                    <a:bodyPr/>
                    <a:lstStyle/>
                    <a:p>
                      <a:pPr algn="ctr" fontAlgn="b"/>
                      <a:r>
                        <a:rPr lang="en-US" sz="1400" b="1" i="0" u="none" strike="noStrike" dirty="0" smtClean="0">
                          <a:solidFill>
                            <a:srgbClr val="000000"/>
                          </a:solidFill>
                          <a:effectLst/>
                          <a:latin typeface="+mj-lt"/>
                        </a:rPr>
                        <a:t>Rank</a:t>
                      </a:r>
                    </a:p>
                  </a:txBody>
                  <a:tcPr marL="9525" marR="9525" marT="9525" marB="0" anchor="b"/>
                </a:tc>
                <a:tc>
                  <a:txBody>
                    <a:bodyPr/>
                    <a:lstStyle/>
                    <a:p>
                      <a:pPr algn="ctr" fontAlgn="b"/>
                      <a:r>
                        <a:rPr lang="en-US" sz="1400" b="1" i="0" u="none" strike="noStrike" dirty="0">
                          <a:solidFill>
                            <a:srgbClr val="000000"/>
                          </a:solidFill>
                          <a:effectLst/>
                          <a:latin typeface="+mj-lt"/>
                        </a:rPr>
                        <a:t>Zip Code</a:t>
                      </a:r>
                    </a:p>
                  </a:txBody>
                  <a:tcPr marL="9525" marR="9525" marT="9525" marB="0" anchor="b"/>
                </a:tc>
                <a:tc>
                  <a:txBody>
                    <a:bodyPr/>
                    <a:lstStyle/>
                    <a:p>
                      <a:pPr algn="l" fontAlgn="b"/>
                      <a:r>
                        <a:rPr lang="en-US" sz="1400" b="1" i="0" u="none" strike="noStrike" dirty="0">
                          <a:solidFill>
                            <a:srgbClr val="000000"/>
                          </a:solidFill>
                          <a:effectLst/>
                          <a:latin typeface="+mj-lt"/>
                        </a:rPr>
                        <a:t>Zip Name</a:t>
                      </a:r>
                    </a:p>
                  </a:txBody>
                  <a:tcPr marL="9525" marR="9525" marT="9525" marB="0" anchor="b"/>
                </a:tc>
                <a:tc>
                  <a:txBody>
                    <a:bodyPr/>
                    <a:lstStyle/>
                    <a:p>
                      <a:pPr algn="ctr" fontAlgn="b"/>
                      <a:r>
                        <a:rPr lang="en-US" sz="1400" b="1" i="0" u="none" strike="noStrike" dirty="0">
                          <a:solidFill>
                            <a:srgbClr val="000000"/>
                          </a:solidFill>
                          <a:effectLst/>
                          <a:latin typeface="+mj-lt"/>
                        </a:rPr>
                        <a:t>Closed Sales</a:t>
                      </a:r>
                    </a:p>
                  </a:txBody>
                  <a:tcPr marL="9525" marR="9525" marT="9525" marB="0" anchor="b"/>
                </a:tc>
                <a:tc>
                  <a:txBody>
                    <a:bodyPr/>
                    <a:lstStyle/>
                    <a:p>
                      <a:pPr algn="ctr" fontAlgn="b"/>
                      <a:r>
                        <a:rPr lang="en-US" sz="1400" b="1" i="0" u="none" strike="noStrike" dirty="0">
                          <a:solidFill>
                            <a:srgbClr val="000000"/>
                          </a:solidFill>
                          <a:effectLst/>
                          <a:latin typeface="+mj-lt"/>
                        </a:rPr>
                        <a:t>Closed Sales Y/Y</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1</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80134</a:t>
                      </a:r>
                    </a:p>
                  </a:txBody>
                  <a:tcPr marL="9525" marR="9525" marT="9525" marB="0" anchor="b"/>
                </a:tc>
                <a:tc>
                  <a:txBody>
                    <a:bodyPr/>
                    <a:lstStyle/>
                    <a:p>
                      <a:pPr algn="l" fontAlgn="b"/>
                      <a:r>
                        <a:rPr lang="en-US" sz="1200" b="0" i="0" u="none" strike="noStrike">
                          <a:solidFill>
                            <a:srgbClr val="000000"/>
                          </a:solidFill>
                          <a:effectLst/>
                          <a:latin typeface="+mj-lt"/>
                        </a:rPr>
                        <a:t>Parker, CO</a:t>
                      </a:r>
                    </a:p>
                  </a:txBody>
                  <a:tcPr marL="9525" marR="9525" marT="9525" marB="0" anchor="b"/>
                </a:tc>
                <a:tc>
                  <a:txBody>
                    <a:bodyPr/>
                    <a:lstStyle/>
                    <a:p>
                      <a:pPr algn="ctr" fontAlgn="b"/>
                      <a:r>
                        <a:rPr lang="en-US" sz="1200" b="0" i="0" u="none" strike="noStrike">
                          <a:solidFill>
                            <a:srgbClr val="000000"/>
                          </a:solidFill>
                          <a:effectLst/>
                          <a:latin typeface="+mj-lt"/>
                        </a:rPr>
                        <a:t>2,206</a:t>
                      </a:r>
                    </a:p>
                  </a:txBody>
                  <a:tcPr marL="9525" marR="9525" marT="9525" marB="0" anchor="b"/>
                </a:tc>
                <a:tc>
                  <a:txBody>
                    <a:bodyPr/>
                    <a:lstStyle/>
                    <a:p>
                      <a:pPr algn="ctr" fontAlgn="b"/>
                      <a:r>
                        <a:rPr lang="en-US" sz="1200" b="0" i="0" u="none" strike="noStrike" dirty="0">
                          <a:solidFill>
                            <a:srgbClr val="000000"/>
                          </a:solidFill>
                          <a:effectLst/>
                          <a:latin typeface="+mj-lt"/>
                        </a:rPr>
                        <a:t>4%</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2</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80016</a:t>
                      </a:r>
                    </a:p>
                  </a:txBody>
                  <a:tcPr marL="9525" marR="9525" marT="9525" marB="0" anchor="b"/>
                </a:tc>
                <a:tc>
                  <a:txBody>
                    <a:bodyPr/>
                    <a:lstStyle/>
                    <a:p>
                      <a:pPr algn="l" fontAlgn="b"/>
                      <a:r>
                        <a:rPr lang="en-US" sz="1200" b="0" i="0" u="none" strike="noStrike">
                          <a:solidFill>
                            <a:srgbClr val="000000"/>
                          </a:solidFill>
                          <a:effectLst/>
                          <a:latin typeface="+mj-lt"/>
                        </a:rPr>
                        <a:t>Aurora, CO</a:t>
                      </a:r>
                    </a:p>
                  </a:txBody>
                  <a:tcPr marL="9525" marR="9525" marT="9525" marB="0" anchor="b"/>
                </a:tc>
                <a:tc>
                  <a:txBody>
                    <a:bodyPr/>
                    <a:lstStyle/>
                    <a:p>
                      <a:pPr algn="ctr" fontAlgn="b"/>
                      <a:r>
                        <a:rPr lang="en-US" sz="1200" b="0" i="0" u="none" strike="noStrike">
                          <a:solidFill>
                            <a:srgbClr val="000000"/>
                          </a:solidFill>
                          <a:effectLst/>
                          <a:latin typeface="+mj-lt"/>
                        </a:rPr>
                        <a:t>1,817</a:t>
                      </a:r>
                    </a:p>
                  </a:txBody>
                  <a:tcPr marL="9525" marR="9525" marT="9525" marB="0" anchor="b"/>
                </a:tc>
                <a:tc>
                  <a:txBody>
                    <a:bodyPr/>
                    <a:lstStyle/>
                    <a:p>
                      <a:pPr algn="ctr" fontAlgn="b"/>
                      <a:r>
                        <a:rPr lang="en-US" sz="1200" b="0" i="0" u="none" strike="noStrike">
                          <a:solidFill>
                            <a:srgbClr val="000000"/>
                          </a:solidFill>
                          <a:effectLst/>
                          <a:latin typeface="+mj-lt"/>
                        </a:rPr>
                        <a:t>6%</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3</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80015</a:t>
                      </a:r>
                    </a:p>
                  </a:txBody>
                  <a:tcPr marL="9525" marR="9525" marT="9525" marB="0" anchor="b"/>
                </a:tc>
                <a:tc>
                  <a:txBody>
                    <a:bodyPr/>
                    <a:lstStyle/>
                    <a:p>
                      <a:pPr algn="l" fontAlgn="b"/>
                      <a:r>
                        <a:rPr lang="en-US" sz="1200" b="0" i="0" u="none" strike="noStrike">
                          <a:solidFill>
                            <a:srgbClr val="000000"/>
                          </a:solidFill>
                          <a:effectLst/>
                          <a:latin typeface="+mj-lt"/>
                        </a:rPr>
                        <a:t>Aurora, CO</a:t>
                      </a:r>
                    </a:p>
                  </a:txBody>
                  <a:tcPr marL="9525" marR="9525" marT="9525" marB="0" anchor="b"/>
                </a:tc>
                <a:tc>
                  <a:txBody>
                    <a:bodyPr/>
                    <a:lstStyle/>
                    <a:p>
                      <a:pPr algn="ctr" fontAlgn="b"/>
                      <a:r>
                        <a:rPr lang="en-US" sz="1200" b="0" i="0" u="none" strike="noStrike">
                          <a:solidFill>
                            <a:srgbClr val="000000"/>
                          </a:solidFill>
                          <a:effectLst/>
                          <a:latin typeface="+mj-lt"/>
                        </a:rPr>
                        <a:t>1,619</a:t>
                      </a:r>
                    </a:p>
                  </a:txBody>
                  <a:tcPr marL="9525" marR="9525" marT="9525" marB="0" anchor="b"/>
                </a:tc>
                <a:tc>
                  <a:txBody>
                    <a:bodyPr/>
                    <a:lstStyle/>
                    <a:p>
                      <a:pPr algn="ctr" fontAlgn="b"/>
                      <a:r>
                        <a:rPr lang="en-US" sz="1200" b="0" i="0" u="none" strike="noStrike">
                          <a:solidFill>
                            <a:srgbClr val="000000"/>
                          </a:solidFill>
                          <a:effectLst/>
                          <a:latin typeface="+mj-lt"/>
                        </a:rPr>
                        <a:t>-9%</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4</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80013</a:t>
                      </a:r>
                    </a:p>
                  </a:txBody>
                  <a:tcPr marL="9525" marR="9525" marT="9525" marB="0" anchor="b"/>
                </a:tc>
                <a:tc>
                  <a:txBody>
                    <a:bodyPr/>
                    <a:lstStyle/>
                    <a:p>
                      <a:pPr algn="l" fontAlgn="b"/>
                      <a:r>
                        <a:rPr lang="en-US" sz="1200" b="0" i="0" u="none" strike="noStrike">
                          <a:solidFill>
                            <a:srgbClr val="000000"/>
                          </a:solidFill>
                          <a:effectLst/>
                          <a:latin typeface="+mj-lt"/>
                        </a:rPr>
                        <a:t>Aurora, CO</a:t>
                      </a:r>
                    </a:p>
                  </a:txBody>
                  <a:tcPr marL="9525" marR="9525" marT="9525" marB="0" anchor="b"/>
                </a:tc>
                <a:tc>
                  <a:txBody>
                    <a:bodyPr/>
                    <a:lstStyle/>
                    <a:p>
                      <a:pPr algn="ctr" fontAlgn="b"/>
                      <a:r>
                        <a:rPr lang="en-US" sz="1200" b="0" i="0" u="none" strike="noStrike">
                          <a:solidFill>
                            <a:srgbClr val="000000"/>
                          </a:solidFill>
                          <a:effectLst/>
                          <a:latin typeface="+mj-lt"/>
                        </a:rPr>
                        <a:t>1,517</a:t>
                      </a:r>
                    </a:p>
                  </a:txBody>
                  <a:tcPr marL="9525" marR="9525" marT="9525" marB="0" anchor="b"/>
                </a:tc>
                <a:tc>
                  <a:txBody>
                    <a:bodyPr/>
                    <a:lstStyle/>
                    <a:p>
                      <a:pPr algn="ctr" fontAlgn="b"/>
                      <a:r>
                        <a:rPr lang="en-US" sz="1200" b="0" i="0" u="none" strike="noStrike">
                          <a:solidFill>
                            <a:srgbClr val="000000"/>
                          </a:solidFill>
                          <a:effectLst/>
                          <a:latin typeface="+mj-lt"/>
                        </a:rPr>
                        <a:t>-19%</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5</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80504</a:t>
                      </a:r>
                    </a:p>
                  </a:txBody>
                  <a:tcPr marL="9525" marR="9525" marT="9525" marB="0" anchor="b"/>
                </a:tc>
                <a:tc>
                  <a:txBody>
                    <a:bodyPr/>
                    <a:lstStyle/>
                    <a:p>
                      <a:pPr algn="l" fontAlgn="b"/>
                      <a:r>
                        <a:rPr lang="en-US" sz="1200" b="0" i="0" u="none" strike="noStrike">
                          <a:solidFill>
                            <a:srgbClr val="000000"/>
                          </a:solidFill>
                          <a:effectLst/>
                          <a:latin typeface="+mj-lt"/>
                        </a:rPr>
                        <a:t>Longmont, CO</a:t>
                      </a:r>
                    </a:p>
                  </a:txBody>
                  <a:tcPr marL="9525" marR="9525" marT="9525" marB="0" anchor="b"/>
                </a:tc>
                <a:tc>
                  <a:txBody>
                    <a:bodyPr/>
                    <a:lstStyle/>
                    <a:p>
                      <a:pPr algn="ctr" fontAlgn="b"/>
                      <a:r>
                        <a:rPr lang="en-US" sz="1200" b="0" i="0" u="none" strike="noStrike">
                          <a:solidFill>
                            <a:srgbClr val="000000"/>
                          </a:solidFill>
                          <a:effectLst/>
                          <a:latin typeface="+mj-lt"/>
                        </a:rPr>
                        <a:t>1,344</a:t>
                      </a:r>
                    </a:p>
                  </a:txBody>
                  <a:tcPr marL="9525" marR="9525" marT="9525" marB="0" anchor="b"/>
                </a:tc>
                <a:tc>
                  <a:txBody>
                    <a:bodyPr/>
                    <a:lstStyle/>
                    <a:p>
                      <a:pPr algn="ctr" fontAlgn="b"/>
                      <a:r>
                        <a:rPr lang="en-US" sz="1200" b="0" i="0" u="none" strike="noStrike">
                          <a:solidFill>
                            <a:srgbClr val="000000"/>
                          </a:solidFill>
                          <a:effectLst/>
                          <a:latin typeface="+mj-lt"/>
                        </a:rPr>
                        <a:t>-4%</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6</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80602</a:t>
                      </a:r>
                    </a:p>
                  </a:txBody>
                  <a:tcPr marL="9525" marR="9525" marT="9525" marB="0" anchor="b"/>
                </a:tc>
                <a:tc>
                  <a:txBody>
                    <a:bodyPr/>
                    <a:lstStyle/>
                    <a:p>
                      <a:pPr algn="l" fontAlgn="b"/>
                      <a:r>
                        <a:rPr lang="en-US" sz="1200" b="0" i="0" u="none" strike="noStrike">
                          <a:solidFill>
                            <a:srgbClr val="000000"/>
                          </a:solidFill>
                          <a:effectLst/>
                          <a:latin typeface="+mj-lt"/>
                        </a:rPr>
                        <a:t>Brighton, CO</a:t>
                      </a:r>
                    </a:p>
                  </a:txBody>
                  <a:tcPr marL="9525" marR="9525" marT="9525" marB="0" anchor="b"/>
                </a:tc>
                <a:tc>
                  <a:txBody>
                    <a:bodyPr/>
                    <a:lstStyle/>
                    <a:p>
                      <a:pPr algn="ctr" fontAlgn="b"/>
                      <a:r>
                        <a:rPr lang="en-US" sz="1200" b="0" i="0" u="none" strike="noStrike">
                          <a:solidFill>
                            <a:srgbClr val="000000"/>
                          </a:solidFill>
                          <a:effectLst/>
                          <a:latin typeface="+mj-lt"/>
                        </a:rPr>
                        <a:t>1,339</a:t>
                      </a:r>
                    </a:p>
                  </a:txBody>
                  <a:tcPr marL="9525" marR="9525" marT="9525" marB="0" anchor="b"/>
                </a:tc>
                <a:tc>
                  <a:txBody>
                    <a:bodyPr/>
                    <a:lstStyle/>
                    <a:p>
                      <a:pPr algn="ctr" fontAlgn="b"/>
                      <a:r>
                        <a:rPr lang="en-US" sz="1200" b="0" i="0" u="none" strike="noStrike">
                          <a:solidFill>
                            <a:srgbClr val="000000"/>
                          </a:solidFill>
                          <a:effectLst/>
                          <a:latin typeface="+mj-lt"/>
                        </a:rPr>
                        <a:t>61%</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7</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80211</a:t>
                      </a:r>
                    </a:p>
                  </a:txBody>
                  <a:tcPr marL="9525" marR="9525" marT="9525" marB="0" anchor="b"/>
                </a:tc>
                <a:tc>
                  <a:txBody>
                    <a:bodyPr/>
                    <a:lstStyle/>
                    <a:p>
                      <a:pPr algn="l" fontAlgn="b"/>
                      <a:r>
                        <a:rPr lang="en-US" sz="1200" b="0" i="0" u="none" strike="noStrike">
                          <a:solidFill>
                            <a:srgbClr val="000000"/>
                          </a:solidFill>
                          <a:effectLst/>
                          <a:latin typeface="+mj-lt"/>
                        </a:rPr>
                        <a:t>Denver, CO</a:t>
                      </a:r>
                    </a:p>
                  </a:txBody>
                  <a:tcPr marL="9525" marR="9525" marT="9525" marB="0" anchor="b"/>
                </a:tc>
                <a:tc>
                  <a:txBody>
                    <a:bodyPr/>
                    <a:lstStyle/>
                    <a:p>
                      <a:pPr algn="ctr" fontAlgn="b"/>
                      <a:r>
                        <a:rPr lang="en-US" sz="1200" b="0" i="0" u="none" strike="noStrike">
                          <a:solidFill>
                            <a:srgbClr val="000000"/>
                          </a:solidFill>
                          <a:effectLst/>
                          <a:latin typeface="+mj-lt"/>
                        </a:rPr>
                        <a:t>1,184</a:t>
                      </a:r>
                    </a:p>
                  </a:txBody>
                  <a:tcPr marL="9525" marR="9525" marT="9525" marB="0" anchor="b"/>
                </a:tc>
                <a:tc>
                  <a:txBody>
                    <a:bodyPr/>
                    <a:lstStyle/>
                    <a:p>
                      <a:pPr algn="ctr" fontAlgn="b"/>
                      <a:r>
                        <a:rPr lang="en-US" sz="1200" b="0" i="0" u="none" strike="noStrike">
                          <a:solidFill>
                            <a:srgbClr val="000000"/>
                          </a:solidFill>
                          <a:effectLst/>
                          <a:latin typeface="+mj-lt"/>
                        </a:rPr>
                        <a:t>11%</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8</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80022</a:t>
                      </a:r>
                    </a:p>
                  </a:txBody>
                  <a:tcPr marL="9525" marR="9525" marT="9525" marB="0" anchor="b"/>
                </a:tc>
                <a:tc>
                  <a:txBody>
                    <a:bodyPr/>
                    <a:lstStyle/>
                    <a:p>
                      <a:pPr algn="l" fontAlgn="b"/>
                      <a:r>
                        <a:rPr lang="en-US" sz="1200" b="0" i="0" u="none" strike="noStrike">
                          <a:solidFill>
                            <a:srgbClr val="000000"/>
                          </a:solidFill>
                          <a:effectLst/>
                          <a:latin typeface="+mj-lt"/>
                        </a:rPr>
                        <a:t>Commerce City, CO</a:t>
                      </a:r>
                    </a:p>
                  </a:txBody>
                  <a:tcPr marL="9525" marR="9525" marT="9525" marB="0" anchor="b"/>
                </a:tc>
                <a:tc>
                  <a:txBody>
                    <a:bodyPr/>
                    <a:lstStyle/>
                    <a:p>
                      <a:pPr algn="ctr" fontAlgn="b"/>
                      <a:r>
                        <a:rPr lang="en-US" sz="1200" b="0" i="0" u="none" strike="noStrike">
                          <a:solidFill>
                            <a:srgbClr val="000000"/>
                          </a:solidFill>
                          <a:effectLst/>
                          <a:latin typeface="+mj-lt"/>
                        </a:rPr>
                        <a:t>1,124</a:t>
                      </a:r>
                    </a:p>
                  </a:txBody>
                  <a:tcPr marL="9525" marR="9525" marT="9525" marB="0" anchor="b"/>
                </a:tc>
                <a:tc>
                  <a:txBody>
                    <a:bodyPr/>
                    <a:lstStyle/>
                    <a:p>
                      <a:pPr algn="ctr" fontAlgn="b"/>
                      <a:r>
                        <a:rPr lang="en-US" sz="1200" b="0" i="0" u="none" strike="noStrike">
                          <a:solidFill>
                            <a:srgbClr val="000000"/>
                          </a:solidFill>
                          <a:effectLst/>
                          <a:latin typeface="+mj-lt"/>
                        </a:rPr>
                        <a:t>9%</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9</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a:solidFill>
                            <a:srgbClr val="000000"/>
                          </a:solidFill>
                          <a:effectLst/>
                          <a:latin typeface="+mj-lt"/>
                        </a:rPr>
                        <a:t>80104</a:t>
                      </a:r>
                    </a:p>
                  </a:txBody>
                  <a:tcPr marL="9525" marR="9525" marT="9525" marB="0" anchor="b"/>
                </a:tc>
                <a:tc>
                  <a:txBody>
                    <a:bodyPr/>
                    <a:lstStyle/>
                    <a:p>
                      <a:pPr algn="l" fontAlgn="b"/>
                      <a:r>
                        <a:rPr lang="en-US" sz="1200" b="0" i="0" u="none" strike="noStrike">
                          <a:solidFill>
                            <a:srgbClr val="000000"/>
                          </a:solidFill>
                          <a:effectLst/>
                          <a:latin typeface="+mj-lt"/>
                        </a:rPr>
                        <a:t>Castle Rock, CO</a:t>
                      </a:r>
                    </a:p>
                  </a:txBody>
                  <a:tcPr marL="9525" marR="9525" marT="9525" marB="0" anchor="b"/>
                </a:tc>
                <a:tc>
                  <a:txBody>
                    <a:bodyPr/>
                    <a:lstStyle/>
                    <a:p>
                      <a:pPr algn="ctr" fontAlgn="b"/>
                      <a:r>
                        <a:rPr lang="en-US" sz="1200" b="0" i="0" u="none" strike="noStrike">
                          <a:solidFill>
                            <a:srgbClr val="000000"/>
                          </a:solidFill>
                          <a:effectLst/>
                          <a:latin typeface="+mj-lt"/>
                        </a:rPr>
                        <a:t>1,078</a:t>
                      </a:r>
                    </a:p>
                  </a:txBody>
                  <a:tcPr marL="9525" marR="9525" marT="9525" marB="0" anchor="b"/>
                </a:tc>
                <a:tc>
                  <a:txBody>
                    <a:bodyPr/>
                    <a:lstStyle/>
                    <a:p>
                      <a:pPr algn="ctr" fontAlgn="b"/>
                      <a:r>
                        <a:rPr lang="en-US" sz="1200" b="0" i="0" u="none" strike="noStrike">
                          <a:solidFill>
                            <a:srgbClr val="000000"/>
                          </a:solidFill>
                          <a:effectLst/>
                          <a:latin typeface="+mj-lt"/>
                        </a:rPr>
                        <a:t>4%</a:t>
                      </a:r>
                    </a:p>
                  </a:txBody>
                  <a:tcPr marL="9525" marR="9525" marT="9525" marB="0" anchor="b"/>
                </a:tc>
              </a:tr>
              <a:tr h="306598">
                <a:tc>
                  <a:txBody>
                    <a:bodyPr/>
                    <a:lstStyle/>
                    <a:p>
                      <a:pPr algn="ctr" fontAlgn="b"/>
                      <a:r>
                        <a:rPr lang="en-US" sz="1200" b="0" i="0" u="none" strike="noStrike" dirty="0" smtClean="0">
                          <a:solidFill>
                            <a:srgbClr val="000000"/>
                          </a:solidFill>
                          <a:effectLst/>
                          <a:latin typeface="+mj-lt"/>
                        </a:rPr>
                        <a:t>10</a:t>
                      </a:r>
                      <a:endParaRPr lang="en-US" sz="1200" b="0" i="0" u="none" strike="noStrike" dirty="0">
                        <a:solidFill>
                          <a:srgbClr val="000000"/>
                        </a:solidFill>
                        <a:effectLst/>
                        <a:latin typeface="+mj-lt"/>
                      </a:endParaRPr>
                    </a:p>
                  </a:txBody>
                  <a:tcPr marL="9525" marR="9525" marT="9525" marB="0" anchor="b"/>
                </a:tc>
                <a:tc>
                  <a:txBody>
                    <a:bodyPr/>
                    <a:lstStyle/>
                    <a:p>
                      <a:pPr algn="ctr" fontAlgn="b"/>
                      <a:r>
                        <a:rPr lang="en-US" sz="1200" b="0" i="0" u="none" strike="noStrike" dirty="0">
                          <a:solidFill>
                            <a:srgbClr val="000000"/>
                          </a:solidFill>
                          <a:effectLst/>
                          <a:latin typeface="+mj-lt"/>
                        </a:rPr>
                        <a:t>80249</a:t>
                      </a:r>
                    </a:p>
                  </a:txBody>
                  <a:tcPr marL="9525" marR="9525" marT="9525" marB="0" anchor="b"/>
                </a:tc>
                <a:tc>
                  <a:txBody>
                    <a:bodyPr/>
                    <a:lstStyle/>
                    <a:p>
                      <a:pPr algn="l" fontAlgn="b"/>
                      <a:r>
                        <a:rPr lang="en-US" sz="1200" b="0" i="0" u="none" strike="noStrike" dirty="0">
                          <a:solidFill>
                            <a:srgbClr val="000000"/>
                          </a:solidFill>
                          <a:effectLst/>
                          <a:latin typeface="+mj-lt"/>
                        </a:rPr>
                        <a:t>Denver, CO</a:t>
                      </a:r>
                    </a:p>
                  </a:txBody>
                  <a:tcPr marL="9525" marR="9525" marT="9525" marB="0" anchor="b"/>
                </a:tc>
                <a:tc>
                  <a:txBody>
                    <a:bodyPr/>
                    <a:lstStyle/>
                    <a:p>
                      <a:pPr algn="ctr" fontAlgn="b"/>
                      <a:r>
                        <a:rPr lang="en-US" sz="1200" b="0" i="0" u="none" strike="noStrike">
                          <a:solidFill>
                            <a:srgbClr val="000000"/>
                          </a:solidFill>
                          <a:effectLst/>
                          <a:latin typeface="+mj-lt"/>
                        </a:rPr>
                        <a:t>1,057</a:t>
                      </a:r>
                    </a:p>
                  </a:txBody>
                  <a:tcPr marL="9525" marR="9525" marT="9525" marB="0" anchor="b"/>
                </a:tc>
                <a:tc>
                  <a:txBody>
                    <a:bodyPr/>
                    <a:lstStyle/>
                    <a:p>
                      <a:pPr algn="ctr" fontAlgn="b"/>
                      <a:r>
                        <a:rPr lang="en-US" sz="1200" b="0" i="0" u="none" strike="noStrike" dirty="0">
                          <a:solidFill>
                            <a:srgbClr val="000000"/>
                          </a:solidFill>
                          <a:effectLst/>
                          <a:latin typeface="+mj-lt"/>
                        </a:rPr>
                        <a:t>2%</a:t>
                      </a:r>
                    </a:p>
                  </a:txBody>
                  <a:tcPr marL="9525" marR="9525" marT="9525" marB="0" anchor="b"/>
                </a:tc>
              </a:tr>
            </a:tbl>
          </a:graphicData>
        </a:graphic>
      </p:graphicFrame>
      <p:sp>
        <p:nvSpPr>
          <p:cNvPr id="2" name="Slide Number Placeholder 1"/>
          <p:cNvSpPr>
            <a:spLocks noGrp="1"/>
          </p:cNvSpPr>
          <p:nvPr>
            <p:ph type="sldNum" sz="quarter" idx="2"/>
          </p:nvPr>
        </p:nvSpPr>
        <p:spPr/>
        <p:txBody>
          <a:bodyPr/>
          <a:lstStyle/>
          <a:p>
            <a:fld id="{86CB4B4D-7CA3-9044-876B-883B54F8677D}" type="slidenum">
              <a:rPr lang="uk-UA" smtClean="0"/>
              <a:pPr/>
              <a:t>75</a:t>
            </a:fld>
            <a:endParaRPr lang="uk-UA" dirty="0"/>
          </a:p>
        </p:txBody>
      </p:sp>
    </p:spTree>
    <p:extLst>
      <p:ext uri="{BB962C8B-B14F-4D97-AF65-F5344CB8AC3E}">
        <p14:creationId xmlns:p14="http://schemas.microsoft.com/office/powerpoint/2010/main" val="1322638454"/>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a:t>Single Family and Condo </a:t>
            </a:r>
            <a:r>
              <a:rPr lang="en-US" dirty="0" smtClean="0"/>
              <a:t>Sales by Sales Volume (Oct 2018, </a:t>
            </a:r>
            <a:r>
              <a:rPr lang="en-US" dirty="0" err="1" smtClean="0"/>
              <a:t>Annl</a:t>
            </a:r>
            <a:r>
              <a:rPr lang="en-US" dirty="0" smtClean="0"/>
              <a:t>.)</a:t>
            </a:r>
            <a:endParaRPr lang="en-US" b="1" dirty="0"/>
          </a:p>
        </p:txBody>
      </p:sp>
      <p:pic>
        <p:nvPicPr>
          <p:cNvPr id="2" name="Picture 1"/>
          <p:cNvPicPr>
            <a:picLocks noChangeAspect="1"/>
          </p:cNvPicPr>
          <p:nvPr/>
        </p:nvPicPr>
        <p:blipFill>
          <a:blip r:embed="rId3"/>
          <a:stretch>
            <a:fillRect/>
          </a:stretch>
        </p:blipFill>
        <p:spPr>
          <a:xfrm>
            <a:off x="1335314" y="931073"/>
            <a:ext cx="6444342" cy="391263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uk-UA" smtClean="0"/>
              <a:pPr/>
              <a:t>76</a:t>
            </a:fld>
            <a:endParaRPr lang="uk-UA" dirty="0"/>
          </a:p>
        </p:txBody>
      </p:sp>
    </p:spTree>
    <p:extLst>
      <p:ext uri="{BB962C8B-B14F-4D97-AF65-F5344CB8AC3E}">
        <p14:creationId xmlns:p14="http://schemas.microsoft.com/office/powerpoint/2010/main" val="1794560687"/>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Change in Sales</a:t>
            </a:r>
            <a:endParaRPr lang="en-US" dirty="0"/>
          </a:p>
        </p:txBody>
      </p:sp>
      <p:pic>
        <p:nvPicPr>
          <p:cNvPr id="6" name="Picture Placeholder 5" descr="PRODUCT_ icon_white-01.p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2770" t="-5166" r="-5989" b="-3882"/>
          <a:stretch/>
        </p:blipFill>
        <p:spPr/>
      </p:pic>
    </p:spTree>
    <p:extLst>
      <p:ext uri="{BB962C8B-B14F-4D97-AF65-F5344CB8AC3E}">
        <p14:creationId xmlns:p14="http://schemas.microsoft.com/office/powerpoint/2010/main" val="3263826771"/>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Growth </a:t>
            </a:r>
            <a:r>
              <a:rPr lang="en-US" dirty="0" smtClean="0"/>
              <a:t>in Denver Area</a:t>
            </a:r>
            <a:endParaRPr lang="en-US" dirty="0"/>
          </a:p>
        </p:txBody>
      </p:sp>
      <p:sp>
        <p:nvSpPr>
          <p:cNvPr id="6" name="Text Placeholder 5"/>
          <p:cNvSpPr>
            <a:spLocks noGrp="1"/>
          </p:cNvSpPr>
          <p:nvPr>
            <p:ph type="body" sz="quarter" idx="11"/>
          </p:nvPr>
        </p:nvSpPr>
        <p:spPr/>
        <p:txBody>
          <a:bodyPr/>
          <a:lstStyle/>
          <a:p>
            <a:r>
              <a:rPr lang="en-US" dirty="0"/>
              <a:t>Single Family and Condo </a:t>
            </a:r>
            <a:r>
              <a:rPr lang="en-US" dirty="0" smtClean="0"/>
              <a:t>Sales by Y/Y % Change (Oct 2018, </a:t>
            </a:r>
            <a:r>
              <a:rPr lang="en-US" dirty="0" err="1" smtClean="0"/>
              <a:t>Annl</a:t>
            </a:r>
            <a:r>
              <a:rPr lang="en-US" dirty="0" smtClean="0"/>
              <a:t>.)</a:t>
            </a:r>
            <a:endParaRPr lang="en-US" b="1" dirty="0"/>
          </a:p>
        </p:txBody>
      </p:sp>
      <p:pic>
        <p:nvPicPr>
          <p:cNvPr id="2" name="Picture 1"/>
          <p:cNvPicPr>
            <a:picLocks noChangeAspect="1"/>
          </p:cNvPicPr>
          <p:nvPr/>
        </p:nvPicPr>
        <p:blipFill>
          <a:blip r:embed="rId3"/>
          <a:stretch>
            <a:fillRect/>
          </a:stretch>
        </p:blipFill>
        <p:spPr>
          <a:xfrm>
            <a:off x="1168329" y="935437"/>
            <a:ext cx="6412966" cy="3893586"/>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uk-UA" smtClean="0"/>
              <a:pPr/>
              <a:t>78</a:t>
            </a:fld>
            <a:endParaRPr lang="uk-UA" dirty="0"/>
          </a:p>
        </p:txBody>
      </p:sp>
    </p:spTree>
    <p:extLst>
      <p:ext uri="{BB962C8B-B14F-4D97-AF65-F5344CB8AC3E}">
        <p14:creationId xmlns:p14="http://schemas.microsoft.com/office/powerpoint/2010/main" val="1762666484"/>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Growth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a:t>Single Family and Condo Sales </a:t>
            </a:r>
            <a:r>
              <a:rPr lang="en-US" dirty="0" smtClean="0"/>
              <a:t>by Y/Y % Change (Oct 2018</a:t>
            </a:r>
            <a:r>
              <a:rPr lang="en-US" dirty="0"/>
              <a:t>, </a:t>
            </a:r>
            <a:r>
              <a:rPr lang="en-US" dirty="0" err="1"/>
              <a:t>Annl</a:t>
            </a:r>
            <a:r>
              <a:rPr lang="en-US" dirty="0"/>
              <a:t>.)</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2292317999"/>
              </p:ext>
            </p:extLst>
          </p:nvPr>
        </p:nvGraphicFramePr>
        <p:xfrm>
          <a:off x="1605437" y="1111249"/>
          <a:ext cx="5709763" cy="3597565"/>
        </p:xfrm>
        <a:graphic>
          <a:graphicData uri="http://schemas.openxmlformats.org/drawingml/2006/table">
            <a:tbl>
              <a:tblPr>
                <a:tableStyleId>{69C7853C-536D-4A76-A0AE-DD22124D55A5}</a:tableStyleId>
              </a:tblPr>
              <a:tblGrid>
                <a:gridCol w="712864"/>
                <a:gridCol w="1171134"/>
                <a:gridCol w="1780240"/>
                <a:gridCol w="1163358"/>
                <a:gridCol w="882167"/>
              </a:tblGrid>
              <a:tr h="531585">
                <a:tc>
                  <a:txBody>
                    <a:bodyPr/>
                    <a:lstStyle/>
                    <a:p>
                      <a:pPr algn="ctr" fontAlgn="b"/>
                      <a:r>
                        <a:rPr lang="en-US" sz="1400" b="1" i="0" u="none" strike="noStrike" dirty="0" smtClean="0">
                          <a:solidFill>
                            <a:srgbClr val="000000"/>
                          </a:solidFill>
                          <a:effectLst/>
                          <a:latin typeface="+mj-lt"/>
                        </a:rPr>
                        <a:t>Rank</a:t>
                      </a:r>
                      <a:endParaRPr lang="en-US" sz="1400" b="1" i="0" u="none" strike="noStrike" dirty="0">
                        <a:solidFill>
                          <a:srgbClr val="000000"/>
                        </a:solidFill>
                        <a:effectLst/>
                        <a:latin typeface="+mj-lt"/>
                      </a:endParaRPr>
                    </a:p>
                  </a:txBody>
                  <a:tcPr marL="9525" marR="9525" marT="9525" marB="0" anchor="b"/>
                </a:tc>
                <a:tc>
                  <a:txBody>
                    <a:bodyPr/>
                    <a:lstStyle/>
                    <a:p>
                      <a:pPr algn="ctr" fontAlgn="b"/>
                      <a:r>
                        <a:rPr lang="en-US" sz="1400" b="1" i="0" u="none" strike="noStrike">
                          <a:solidFill>
                            <a:srgbClr val="000000"/>
                          </a:solidFill>
                          <a:effectLst/>
                          <a:latin typeface="+mj-lt"/>
                        </a:rPr>
                        <a:t>Zip Code</a:t>
                      </a:r>
                    </a:p>
                  </a:txBody>
                  <a:tcPr marL="9525" marR="9525" marT="9525" marB="0" anchor="b"/>
                </a:tc>
                <a:tc>
                  <a:txBody>
                    <a:bodyPr/>
                    <a:lstStyle/>
                    <a:p>
                      <a:pPr algn="l" fontAlgn="b"/>
                      <a:r>
                        <a:rPr lang="en-US" sz="1400" b="1" i="0" u="none" strike="noStrike" dirty="0">
                          <a:solidFill>
                            <a:srgbClr val="000000"/>
                          </a:solidFill>
                          <a:effectLst/>
                          <a:latin typeface="+mj-lt"/>
                        </a:rPr>
                        <a:t>Zip Name</a:t>
                      </a:r>
                    </a:p>
                  </a:txBody>
                  <a:tcPr marL="9525" marR="9525" marT="9525" marB="0" anchor="b"/>
                </a:tc>
                <a:tc>
                  <a:txBody>
                    <a:bodyPr/>
                    <a:lstStyle/>
                    <a:p>
                      <a:pPr algn="ctr" fontAlgn="b"/>
                      <a:r>
                        <a:rPr lang="en-US" sz="1400" b="1" i="0" u="none" strike="noStrike">
                          <a:solidFill>
                            <a:srgbClr val="000000"/>
                          </a:solidFill>
                          <a:effectLst/>
                          <a:latin typeface="+mj-lt"/>
                        </a:rPr>
                        <a:t>Closed Sales Y/Y</a:t>
                      </a:r>
                    </a:p>
                  </a:txBody>
                  <a:tcPr marL="9525" marR="9525" marT="9525" marB="0" anchor="b"/>
                </a:tc>
                <a:tc>
                  <a:txBody>
                    <a:bodyPr/>
                    <a:lstStyle/>
                    <a:p>
                      <a:pPr algn="ctr" fontAlgn="b"/>
                      <a:r>
                        <a:rPr lang="en-US" sz="1400" b="1" i="0" u="none" strike="noStrike" dirty="0">
                          <a:solidFill>
                            <a:srgbClr val="000000"/>
                          </a:solidFill>
                          <a:effectLst/>
                          <a:latin typeface="+mj-lt"/>
                        </a:rPr>
                        <a:t>Closed Sales</a:t>
                      </a:r>
                    </a:p>
                  </a:txBody>
                  <a:tcPr marL="9525" marR="9525" marT="9525" marB="0" anchor="b"/>
                </a:tc>
              </a:tr>
              <a:tr h="306598">
                <a:tc>
                  <a:txBody>
                    <a:bodyPr/>
                    <a:lstStyle/>
                    <a:p>
                      <a:pPr algn="ctr" fontAlgn="b"/>
                      <a:r>
                        <a:rPr lang="en-US" sz="1200" b="0" i="0" u="none" strike="noStrike">
                          <a:solidFill>
                            <a:srgbClr val="000000"/>
                          </a:solidFill>
                          <a:effectLst/>
                          <a:latin typeface="+mj-lt"/>
                        </a:rPr>
                        <a:t>1</a:t>
                      </a:r>
                    </a:p>
                  </a:txBody>
                  <a:tcPr marL="9525" marR="9525" marT="9525" marB="0" anchor="b"/>
                </a:tc>
                <a:tc>
                  <a:txBody>
                    <a:bodyPr/>
                    <a:lstStyle/>
                    <a:p>
                      <a:pPr algn="ctr" fontAlgn="b"/>
                      <a:r>
                        <a:rPr lang="en-US" sz="1200" b="0" i="0" u="none" strike="noStrike">
                          <a:solidFill>
                            <a:srgbClr val="000000"/>
                          </a:solidFill>
                          <a:effectLst/>
                          <a:latin typeface="+mj-lt"/>
                        </a:rPr>
                        <a:t>80007</a:t>
                      </a:r>
                    </a:p>
                  </a:txBody>
                  <a:tcPr marL="9525" marR="9525" marT="9525" marB="0" anchor="b"/>
                </a:tc>
                <a:tc>
                  <a:txBody>
                    <a:bodyPr/>
                    <a:lstStyle/>
                    <a:p>
                      <a:pPr algn="l" fontAlgn="b"/>
                      <a:r>
                        <a:rPr lang="en-US" sz="1200" b="0" i="0" u="none" strike="noStrike" dirty="0">
                          <a:solidFill>
                            <a:srgbClr val="000000"/>
                          </a:solidFill>
                          <a:effectLst/>
                          <a:latin typeface="+mj-lt"/>
                        </a:rPr>
                        <a:t>Arvada, CO</a:t>
                      </a:r>
                    </a:p>
                  </a:txBody>
                  <a:tcPr marL="9525" marR="9525" marT="9525" marB="0" anchor="b"/>
                </a:tc>
                <a:tc>
                  <a:txBody>
                    <a:bodyPr/>
                    <a:lstStyle/>
                    <a:p>
                      <a:pPr algn="ctr" fontAlgn="b"/>
                      <a:r>
                        <a:rPr lang="en-US" sz="1200" b="0" i="0" u="none" strike="noStrike">
                          <a:solidFill>
                            <a:srgbClr val="000000"/>
                          </a:solidFill>
                          <a:effectLst/>
                          <a:latin typeface="+mj-lt"/>
                        </a:rPr>
                        <a:t>115%</a:t>
                      </a:r>
                    </a:p>
                  </a:txBody>
                  <a:tcPr marL="9525" marR="9525" marT="9525" marB="0" anchor="b"/>
                </a:tc>
                <a:tc>
                  <a:txBody>
                    <a:bodyPr/>
                    <a:lstStyle/>
                    <a:p>
                      <a:pPr algn="ctr" fontAlgn="b"/>
                      <a:r>
                        <a:rPr lang="en-US" sz="1200" b="0" i="0" u="none" strike="noStrike">
                          <a:solidFill>
                            <a:srgbClr val="000000"/>
                          </a:solidFill>
                          <a:effectLst/>
                          <a:latin typeface="+mj-lt"/>
                        </a:rPr>
                        <a:t>778</a:t>
                      </a:r>
                    </a:p>
                  </a:txBody>
                  <a:tcPr marL="9525" marR="9525" marT="9525" marB="0" anchor="b"/>
                </a:tc>
              </a:tr>
              <a:tr h="306598">
                <a:tc>
                  <a:txBody>
                    <a:bodyPr/>
                    <a:lstStyle/>
                    <a:p>
                      <a:pPr algn="ctr" fontAlgn="b"/>
                      <a:r>
                        <a:rPr lang="en-US" sz="1200" b="0" i="0" u="none" strike="noStrike">
                          <a:solidFill>
                            <a:srgbClr val="000000"/>
                          </a:solidFill>
                          <a:effectLst/>
                          <a:latin typeface="+mj-lt"/>
                        </a:rPr>
                        <a:t>2</a:t>
                      </a:r>
                    </a:p>
                  </a:txBody>
                  <a:tcPr marL="9525" marR="9525" marT="9525" marB="0" anchor="b"/>
                </a:tc>
                <a:tc>
                  <a:txBody>
                    <a:bodyPr/>
                    <a:lstStyle/>
                    <a:p>
                      <a:pPr algn="ctr" fontAlgn="b"/>
                      <a:r>
                        <a:rPr lang="en-US" sz="1200" b="0" i="0" u="none" strike="noStrike">
                          <a:solidFill>
                            <a:srgbClr val="000000"/>
                          </a:solidFill>
                          <a:effectLst/>
                          <a:latin typeface="+mj-lt"/>
                        </a:rPr>
                        <a:t>80602</a:t>
                      </a:r>
                    </a:p>
                  </a:txBody>
                  <a:tcPr marL="9525" marR="9525" marT="9525" marB="0" anchor="b"/>
                </a:tc>
                <a:tc>
                  <a:txBody>
                    <a:bodyPr/>
                    <a:lstStyle/>
                    <a:p>
                      <a:pPr algn="l" fontAlgn="b"/>
                      <a:r>
                        <a:rPr lang="en-US" sz="1200" b="0" i="0" u="none" strike="noStrike">
                          <a:solidFill>
                            <a:srgbClr val="000000"/>
                          </a:solidFill>
                          <a:effectLst/>
                          <a:latin typeface="+mj-lt"/>
                        </a:rPr>
                        <a:t>Brighton, CO</a:t>
                      </a:r>
                    </a:p>
                  </a:txBody>
                  <a:tcPr marL="9525" marR="9525" marT="9525" marB="0" anchor="b"/>
                </a:tc>
                <a:tc>
                  <a:txBody>
                    <a:bodyPr/>
                    <a:lstStyle/>
                    <a:p>
                      <a:pPr algn="ctr" fontAlgn="b"/>
                      <a:r>
                        <a:rPr lang="en-US" sz="1200" b="0" i="0" u="none" strike="noStrike">
                          <a:solidFill>
                            <a:srgbClr val="000000"/>
                          </a:solidFill>
                          <a:effectLst/>
                          <a:latin typeface="+mj-lt"/>
                        </a:rPr>
                        <a:t>61%</a:t>
                      </a:r>
                    </a:p>
                  </a:txBody>
                  <a:tcPr marL="9525" marR="9525" marT="9525" marB="0" anchor="b"/>
                </a:tc>
                <a:tc>
                  <a:txBody>
                    <a:bodyPr/>
                    <a:lstStyle/>
                    <a:p>
                      <a:pPr algn="ctr" fontAlgn="b"/>
                      <a:r>
                        <a:rPr lang="en-US" sz="1200" b="0" i="0" u="none" strike="noStrike">
                          <a:solidFill>
                            <a:srgbClr val="000000"/>
                          </a:solidFill>
                          <a:effectLst/>
                          <a:latin typeface="+mj-lt"/>
                        </a:rPr>
                        <a:t>1,339</a:t>
                      </a:r>
                    </a:p>
                  </a:txBody>
                  <a:tcPr marL="9525" marR="9525" marT="9525" marB="0" anchor="b"/>
                </a:tc>
              </a:tr>
              <a:tr h="306598">
                <a:tc>
                  <a:txBody>
                    <a:bodyPr/>
                    <a:lstStyle/>
                    <a:p>
                      <a:pPr algn="ctr" fontAlgn="b"/>
                      <a:r>
                        <a:rPr lang="en-US" sz="1200" b="0" i="0" u="none" strike="noStrike">
                          <a:solidFill>
                            <a:srgbClr val="000000"/>
                          </a:solidFill>
                          <a:effectLst/>
                          <a:latin typeface="+mj-lt"/>
                        </a:rPr>
                        <a:t>3</a:t>
                      </a:r>
                    </a:p>
                  </a:txBody>
                  <a:tcPr marL="9525" marR="9525" marT="9525" marB="0" anchor="b"/>
                </a:tc>
                <a:tc>
                  <a:txBody>
                    <a:bodyPr/>
                    <a:lstStyle/>
                    <a:p>
                      <a:pPr algn="ctr" fontAlgn="b"/>
                      <a:r>
                        <a:rPr lang="en-US" sz="1200" b="0" i="0" u="none" strike="noStrike">
                          <a:solidFill>
                            <a:srgbClr val="000000"/>
                          </a:solidFill>
                          <a:effectLst/>
                          <a:latin typeface="+mj-lt"/>
                        </a:rPr>
                        <a:t>80019</a:t>
                      </a:r>
                    </a:p>
                  </a:txBody>
                  <a:tcPr marL="9525" marR="9525" marT="9525" marB="0" anchor="b"/>
                </a:tc>
                <a:tc>
                  <a:txBody>
                    <a:bodyPr/>
                    <a:lstStyle/>
                    <a:p>
                      <a:pPr algn="l" fontAlgn="b"/>
                      <a:r>
                        <a:rPr lang="en-US" sz="1200" b="0" i="0" u="none" strike="noStrike">
                          <a:solidFill>
                            <a:srgbClr val="000000"/>
                          </a:solidFill>
                          <a:effectLst/>
                          <a:latin typeface="+mj-lt"/>
                        </a:rPr>
                        <a:t>Aurora, CO</a:t>
                      </a:r>
                    </a:p>
                  </a:txBody>
                  <a:tcPr marL="9525" marR="9525" marT="9525" marB="0" anchor="b"/>
                </a:tc>
                <a:tc>
                  <a:txBody>
                    <a:bodyPr/>
                    <a:lstStyle/>
                    <a:p>
                      <a:pPr algn="ctr" fontAlgn="b"/>
                      <a:r>
                        <a:rPr lang="en-US" sz="1200" b="0" i="0" u="none" strike="noStrike">
                          <a:solidFill>
                            <a:srgbClr val="000000"/>
                          </a:solidFill>
                          <a:effectLst/>
                          <a:latin typeface="+mj-lt"/>
                        </a:rPr>
                        <a:t>58%</a:t>
                      </a:r>
                    </a:p>
                  </a:txBody>
                  <a:tcPr marL="9525" marR="9525" marT="9525" marB="0" anchor="b"/>
                </a:tc>
                <a:tc>
                  <a:txBody>
                    <a:bodyPr/>
                    <a:lstStyle/>
                    <a:p>
                      <a:pPr algn="ctr" fontAlgn="b"/>
                      <a:r>
                        <a:rPr lang="en-US" sz="1200" b="0" i="0" u="none" strike="noStrike">
                          <a:solidFill>
                            <a:srgbClr val="000000"/>
                          </a:solidFill>
                          <a:effectLst/>
                          <a:latin typeface="+mj-lt"/>
                        </a:rPr>
                        <a:t>147</a:t>
                      </a:r>
                    </a:p>
                  </a:txBody>
                  <a:tcPr marL="9525" marR="9525" marT="9525" marB="0" anchor="b"/>
                </a:tc>
              </a:tr>
              <a:tr h="306598">
                <a:tc>
                  <a:txBody>
                    <a:bodyPr/>
                    <a:lstStyle/>
                    <a:p>
                      <a:pPr algn="ctr" fontAlgn="b"/>
                      <a:r>
                        <a:rPr lang="en-US" sz="1200" b="0" i="0" u="none" strike="noStrike">
                          <a:solidFill>
                            <a:srgbClr val="000000"/>
                          </a:solidFill>
                          <a:effectLst/>
                          <a:latin typeface="+mj-lt"/>
                        </a:rPr>
                        <a:t>4</a:t>
                      </a:r>
                    </a:p>
                  </a:txBody>
                  <a:tcPr marL="9525" marR="9525" marT="9525" marB="0" anchor="b"/>
                </a:tc>
                <a:tc>
                  <a:txBody>
                    <a:bodyPr/>
                    <a:lstStyle/>
                    <a:p>
                      <a:pPr algn="ctr" fontAlgn="b"/>
                      <a:r>
                        <a:rPr lang="en-US" sz="1200" b="0" i="0" u="none" strike="noStrike">
                          <a:solidFill>
                            <a:srgbClr val="000000"/>
                          </a:solidFill>
                          <a:effectLst/>
                          <a:latin typeface="+mj-lt"/>
                        </a:rPr>
                        <a:t>80440</a:t>
                      </a:r>
                    </a:p>
                  </a:txBody>
                  <a:tcPr marL="9525" marR="9525" marT="9525" marB="0" anchor="b"/>
                </a:tc>
                <a:tc>
                  <a:txBody>
                    <a:bodyPr/>
                    <a:lstStyle/>
                    <a:p>
                      <a:pPr algn="l" fontAlgn="b"/>
                      <a:r>
                        <a:rPr lang="en-US" sz="1200" b="0" i="0" u="none" strike="noStrike">
                          <a:solidFill>
                            <a:srgbClr val="000000"/>
                          </a:solidFill>
                          <a:effectLst/>
                          <a:latin typeface="+mj-lt"/>
                        </a:rPr>
                        <a:t>Fairplay, CO</a:t>
                      </a:r>
                    </a:p>
                  </a:txBody>
                  <a:tcPr marL="9525" marR="9525" marT="9525" marB="0" anchor="b"/>
                </a:tc>
                <a:tc>
                  <a:txBody>
                    <a:bodyPr/>
                    <a:lstStyle/>
                    <a:p>
                      <a:pPr algn="ctr" fontAlgn="b"/>
                      <a:r>
                        <a:rPr lang="en-US" sz="1200" b="0" i="0" u="none" strike="noStrike">
                          <a:solidFill>
                            <a:srgbClr val="000000"/>
                          </a:solidFill>
                          <a:effectLst/>
                          <a:latin typeface="+mj-lt"/>
                        </a:rPr>
                        <a:t>37%</a:t>
                      </a:r>
                    </a:p>
                  </a:txBody>
                  <a:tcPr marL="9525" marR="9525" marT="9525" marB="0" anchor="b"/>
                </a:tc>
                <a:tc>
                  <a:txBody>
                    <a:bodyPr/>
                    <a:lstStyle/>
                    <a:p>
                      <a:pPr algn="ctr" fontAlgn="b"/>
                      <a:r>
                        <a:rPr lang="en-US" sz="1200" b="0" i="0" u="none" strike="noStrike">
                          <a:solidFill>
                            <a:srgbClr val="000000"/>
                          </a:solidFill>
                          <a:effectLst/>
                          <a:latin typeface="+mj-lt"/>
                        </a:rPr>
                        <a:t>265</a:t>
                      </a:r>
                    </a:p>
                  </a:txBody>
                  <a:tcPr marL="9525" marR="9525" marT="9525" marB="0" anchor="b"/>
                </a:tc>
              </a:tr>
              <a:tr h="306598">
                <a:tc>
                  <a:txBody>
                    <a:bodyPr/>
                    <a:lstStyle/>
                    <a:p>
                      <a:pPr algn="ctr" fontAlgn="b"/>
                      <a:r>
                        <a:rPr lang="en-US" sz="1200" b="0" i="0" u="none" strike="noStrike">
                          <a:solidFill>
                            <a:srgbClr val="000000"/>
                          </a:solidFill>
                          <a:effectLst/>
                          <a:latin typeface="+mj-lt"/>
                        </a:rPr>
                        <a:t>5</a:t>
                      </a:r>
                    </a:p>
                  </a:txBody>
                  <a:tcPr marL="9525" marR="9525" marT="9525" marB="0" anchor="b"/>
                </a:tc>
                <a:tc>
                  <a:txBody>
                    <a:bodyPr/>
                    <a:lstStyle/>
                    <a:p>
                      <a:pPr algn="ctr" fontAlgn="b"/>
                      <a:r>
                        <a:rPr lang="en-US" sz="1200" b="0" i="0" u="none" strike="noStrike">
                          <a:solidFill>
                            <a:srgbClr val="000000"/>
                          </a:solidFill>
                          <a:effectLst/>
                          <a:latin typeface="+mj-lt"/>
                        </a:rPr>
                        <a:t>80422</a:t>
                      </a:r>
                    </a:p>
                  </a:txBody>
                  <a:tcPr marL="9525" marR="9525" marT="9525" marB="0" anchor="b"/>
                </a:tc>
                <a:tc>
                  <a:txBody>
                    <a:bodyPr/>
                    <a:lstStyle/>
                    <a:p>
                      <a:pPr algn="l" fontAlgn="b"/>
                      <a:r>
                        <a:rPr lang="en-US" sz="1200" b="0" i="0" u="none" strike="noStrike">
                          <a:solidFill>
                            <a:srgbClr val="000000"/>
                          </a:solidFill>
                          <a:effectLst/>
                          <a:latin typeface="+mj-lt"/>
                        </a:rPr>
                        <a:t>Black Hawk, CO</a:t>
                      </a:r>
                    </a:p>
                  </a:txBody>
                  <a:tcPr marL="9525" marR="9525" marT="9525" marB="0" anchor="b"/>
                </a:tc>
                <a:tc>
                  <a:txBody>
                    <a:bodyPr/>
                    <a:lstStyle/>
                    <a:p>
                      <a:pPr algn="ctr" fontAlgn="b"/>
                      <a:r>
                        <a:rPr lang="en-US" sz="1200" b="0" i="0" u="none" strike="noStrike">
                          <a:solidFill>
                            <a:srgbClr val="000000"/>
                          </a:solidFill>
                          <a:effectLst/>
                          <a:latin typeface="+mj-lt"/>
                        </a:rPr>
                        <a:t>36%</a:t>
                      </a:r>
                    </a:p>
                  </a:txBody>
                  <a:tcPr marL="9525" marR="9525" marT="9525" marB="0" anchor="b"/>
                </a:tc>
                <a:tc>
                  <a:txBody>
                    <a:bodyPr/>
                    <a:lstStyle/>
                    <a:p>
                      <a:pPr algn="ctr" fontAlgn="b"/>
                      <a:r>
                        <a:rPr lang="en-US" sz="1200" b="0" i="0" u="none" strike="noStrike">
                          <a:solidFill>
                            <a:srgbClr val="000000"/>
                          </a:solidFill>
                          <a:effectLst/>
                          <a:latin typeface="+mj-lt"/>
                        </a:rPr>
                        <a:t>112</a:t>
                      </a:r>
                    </a:p>
                  </a:txBody>
                  <a:tcPr marL="9525" marR="9525" marT="9525" marB="0" anchor="b"/>
                </a:tc>
              </a:tr>
              <a:tr h="306598">
                <a:tc>
                  <a:txBody>
                    <a:bodyPr/>
                    <a:lstStyle/>
                    <a:p>
                      <a:pPr algn="ctr" fontAlgn="b"/>
                      <a:r>
                        <a:rPr lang="en-US" sz="1200" b="0" i="0" u="none" strike="noStrike">
                          <a:solidFill>
                            <a:srgbClr val="000000"/>
                          </a:solidFill>
                          <a:effectLst/>
                          <a:latin typeface="+mj-lt"/>
                        </a:rPr>
                        <a:t>6</a:t>
                      </a:r>
                    </a:p>
                  </a:txBody>
                  <a:tcPr marL="9525" marR="9525" marT="9525" marB="0" anchor="b"/>
                </a:tc>
                <a:tc>
                  <a:txBody>
                    <a:bodyPr/>
                    <a:lstStyle/>
                    <a:p>
                      <a:pPr algn="ctr" fontAlgn="b"/>
                      <a:r>
                        <a:rPr lang="en-US" sz="1200" b="0" i="0" u="none" strike="noStrike">
                          <a:solidFill>
                            <a:srgbClr val="000000"/>
                          </a:solidFill>
                          <a:effectLst/>
                          <a:latin typeface="+mj-lt"/>
                        </a:rPr>
                        <a:t>80239</a:t>
                      </a:r>
                    </a:p>
                  </a:txBody>
                  <a:tcPr marL="9525" marR="9525" marT="9525" marB="0" anchor="b"/>
                </a:tc>
                <a:tc>
                  <a:txBody>
                    <a:bodyPr/>
                    <a:lstStyle/>
                    <a:p>
                      <a:pPr algn="l" fontAlgn="b"/>
                      <a:r>
                        <a:rPr lang="en-US" sz="1200" b="0" i="0" u="none" strike="noStrike">
                          <a:solidFill>
                            <a:srgbClr val="000000"/>
                          </a:solidFill>
                          <a:effectLst/>
                          <a:latin typeface="+mj-lt"/>
                        </a:rPr>
                        <a:t>Denver, CO</a:t>
                      </a:r>
                    </a:p>
                  </a:txBody>
                  <a:tcPr marL="9525" marR="9525" marT="9525" marB="0" anchor="b"/>
                </a:tc>
                <a:tc>
                  <a:txBody>
                    <a:bodyPr/>
                    <a:lstStyle/>
                    <a:p>
                      <a:pPr algn="ctr" fontAlgn="b"/>
                      <a:r>
                        <a:rPr lang="en-US" sz="1200" b="0" i="0" u="none" strike="noStrike">
                          <a:solidFill>
                            <a:srgbClr val="000000"/>
                          </a:solidFill>
                          <a:effectLst/>
                          <a:latin typeface="+mj-lt"/>
                        </a:rPr>
                        <a:t>36%</a:t>
                      </a:r>
                    </a:p>
                  </a:txBody>
                  <a:tcPr marL="9525" marR="9525" marT="9525" marB="0" anchor="b"/>
                </a:tc>
                <a:tc>
                  <a:txBody>
                    <a:bodyPr/>
                    <a:lstStyle/>
                    <a:p>
                      <a:pPr algn="ctr" fontAlgn="b"/>
                      <a:r>
                        <a:rPr lang="en-US" sz="1200" b="0" i="0" u="none" strike="noStrike">
                          <a:solidFill>
                            <a:srgbClr val="000000"/>
                          </a:solidFill>
                          <a:effectLst/>
                          <a:latin typeface="+mj-lt"/>
                        </a:rPr>
                        <a:t>642</a:t>
                      </a:r>
                    </a:p>
                  </a:txBody>
                  <a:tcPr marL="9525" marR="9525" marT="9525" marB="0" anchor="b"/>
                </a:tc>
              </a:tr>
              <a:tr h="306598">
                <a:tc>
                  <a:txBody>
                    <a:bodyPr/>
                    <a:lstStyle/>
                    <a:p>
                      <a:pPr algn="ctr" fontAlgn="b"/>
                      <a:r>
                        <a:rPr lang="en-US" sz="1200" b="0" i="0" u="none" strike="noStrike">
                          <a:solidFill>
                            <a:srgbClr val="000000"/>
                          </a:solidFill>
                          <a:effectLst/>
                          <a:latin typeface="+mj-lt"/>
                        </a:rPr>
                        <a:t>7</a:t>
                      </a:r>
                    </a:p>
                  </a:txBody>
                  <a:tcPr marL="9525" marR="9525" marT="9525" marB="0" anchor="b"/>
                </a:tc>
                <a:tc>
                  <a:txBody>
                    <a:bodyPr/>
                    <a:lstStyle/>
                    <a:p>
                      <a:pPr algn="ctr" fontAlgn="b"/>
                      <a:r>
                        <a:rPr lang="en-US" sz="1200" b="0" i="0" u="none" strike="noStrike">
                          <a:solidFill>
                            <a:srgbClr val="000000"/>
                          </a:solidFill>
                          <a:effectLst/>
                          <a:latin typeface="+mj-lt"/>
                        </a:rPr>
                        <a:t>80816</a:t>
                      </a:r>
                    </a:p>
                  </a:txBody>
                  <a:tcPr marL="9525" marR="9525" marT="9525" marB="0" anchor="b"/>
                </a:tc>
                <a:tc>
                  <a:txBody>
                    <a:bodyPr/>
                    <a:lstStyle/>
                    <a:p>
                      <a:pPr algn="l" fontAlgn="b"/>
                      <a:r>
                        <a:rPr lang="en-US" sz="1200" b="0" i="0" u="none" strike="noStrike">
                          <a:solidFill>
                            <a:srgbClr val="000000"/>
                          </a:solidFill>
                          <a:effectLst/>
                          <a:latin typeface="+mj-lt"/>
                        </a:rPr>
                        <a:t>Florissant, CO</a:t>
                      </a:r>
                    </a:p>
                  </a:txBody>
                  <a:tcPr marL="9525" marR="9525" marT="9525" marB="0" anchor="b"/>
                </a:tc>
                <a:tc>
                  <a:txBody>
                    <a:bodyPr/>
                    <a:lstStyle/>
                    <a:p>
                      <a:pPr algn="ctr" fontAlgn="b"/>
                      <a:r>
                        <a:rPr lang="en-US" sz="1200" b="0" i="0" u="none" strike="noStrike">
                          <a:solidFill>
                            <a:srgbClr val="000000"/>
                          </a:solidFill>
                          <a:effectLst/>
                          <a:latin typeface="+mj-lt"/>
                        </a:rPr>
                        <a:t>32%</a:t>
                      </a:r>
                    </a:p>
                  </a:txBody>
                  <a:tcPr marL="9525" marR="9525" marT="9525" marB="0" anchor="b"/>
                </a:tc>
                <a:tc>
                  <a:txBody>
                    <a:bodyPr/>
                    <a:lstStyle/>
                    <a:p>
                      <a:pPr algn="ctr" fontAlgn="b"/>
                      <a:r>
                        <a:rPr lang="en-US" sz="1200" b="0" i="0" u="none" strike="noStrike">
                          <a:solidFill>
                            <a:srgbClr val="000000"/>
                          </a:solidFill>
                          <a:effectLst/>
                          <a:latin typeface="+mj-lt"/>
                        </a:rPr>
                        <a:t>370</a:t>
                      </a:r>
                    </a:p>
                  </a:txBody>
                  <a:tcPr marL="9525" marR="9525" marT="9525" marB="0" anchor="b"/>
                </a:tc>
              </a:tr>
              <a:tr h="306598">
                <a:tc>
                  <a:txBody>
                    <a:bodyPr/>
                    <a:lstStyle/>
                    <a:p>
                      <a:pPr algn="ctr" fontAlgn="b"/>
                      <a:r>
                        <a:rPr lang="en-US" sz="1200" b="0" i="0" u="none" strike="noStrike">
                          <a:solidFill>
                            <a:srgbClr val="000000"/>
                          </a:solidFill>
                          <a:effectLst/>
                          <a:latin typeface="+mj-lt"/>
                        </a:rPr>
                        <a:t>8</a:t>
                      </a:r>
                    </a:p>
                  </a:txBody>
                  <a:tcPr marL="9525" marR="9525" marT="9525" marB="0" anchor="b"/>
                </a:tc>
                <a:tc>
                  <a:txBody>
                    <a:bodyPr/>
                    <a:lstStyle/>
                    <a:p>
                      <a:pPr algn="ctr" fontAlgn="b"/>
                      <a:r>
                        <a:rPr lang="en-US" sz="1200" b="0" i="0" u="none" strike="noStrike">
                          <a:solidFill>
                            <a:srgbClr val="000000"/>
                          </a:solidFill>
                          <a:effectLst/>
                          <a:latin typeface="+mj-lt"/>
                        </a:rPr>
                        <a:t>80238</a:t>
                      </a:r>
                    </a:p>
                  </a:txBody>
                  <a:tcPr marL="9525" marR="9525" marT="9525" marB="0" anchor="b"/>
                </a:tc>
                <a:tc>
                  <a:txBody>
                    <a:bodyPr/>
                    <a:lstStyle/>
                    <a:p>
                      <a:pPr algn="l" fontAlgn="b"/>
                      <a:r>
                        <a:rPr lang="en-US" sz="1200" b="0" i="0" u="none" strike="noStrike">
                          <a:solidFill>
                            <a:srgbClr val="000000"/>
                          </a:solidFill>
                          <a:effectLst/>
                          <a:latin typeface="+mj-lt"/>
                        </a:rPr>
                        <a:t>Denver, CO</a:t>
                      </a:r>
                    </a:p>
                  </a:txBody>
                  <a:tcPr marL="9525" marR="9525" marT="9525" marB="0" anchor="b"/>
                </a:tc>
                <a:tc>
                  <a:txBody>
                    <a:bodyPr/>
                    <a:lstStyle/>
                    <a:p>
                      <a:pPr algn="ctr" fontAlgn="b"/>
                      <a:r>
                        <a:rPr lang="en-US" sz="1200" b="0" i="0" u="none" strike="noStrike">
                          <a:solidFill>
                            <a:srgbClr val="000000"/>
                          </a:solidFill>
                          <a:effectLst/>
                          <a:latin typeface="+mj-lt"/>
                        </a:rPr>
                        <a:t>30%</a:t>
                      </a:r>
                    </a:p>
                  </a:txBody>
                  <a:tcPr marL="9525" marR="9525" marT="9525" marB="0" anchor="b"/>
                </a:tc>
                <a:tc>
                  <a:txBody>
                    <a:bodyPr/>
                    <a:lstStyle/>
                    <a:p>
                      <a:pPr algn="ctr" fontAlgn="b"/>
                      <a:r>
                        <a:rPr lang="en-US" sz="1200" b="0" i="0" u="none" strike="noStrike">
                          <a:solidFill>
                            <a:srgbClr val="000000"/>
                          </a:solidFill>
                          <a:effectLst/>
                          <a:latin typeface="+mj-lt"/>
                        </a:rPr>
                        <a:t>1,054</a:t>
                      </a:r>
                    </a:p>
                  </a:txBody>
                  <a:tcPr marL="9525" marR="9525" marT="9525" marB="0" anchor="b"/>
                </a:tc>
              </a:tr>
              <a:tr h="306598">
                <a:tc>
                  <a:txBody>
                    <a:bodyPr/>
                    <a:lstStyle/>
                    <a:p>
                      <a:pPr algn="ctr" fontAlgn="b"/>
                      <a:r>
                        <a:rPr lang="en-US" sz="1200" b="0" i="0" u="none" strike="noStrike">
                          <a:solidFill>
                            <a:srgbClr val="000000"/>
                          </a:solidFill>
                          <a:effectLst/>
                          <a:latin typeface="+mj-lt"/>
                        </a:rPr>
                        <a:t>9</a:t>
                      </a:r>
                    </a:p>
                  </a:txBody>
                  <a:tcPr marL="9525" marR="9525" marT="9525" marB="0" anchor="b"/>
                </a:tc>
                <a:tc>
                  <a:txBody>
                    <a:bodyPr/>
                    <a:lstStyle/>
                    <a:p>
                      <a:pPr algn="ctr" fontAlgn="b"/>
                      <a:r>
                        <a:rPr lang="en-US" sz="1200" b="0" i="0" u="none" strike="noStrike">
                          <a:solidFill>
                            <a:srgbClr val="000000"/>
                          </a:solidFill>
                          <a:effectLst/>
                          <a:latin typeface="+mj-lt"/>
                        </a:rPr>
                        <a:t>80010</a:t>
                      </a:r>
                    </a:p>
                  </a:txBody>
                  <a:tcPr marL="9525" marR="9525" marT="9525" marB="0" anchor="b"/>
                </a:tc>
                <a:tc>
                  <a:txBody>
                    <a:bodyPr/>
                    <a:lstStyle/>
                    <a:p>
                      <a:pPr algn="l" fontAlgn="b"/>
                      <a:r>
                        <a:rPr lang="en-US" sz="1200" b="0" i="0" u="none" strike="noStrike">
                          <a:solidFill>
                            <a:srgbClr val="000000"/>
                          </a:solidFill>
                          <a:effectLst/>
                          <a:latin typeface="+mj-lt"/>
                        </a:rPr>
                        <a:t>Aurora, CO</a:t>
                      </a:r>
                    </a:p>
                  </a:txBody>
                  <a:tcPr marL="9525" marR="9525" marT="9525" marB="0" anchor="b"/>
                </a:tc>
                <a:tc>
                  <a:txBody>
                    <a:bodyPr/>
                    <a:lstStyle/>
                    <a:p>
                      <a:pPr algn="ctr" fontAlgn="b"/>
                      <a:r>
                        <a:rPr lang="en-US" sz="1200" b="0" i="0" u="none" strike="noStrike">
                          <a:solidFill>
                            <a:srgbClr val="000000"/>
                          </a:solidFill>
                          <a:effectLst/>
                          <a:latin typeface="+mj-lt"/>
                        </a:rPr>
                        <a:t>22%</a:t>
                      </a:r>
                    </a:p>
                  </a:txBody>
                  <a:tcPr marL="9525" marR="9525" marT="9525" marB="0" anchor="b"/>
                </a:tc>
                <a:tc>
                  <a:txBody>
                    <a:bodyPr/>
                    <a:lstStyle/>
                    <a:p>
                      <a:pPr algn="ctr" fontAlgn="b"/>
                      <a:r>
                        <a:rPr lang="en-US" sz="1200" b="0" i="0" u="none" strike="noStrike">
                          <a:solidFill>
                            <a:srgbClr val="000000"/>
                          </a:solidFill>
                          <a:effectLst/>
                          <a:latin typeface="+mj-lt"/>
                        </a:rPr>
                        <a:t>618</a:t>
                      </a:r>
                    </a:p>
                  </a:txBody>
                  <a:tcPr marL="9525" marR="9525" marT="9525" marB="0" anchor="b"/>
                </a:tc>
              </a:tr>
              <a:tr h="306598">
                <a:tc>
                  <a:txBody>
                    <a:bodyPr/>
                    <a:lstStyle/>
                    <a:p>
                      <a:pPr algn="ctr" fontAlgn="b"/>
                      <a:r>
                        <a:rPr lang="en-US" sz="1200" b="0" i="0" u="none" strike="noStrike">
                          <a:solidFill>
                            <a:srgbClr val="000000"/>
                          </a:solidFill>
                          <a:effectLst/>
                          <a:latin typeface="+mj-lt"/>
                        </a:rPr>
                        <a:t>10</a:t>
                      </a:r>
                    </a:p>
                  </a:txBody>
                  <a:tcPr marL="9525" marR="9525" marT="9525" marB="0" anchor="b"/>
                </a:tc>
                <a:tc>
                  <a:txBody>
                    <a:bodyPr/>
                    <a:lstStyle/>
                    <a:p>
                      <a:pPr algn="ctr" fontAlgn="b"/>
                      <a:r>
                        <a:rPr lang="en-US" sz="1200" b="0" i="0" u="none" strike="noStrike">
                          <a:solidFill>
                            <a:srgbClr val="000000"/>
                          </a:solidFill>
                          <a:effectLst/>
                          <a:latin typeface="+mj-lt"/>
                        </a:rPr>
                        <a:t>80603</a:t>
                      </a:r>
                    </a:p>
                  </a:txBody>
                  <a:tcPr marL="9525" marR="9525" marT="9525" marB="0" anchor="b"/>
                </a:tc>
                <a:tc>
                  <a:txBody>
                    <a:bodyPr/>
                    <a:lstStyle/>
                    <a:p>
                      <a:pPr algn="l" fontAlgn="b"/>
                      <a:r>
                        <a:rPr lang="en-US" sz="1200" b="0" i="0" u="none" strike="noStrike" dirty="0">
                          <a:solidFill>
                            <a:srgbClr val="000000"/>
                          </a:solidFill>
                          <a:effectLst/>
                          <a:latin typeface="+mj-lt"/>
                        </a:rPr>
                        <a:t>Brighton, CO</a:t>
                      </a:r>
                    </a:p>
                  </a:txBody>
                  <a:tcPr marL="9525" marR="9525" marT="9525" marB="0" anchor="b"/>
                </a:tc>
                <a:tc>
                  <a:txBody>
                    <a:bodyPr/>
                    <a:lstStyle/>
                    <a:p>
                      <a:pPr algn="ctr" fontAlgn="b"/>
                      <a:r>
                        <a:rPr lang="en-US" sz="1200" b="0" i="0" u="none" strike="noStrike">
                          <a:solidFill>
                            <a:srgbClr val="000000"/>
                          </a:solidFill>
                          <a:effectLst/>
                          <a:latin typeface="+mj-lt"/>
                        </a:rPr>
                        <a:t>20%</a:t>
                      </a:r>
                    </a:p>
                  </a:txBody>
                  <a:tcPr marL="9525" marR="9525" marT="9525" marB="0" anchor="b"/>
                </a:tc>
                <a:tc>
                  <a:txBody>
                    <a:bodyPr/>
                    <a:lstStyle/>
                    <a:p>
                      <a:pPr algn="ctr" fontAlgn="b"/>
                      <a:r>
                        <a:rPr lang="en-US" sz="1200" b="0" i="0" u="none" strike="noStrike" dirty="0">
                          <a:solidFill>
                            <a:srgbClr val="000000"/>
                          </a:solidFill>
                          <a:effectLst/>
                          <a:latin typeface="+mj-lt"/>
                        </a:rPr>
                        <a:t>420</a:t>
                      </a:r>
                    </a:p>
                  </a:txBody>
                  <a:tcPr marL="9525" marR="9525" marT="9525" marB="0" anchor="b"/>
                </a:tc>
              </a:tr>
            </a:tbl>
          </a:graphicData>
        </a:graphic>
      </p:graphicFrame>
      <p:sp>
        <p:nvSpPr>
          <p:cNvPr id="2" name="Slide Number Placeholder 1"/>
          <p:cNvSpPr>
            <a:spLocks noGrp="1"/>
          </p:cNvSpPr>
          <p:nvPr>
            <p:ph type="sldNum" sz="quarter" idx="2"/>
          </p:nvPr>
        </p:nvSpPr>
        <p:spPr/>
        <p:txBody>
          <a:bodyPr/>
          <a:lstStyle/>
          <a:p>
            <a:fld id="{86CB4B4D-7CA3-9044-876B-883B54F8677D}" type="slidenum">
              <a:rPr lang="uk-UA" smtClean="0"/>
              <a:pPr/>
              <a:t>79</a:t>
            </a:fld>
            <a:endParaRPr lang="uk-UA" dirty="0"/>
          </a:p>
        </p:txBody>
      </p:sp>
    </p:spTree>
    <p:extLst>
      <p:ext uri="{BB962C8B-B14F-4D97-AF65-F5344CB8AC3E}">
        <p14:creationId xmlns:p14="http://schemas.microsoft.com/office/powerpoint/2010/main" val="123129540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2"/>
          </p:nvPr>
        </p:nvSpPr>
        <p:spPr/>
        <p:txBody>
          <a:bodyPr/>
          <a:lstStyle/>
          <a:p>
            <a:fld id="{BE3C08F0-9C2C-9F43-9A81-37B149DD4ED0}" type="slidenum">
              <a:rPr lang="en-US" smtClean="0"/>
              <a:pPr/>
              <a:t>8</a:t>
            </a:fld>
            <a:endParaRPr lang="en-US" dirty="0"/>
          </a:p>
        </p:txBody>
      </p:sp>
      <p:sp>
        <p:nvSpPr>
          <p:cNvPr id="4" name="Text Placeholder 3"/>
          <p:cNvSpPr>
            <a:spLocks noGrp="1"/>
          </p:cNvSpPr>
          <p:nvPr>
            <p:ph type="body" sz="quarter" idx="10"/>
          </p:nvPr>
        </p:nvSpPr>
        <p:spPr/>
        <p:txBody>
          <a:bodyPr/>
          <a:lstStyle/>
          <a:p>
            <a:r>
              <a:rPr lang="en-US" dirty="0" smtClean="0"/>
              <a:t>2019 </a:t>
            </a:r>
            <a:r>
              <a:rPr lang="en-US" dirty="0"/>
              <a:t>Forecast</a:t>
            </a:r>
          </a:p>
          <a:p>
            <a:endParaRPr lang="en-US" dirty="0"/>
          </a:p>
        </p:txBody>
      </p:sp>
      <p:sp>
        <p:nvSpPr>
          <p:cNvPr id="5" name="Text Placeholder 4"/>
          <p:cNvSpPr>
            <a:spLocks noGrp="1"/>
          </p:cNvSpPr>
          <p:nvPr>
            <p:ph type="body" sz="quarter" idx="11"/>
          </p:nvPr>
        </p:nvSpPr>
        <p:spPr/>
        <p:txBody>
          <a:bodyPr/>
          <a:lstStyle/>
          <a:p>
            <a:r>
              <a:rPr lang="en-US" dirty="0"/>
              <a:t>Key economic and housing metrics from </a:t>
            </a:r>
            <a:r>
              <a:rPr lang="en-US" dirty="0" smtClean="0"/>
              <a:t>realtor.com</a:t>
            </a:r>
            <a:endParaRPr lang="en-US" dirty="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990089241"/>
              </p:ext>
            </p:extLst>
          </p:nvPr>
        </p:nvGraphicFramePr>
        <p:xfrm>
          <a:off x="2663906" y="1560615"/>
          <a:ext cx="3482293" cy="2484120"/>
        </p:xfrm>
        <a:graphic>
          <a:graphicData uri="http://schemas.openxmlformats.org/drawingml/2006/table">
            <a:tbl>
              <a:tblPr firstRow="1" bandRow="1">
                <a:tableStyleId>{5C22544A-7EE6-4342-B048-85BDC9FD1C3A}</a:tableStyleId>
              </a:tblPr>
              <a:tblGrid>
                <a:gridCol w="2187177"/>
                <a:gridCol w="1295116"/>
              </a:tblGrid>
              <a:tr h="571500">
                <a:tc>
                  <a:txBody>
                    <a:bodyPr/>
                    <a:lstStyle/>
                    <a:p>
                      <a:pPr algn="ctr"/>
                      <a:r>
                        <a:rPr lang="en-US" sz="1700" dirty="0" smtClean="0"/>
                        <a:t>Variable</a:t>
                      </a:r>
                      <a:endParaRPr lang="en-US" sz="1700" dirty="0"/>
                    </a:p>
                  </a:txBody>
                  <a:tcPr marL="68580" marR="68580" marT="34290" marB="34290"/>
                </a:tc>
                <a:tc>
                  <a:txBody>
                    <a:bodyPr/>
                    <a:lstStyle/>
                    <a:p>
                      <a:pPr algn="ctr"/>
                      <a:r>
                        <a:rPr lang="en-US" sz="1700" dirty="0" smtClean="0"/>
                        <a:t>2019</a:t>
                      </a:r>
                      <a:r>
                        <a:rPr lang="en-US" sz="1700" baseline="0" dirty="0" smtClean="0"/>
                        <a:t> Forecast</a:t>
                      </a:r>
                      <a:endParaRPr lang="en-US" sz="1700" dirty="0"/>
                    </a:p>
                  </a:txBody>
                  <a:tcPr marL="68580" marR="68580" marT="34290" marB="34290"/>
                </a:tc>
              </a:tr>
              <a:tr h="320040">
                <a:tc>
                  <a:txBody>
                    <a:bodyPr/>
                    <a:lstStyle/>
                    <a:p>
                      <a:r>
                        <a:rPr lang="en-US" sz="1700" dirty="0" smtClean="0"/>
                        <a:t>Existing Home Sales</a:t>
                      </a:r>
                      <a:endParaRPr lang="en-US" sz="1700" dirty="0"/>
                    </a:p>
                  </a:txBody>
                  <a:tcPr marL="68580" marR="68580" marT="34290" marB="34290"/>
                </a:tc>
                <a:tc>
                  <a:txBody>
                    <a:bodyPr/>
                    <a:lstStyle/>
                    <a:p>
                      <a:pPr algn="ctr"/>
                      <a:r>
                        <a:rPr lang="en-US" sz="1700" dirty="0" smtClean="0"/>
                        <a:t>-2.0%</a:t>
                      </a:r>
                      <a:endParaRPr lang="en-US" sz="1700" dirty="0"/>
                    </a:p>
                  </a:txBody>
                  <a:tcPr marL="68580" marR="68580" marT="34290" marB="34290"/>
                </a:tc>
              </a:tr>
              <a:tr h="320040">
                <a:tc>
                  <a:txBody>
                    <a:bodyPr/>
                    <a:lstStyle/>
                    <a:p>
                      <a:r>
                        <a:rPr lang="en-US" sz="1700" dirty="0" smtClean="0"/>
                        <a:t>Existing Home</a:t>
                      </a:r>
                      <a:r>
                        <a:rPr lang="en-US" sz="1700" baseline="0" dirty="0" smtClean="0"/>
                        <a:t> Prices</a:t>
                      </a:r>
                      <a:endParaRPr lang="en-US" sz="1700" dirty="0"/>
                    </a:p>
                  </a:txBody>
                  <a:tcPr marL="68580" marR="68580" marT="34290" marB="34290"/>
                </a:tc>
                <a:tc>
                  <a:txBody>
                    <a:bodyPr/>
                    <a:lstStyle/>
                    <a:p>
                      <a:pPr algn="ctr"/>
                      <a:r>
                        <a:rPr lang="en-US" sz="1700" dirty="0" smtClean="0"/>
                        <a:t>2.2%</a:t>
                      </a:r>
                      <a:endParaRPr lang="en-US" sz="1700" dirty="0"/>
                    </a:p>
                  </a:txBody>
                  <a:tcPr marL="68580" marR="68580" marT="34290" marB="34290"/>
                </a:tc>
              </a:tr>
              <a:tr h="320040">
                <a:tc>
                  <a:txBody>
                    <a:bodyPr/>
                    <a:lstStyle/>
                    <a:p>
                      <a:r>
                        <a:rPr lang="en-US" sz="1700" dirty="0" smtClean="0"/>
                        <a:t>SF Housing Starts</a:t>
                      </a:r>
                      <a:endParaRPr lang="en-US" sz="1700" dirty="0"/>
                    </a:p>
                  </a:txBody>
                  <a:tcPr marL="68580" marR="68580" marT="34290" marB="34290"/>
                </a:tc>
                <a:tc>
                  <a:txBody>
                    <a:bodyPr/>
                    <a:lstStyle/>
                    <a:p>
                      <a:pPr algn="ctr"/>
                      <a:r>
                        <a:rPr lang="en-US" sz="1700" dirty="0" smtClean="0"/>
                        <a:t>8%</a:t>
                      </a:r>
                      <a:endParaRPr lang="en-US" sz="1700" dirty="0"/>
                    </a:p>
                  </a:txBody>
                  <a:tcPr marL="68580" marR="68580" marT="34290" marB="34290"/>
                </a:tc>
              </a:tr>
              <a:tr h="320040">
                <a:tc>
                  <a:txBody>
                    <a:bodyPr/>
                    <a:lstStyle/>
                    <a:p>
                      <a:r>
                        <a:rPr lang="en-US" sz="1700" dirty="0" smtClean="0"/>
                        <a:t>Mortgage Rates</a:t>
                      </a:r>
                      <a:endParaRPr lang="en-US" sz="1700" dirty="0"/>
                    </a:p>
                  </a:txBody>
                  <a:tcPr marL="68580" marR="68580" marT="34290" marB="34290"/>
                </a:tc>
                <a:tc>
                  <a:txBody>
                    <a:bodyPr/>
                    <a:lstStyle/>
                    <a:p>
                      <a:pPr algn="ctr"/>
                      <a:r>
                        <a:rPr lang="en-US" sz="1700" dirty="0" smtClean="0"/>
                        <a:t>5.3/5.5%</a:t>
                      </a:r>
                      <a:endParaRPr lang="en-US" sz="1700" dirty="0"/>
                    </a:p>
                  </a:txBody>
                  <a:tcPr marL="68580" marR="68580" marT="34290" marB="34290"/>
                </a:tc>
              </a:tr>
              <a:tr h="320040">
                <a:tc>
                  <a:txBody>
                    <a:bodyPr/>
                    <a:lstStyle/>
                    <a:p>
                      <a:r>
                        <a:rPr lang="en-US" sz="1700" dirty="0" smtClean="0"/>
                        <a:t>Homeownership</a:t>
                      </a:r>
                      <a:endParaRPr lang="en-US" sz="1700" dirty="0"/>
                    </a:p>
                  </a:txBody>
                  <a:tcPr marL="68580" marR="68580" marT="34290" marB="34290"/>
                </a:tc>
                <a:tc>
                  <a:txBody>
                    <a:bodyPr/>
                    <a:lstStyle/>
                    <a:p>
                      <a:pPr algn="ctr"/>
                      <a:r>
                        <a:rPr lang="en-US" sz="1700" dirty="0" smtClean="0"/>
                        <a:t>64.6%</a:t>
                      </a:r>
                      <a:endParaRPr lang="en-US" sz="1700" dirty="0"/>
                    </a:p>
                  </a:txBody>
                  <a:tcPr marL="68580" marR="68580" marT="34290" marB="34290"/>
                </a:tc>
              </a:tr>
            </a:tbl>
          </a:graphicData>
        </a:graphic>
      </p:graphicFrame>
    </p:spTree>
    <p:extLst>
      <p:ext uri="{BB962C8B-B14F-4D97-AF65-F5344CB8AC3E}">
        <p14:creationId xmlns:p14="http://schemas.microsoft.com/office/powerpoint/2010/main" val="1541019149"/>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Growth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a:t>Single Family and Condo </a:t>
            </a:r>
            <a:r>
              <a:rPr lang="en-US" dirty="0" smtClean="0"/>
              <a:t>Sales </a:t>
            </a:r>
            <a:r>
              <a:rPr lang="en-US" dirty="0"/>
              <a:t>by Y/Y % Change (Oct </a:t>
            </a:r>
            <a:r>
              <a:rPr lang="en-US" dirty="0" smtClean="0"/>
              <a:t>2018, </a:t>
            </a:r>
            <a:r>
              <a:rPr lang="en-US" dirty="0" err="1" smtClean="0"/>
              <a:t>Annl</a:t>
            </a:r>
            <a:r>
              <a:rPr lang="en-US" dirty="0" smtClean="0"/>
              <a:t>.)</a:t>
            </a:r>
            <a:endParaRPr lang="en-US" b="1" dirty="0"/>
          </a:p>
        </p:txBody>
      </p:sp>
      <p:pic>
        <p:nvPicPr>
          <p:cNvPr id="3" name="Picture 2"/>
          <p:cNvPicPr>
            <a:picLocks noChangeAspect="1"/>
          </p:cNvPicPr>
          <p:nvPr/>
        </p:nvPicPr>
        <p:blipFill>
          <a:blip r:embed="rId3"/>
          <a:stretch>
            <a:fillRect/>
          </a:stretch>
        </p:blipFill>
        <p:spPr>
          <a:xfrm>
            <a:off x="1308632" y="935265"/>
            <a:ext cx="6437157" cy="3908274"/>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uk-UA" smtClean="0"/>
              <a:pPr/>
              <a:t>80</a:t>
            </a:fld>
            <a:endParaRPr lang="uk-UA" dirty="0"/>
          </a:p>
        </p:txBody>
      </p:sp>
    </p:spTree>
    <p:extLst>
      <p:ext uri="{BB962C8B-B14F-4D97-AF65-F5344CB8AC3E}">
        <p14:creationId xmlns:p14="http://schemas.microsoft.com/office/powerpoint/2010/main" val="1171183108"/>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solidFill>
                  <a:schemeClr val="accent1"/>
                </a:solidFill>
              </a:rPr>
              <a:t>Closed Sales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smtClean="0"/>
              <a:t>Closed Sales Y/Y</a:t>
            </a:r>
            <a:r>
              <a:rPr lang="en-US" dirty="0"/>
              <a:t>% for the Past 12 </a:t>
            </a:r>
            <a:r>
              <a:rPr lang="en-US" dirty="0" smtClean="0"/>
              <a:t>Months (</a:t>
            </a:r>
            <a:r>
              <a:rPr lang="en-US" dirty="0" err="1" smtClean="0"/>
              <a:t>Annl</a:t>
            </a:r>
            <a:r>
              <a:rPr lang="en-US" dirty="0" smtClean="0"/>
              <a:t>.)</a:t>
            </a:r>
            <a:endParaRPr lang="en-US" dirty="0"/>
          </a:p>
        </p:txBody>
      </p:sp>
      <p:pic>
        <p:nvPicPr>
          <p:cNvPr id="3" name="Picture 2"/>
          <p:cNvPicPr>
            <a:picLocks noChangeAspect="1"/>
          </p:cNvPicPr>
          <p:nvPr/>
        </p:nvPicPr>
        <p:blipFill>
          <a:blip r:embed="rId3"/>
          <a:stretch>
            <a:fillRect/>
          </a:stretch>
        </p:blipFill>
        <p:spPr>
          <a:xfrm>
            <a:off x="1144138" y="1013415"/>
            <a:ext cx="6311367" cy="3831902"/>
          </a:xfrm>
          <a:prstGeom prst="rect">
            <a:avLst/>
          </a:prstGeom>
        </p:spPr>
      </p:pic>
      <p:sp>
        <p:nvSpPr>
          <p:cNvPr id="7" name="Slide Number Placeholder 6"/>
          <p:cNvSpPr>
            <a:spLocks noGrp="1"/>
          </p:cNvSpPr>
          <p:nvPr>
            <p:ph type="sldNum" sz="quarter" idx="2"/>
          </p:nvPr>
        </p:nvSpPr>
        <p:spPr/>
        <p:txBody>
          <a:bodyPr/>
          <a:lstStyle/>
          <a:p>
            <a:fld id="{86CB4B4D-7CA3-9044-876B-883B54F8677D}" type="slidenum">
              <a:rPr lang="uk-UA" smtClean="0"/>
              <a:pPr/>
              <a:t>81</a:t>
            </a:fld>
            <a:endParaRPr lang="uk-UA" dirty="0"/>
          </a:p>
        </p:txBody>
      </p:sp>
    </p:spTree>
    <p:extLst>
      <p:ext uri="{BB962C8B-B14F-4D97-AF65-F5344CB8AC3E}">
        <p14:creationId xmlns:p14="http://schemas.microsoft.com/office/powerpoint/2010/main" val="513801208"/>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Age of Inventory</a:t>
            </a:r>
            <a:endParaRPr lang="en-US" dirty="0"/>
          </a:p>
        </p:txBody>
      </p:sp>
      <p:pic>
        <p:nvPicPr>
          <p:cNvPr id="5" name="Picture Placeholder 5" descr="PRODUCT_ icon_white-01.p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2770" t="-5166" r="-5989" b="-3882"/>
          <a:stretch/>
        </p:blipFill>
        <p:spPr>
          <a:xfrm>
            <a:off x="4758073" y="1022350"/>
            <a:ext cx="950912" cy="873125"/>
          </a:xfrm>
        </p:spPr>
      </p:pic>
    </p:spTree>
    <p:extLst>
      <p:ext uri="{BB962C8B-B14F-4D97-AF65-F5344CB8AC3E}">
        <p14:creationId xmlns:p14="http://schemas.microsoft.com/office/powerpoint/2010/main" val="2029331420"/>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5900" y="1013414"/>
            <a:ext cx="5918200" cy="3804557"/>
          </a:xfrm>
          <a:prstGeom prst="rect">
            <a:avLst/>
          </a:prstGeom>
        </p:spPr>
      </p:pic>
      <p:sp>
        <p:nvSpPr>
          <p:cNvPr id="5" name="Text Placeholder 4"/>
          <p:cNvSpPr>
            <a:spLocks noGrp="1"/>
          </p:cNvSpPr>
          <p:nvPr>
            <p:ph type="body" sz="quarter" idx="10"/>
          </p:nvPr>
        </p:nvSpPr>
        <p:spPr/>
        <p:txBody>
          <a:bodyPr/>
          <a:lstStyle/>
          <a:p>
            <a:r>
              <a:rPr lang="en-US" b="1" dirty="0" smtClean="0">
                <a:solidFill>
                  <a:schemeClr val="accent1"/>
                </a:solidFill>
              </a:rPr>
              <a:t>Age of Inventory </a:t>
            </a:r>
            <a:r>
              <a:rPr lang="en-US" dirty="0" smtClean="0"/>
              <a:t>in </a:t>
            </a:r>
            <a:r>
              <a:rPr lang="en-US" dirty="0" err="1" smtClean="0"/>
              <a:t>denver</a:t>
            </a:r>
            <a:endParaRPr lang="en-US" dirty="0"/>
          </a:p>
        </p:txBody>
      </p:sp>
      <p:sp>
        <p:nvSpPr>
          <p:cNvPr id="6" name="Text Placeholder 5"/>
          <p:cNvSpPr>
            <a:spLocks noGrp="1"/>
          </p:cNvSpPr>
          <p:nvPr>
            <p:ph type="body" sz="quarter" idx="11"/>
          </p:nvPr>
        </p:nvSpPr>
        <p:spPr/>
        <p:txBody>
          <a:bodyPr/>
          <a:lstStyle/>
          <a:p>
            <a:r>
              <a:rPr lang="en-US" dirty="0" smtClean="0"/>
              <a:t>Age of inventory in fastest-moving markets is 53-54 days (Dec 2018)</a:t>
            </a:r>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pPr/>
              <a:t>83</a:t>
            </a:fld>
            <a:endParaRPr lang="uk-UA" dirty="0"/>
          </a:p>
        </p:txBody>
      </p:sp>
    </p:spTree>
    <p:extLst>
      <p:ext uri="{BB962C8B-B14F-4D97-AF65-F5344CB8AC3E}">
        <p14:creationId xmlns:p14="http://schemas.microsoft.com/office/powerpoint/2010/main" val="269797163"/>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8086"/>
          <a:stretch/>
        </p:blipFill>
        <p:spPr>
          <a:xfrm>
            <a:off x="935098" y="961995"/>
            <a:ext cx="6608702" cy="3904926"/>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84</a:t>
            </a:fld>
            <a:endParaRPr lang="en-US" dirty="0"/>
          </a:p>
        </p:txBody>
      </p:sp>
      <p:sp>
        <p:nvSpPr>
          <p:cNvPr id="8" name="Text Placeholder 7"/>
          <p:cNvSpPr>
            <a:spLocks noGrp="1"/>
          </p:cNvSpPr>
          <p:nvPr>
            <p:ph type="body" sz="quarter" idx="10"/>
          </p:nvPr>
        </p:nvSpPr>
        <p:spPr/>
        <p:txBody>
          <a:bodyPr/>
          <a:lstStyle/>
          <a:p>
            <a:r>
              <a:rPr lang="en-US" b="1" dirty="0" smtClean="0">
                <a:solidFill>
                  <a:schemeClr val="accent1"/>
                </a:solidFill>
              </a:rPr>
              <a:t>Hottest Counties </a:t>
            </a:r>
            <a:r>
              <a:rPr lang="en-US" dirty="0" smtClean="0"/>
              <a:t>in Denver Area</a:t>
            </a:r>
            <a:endParaRPr lang="en-US" dirty="0"/>
          </a:p>
        </p:txBody>
      </p:sp>
      <p:sp>
        <p:nvSpPr>
          <p:cNvPr id="3" name="Text Placeholder 2"/>
          <p:cNvSpPr>
            <a:spLocks noGrp="1"/>
          </p:cNvSpPr>
          <p:nvPr>
            <p:ph type="body" sz="quarter" idx="11"/>
          </p:nvPr>
        </p:nvSpPr>
        <p:spPr/>
        <p:txBody>
          <a:bodyPr/>
          <a:lstStyle/>
          <a:p>
            <a:r>
              <a:rPr lang="en-US" dirty="0" smtClean="0"/>
              <a:t>Jefferson Claims Top Performing County (Q4 2018)</a:t>
            </a:r>
            <a:endParaRPr lang="en-US" dirty="0"/>
          </a:p>
        </p:txBody>
      </p:sp>
      <p:sp>
        <p:nvSpPr>
          <p:cNvPr id="11" name="Rectangle 10"/>
          <p:cNvSpPr/>
          <p:nvPr/>
        </p:nvSpPr>
        <p:spPr>
          <a:xfrm>
            <a:off x="935098" y="4860388"/>
            <a:ext cx="1191801" cy="207749"/>
          </a:xfrm>
          <a:prstGeom prst="rect">
            <a:avLst/>
          </a:prstGeom>
        </p:spPr>
        <p:txBody>
          <a:bodyPr wrap="square">
            <a:spAutoFit/>
          </a:bodyPr>
          <a:lstStyle/>
          <a:p>
            <a:pPr lvl="0" algn="r"/>
            <a:r>
              <a:rPr lang="en-US" sz="750" i="1" dirty="0">
                <a:solidFill>
                  <a:srgbClr val="7F7F7F"/>
                </a:solidFill>
              </a:rPr>
              <a:t>Source: </a:t>
            </a:r>
            <a:r>
              <a:rPr lang="en-US" sz="750" i="1" dirty="0" err="1">
                <a:solidFill>
                  <a:srgbClr val="7F7F7F"/>
                </a:solidFill>
              </a:rPr>
              <a:t>Realtor.com</a:t>
            </a:r>
            <a:endParaRPr lang="en-US" sz="750" i="1" baseline="30000" dirty="0">
              <a:solidFill>
                <a:srgbClr val="7F7F7F"/>
              </a:solidFill>
            </a:endParaRPr>
          </a:p>
        </p:txBody>
      </p:sp>
    </p:spTree>
    <p:extLst>
      <p:ext uri="{BB962C8B-B14F-4D97-AF65-F5344CB8AC3E}">
        <p14:creationId xmlns:p14="http://schemas.microsoft.com/office/powerpoint/2010/main" val="3078735141"/>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15062"/>
          <a:stretch/>
        </p:blipFill>
        <p:spPr>
          <a:xfrm>
            <a:off x="791391" y="963847"/>
            <a:ext cx="7148072" cy="3903074"/>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85</a:t>
            </a:fld>
            <a:endParaRPr lang="en-US" dirty="0"/>
          </a:p>
        </p:txBody>
      </p:sp>
      <p:sp>
        <p:nvSpPr>
          <p:cNvPr id="8" name="Text Placeholder 7"/>
          <p:cNvSpPr>
            <a:spLocks noGrp="1"/>
          </p:cNvSpPr>
          <p:nvPr>
            <p:ph type="body" sz="quarter" idx="10"/>
          </p:nvPr>
        </p:nvSpPr>
        <p:spPr/>
        <p:txBody>
          <a:bodyPr/>
          <a:lstStyle/>
          <a:p>
            <a:r>
              <a:rPr lang="en-US" b="1" dirty="0">
                <a:solidFill>
                  <a:schemeClr val="accent1"/>
                </a:solidFill>
              </a:rPr>
              <a:t>Hottest </a:t>
            </a:r>
            <a:r>
              <a:rPr lang="en-US" b="1" dirty="0" smtClean="0">
                <a:solidFill>
                  <a:schemeClr val="accent1"/>
                </a:solidFill>
              </a:rPr>
              <a:t>Zip Codes </a:t>
            </a:r>
            <a:r>
              <a:rPr lang="en-US" dirty="0" smtClean="0"/>
              <a:t>in Denver Area</a:t>
            </a:r>
            <a:endParaRPr lang="en-US" dirty="0"/>
          </a:p>
        </p:txBody>
      </p:sp>
      <p:sp>
        <p:nvSpPr>
          <p:cNvPr id="3" name="Text Placeholder 2"/>
          <p:cNvSpPr>
            <a:spLocks noGrp="1"/>
          </p:cNvSpPr>
          <p:nvPr>
            <p:ph type="body" sz="quarter" idx="11"/>
          </p:nvPr>
        </p:nvSpPr>
        <p:spPr/>
        <p:txBody>
          <a:bodyPr/>
          <a:lstStyle/>
          <a:p>
            <a:r>
              <a:rPr lang="en-US" dirty="0" smtClean="0"/>
              <a:t>Top 10 Performing Zip Codes (Q4 2018)</a:t>
            </a:r>
            <a:endParaRPr lang="en-US" dirty="0"/>
          </a:p>
        </p:txBody>
      </p:sp>
      <p:sp>
        <p:nvSpPr>
          <p:cNvPr id="11" name="Rectangle 10"/>
          <p:cNvSpPr/>
          <p:nvPr/>
        </p:nvSpPr>
        <p:spPr>
          <a:xfrm>
            <a:off x="3769527" y="4495425"/>
            <a:ext cx="1191801" cy="207749"/>
          </a:xfrm>
          <a:prstGeom prst="rect">
            <a:avLst/>
          </a:prstGeom>
        </p:spPr>
        <p:txBody>
          <a:bodyPr wrap="square">
            <a:spAutoFit/>
          </a:bodyPr>
          <a:lstStyle/>
          <a:p>
            <a:pPr lvl="0" algn="r"/>
            <a:r>
              <a:rPr lang="en-US" sz="750" i="1" dirty="0">
                <a:solidFill>
                  <a:srgbClr val="7F7F7F"/>
                </a:solidFill>
              </a:rPr>
              <a:t>Source: </a:t>
            </a:r>
            <a:r>
              <a:rPr lang="en-US" sz="750" i="1" dirty="0" err="1">
                <a:solidFill>
                  <a:srgbClr val="7F7F7F"/>
                </a:solidFill>
              </a:rPr>
              <a:t>Realtor.com</a:t>
            </a:r>
            <a:endParaRPr lang="en-US" sz="750" i="1" baseline="30000" dirty="0">
              <a:solidFill>
                <a:srgbClr val="7F7F7F"/>
              </a:solidFill>
            </a:endParaRPr>
          </a:p>
        </p:txBody>
      </p:sp>
    </p:spTree>
    <p:extLst>
      <p:ext uri="{BB962C8B-B14F-4D97-AF65-F5344CB8AC3E}">
        <p14:creationId xmlns:p14="http://schemas.microsoft.com/office/powerpoint/2010/main" val="501192776"/>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39900" y="974405"/>
            <a:ext cx="5899150" cy="3792311"/>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86</a:t>
            </a:fld>
            <a:endParaRPr lang="en-US" dirty="0"/>
          </a:p>
        </p:txBody>
      </p:sp>
      <p:sp>
        <p:nvSpPr>
          <p:cNvPr id="8" name="Text Placeholder 7"/>
          <p:cNvSpPr>
            <a:spLocks noGrp="1"/>
          </p:cNvSpPr>
          <p:nvPr>
            <p:ph type="body" sz="quarter" idx="10"/>
          </p:nvPr>
        </p:nvSpPr>
        <p:spPr/>
        <p:txBody>
          <a:bodyPr/>
          <a:lstStyle/>
          <a:p>
            <a:r>
              <a:rPr lang="en-US" b="1" dirty="0" smtClean="0">
                <a:solidFill>
                  <a:schemeClr val="accent1"/>
                </a:solidFill>
              </a:rPr>
              <a:t>Rent Prices </a:t>
            </a:r>
            <a:r>
              <a:rPr lang="en-US" dirty="0" smtClean="0"/>
              <a:t>in Colorado</a:t>
            </a:r>
            <a:endParaRPr lang="en-US" dirty="0"/>
          </a:p>
        </p:txBody>
      </p:sp>
      <p:sp>
        <p:nvSpPr>
          <p:cNvPr id="3" name="Text Placeholder 2"/>
          <p:cNvSpPr>
            <a:spLocks noGrp="1"/>
          </p:cNvSpPr>
          <p:nvPr>
            <p:ph type="body" sz="quarter" idx="11"/>
          </p:nvPr>
        </p:nvSpPr>
        <p:spPr/>
        <p:txBody>
          <a:bodyPr/>
          <a:lstStyle/>
          <a:p>
            <a:r>
              <a:rPr lang="en-US" dirty="0" smtClean="0"/>
              <a:t>Denver Area Seeing 17.7% Rent Growth Year-on-Year</a:t>
            </a:r>
            <a:endParaRPr lang="en-US" dirty="0"/>
          </a:p>
        </p:txBody>
      </p:sp>
      <p:sp>
        <p:nvSpPr>
          <p:cNvPr id="6" name="Rectangle 5"/>
          <p:cNvSpPr/>
          <p:nvPr/>
        </p:nvSpPr>
        <p:spPr>
          <a:xfrm>
            <a:off x="2108199" y="4442280"/>
            <a:ext cx="2685249" cy="207749"/>
          </a:xfrm>
          <a:prstGeom prst="rect">
            <a:avLst/>
          </a:prstGeom>
        </p:spPr>
        <p:txBody>
          <a:bodyPr wrap="square">
            <a:spAutoFit/>
          </a:bodyPr>
          <a:lstStyle/>
          <a:p>
            <a:pPr lvl="0" algn="r"/>
            <a:r>
              <a:rPr lang="en-US" sz="750" i="1" dirty="0">
                <a:solidFill>
                  <a:srgbClr val="7F7F7F"/>
                </a:solidFill>
              </a:rPr>
              <a:t>Source: Realtor.com</a:t>
            </a:r>
            <a:r>
              <a:rPr lang="en-US" sz="750" i="1" baseline="30000" dirty="0">
                <a:solidFill>
                  <a:srgbClr val="7F7F7F"/>
                </a:solidFill>
              </a:rPr>
              <a:t>®</a:t>
            </a:r>
            <a:r>
              <a:rPr lang="en-US" sz="750" i="1" dirty="0">
                <a:solidFill>
                  <a:srgbClr val="7F7F7F"/>
                </a:solidFill>
              </a:rPr>
              <a:t> Analysis of HUD Fair Market Rents</a:t>
            </a:r>
            <a:endParaRPr lang="en-US" sz="750" i="1" baseline="30000" dirty="0">
              <a:solidFill>
                <a:srgbClr val="7F7F7F"/>
              </a:solidFill>
            </a:endParaRPr>
          </a:p>
        </p:txBody>
      </p:sp>
    </p:spTree>
    <p:extLst>
      <p:ext uri="{BB962C8B-B14F-4D97-AF65-F5344CB8AC3E}">
        <p14:creationId xmlns:p14="http://schemas.microsoft.com/office/powerpoint/2010/main" val="1319893018"/>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87</a:t>
            </a:fld>
            <a:endParaRPr lang="en-US" dirty="0"/>
          </a:p>
        </p:txBody>
      </p:sp>
      <p:sp>
        <p:nvSpPr>
          <p:cNvPr id="8" name="Text Placeholder 7"/>
          <p:cNvSpPr>
            <a:spLocks noGrp="1"/>
          </p:cNvSpPr>
          <p:nvPr>
            <p:ph type="body" sz="quarter" idx="10"/>
          </p:nvPr>
        </p:nvSpPr>
        <p:spPr/>
        <p:txBody>
          <a:bodyPr/>
          <a:lstStyle/>
          <a:p>
            <a:r>
              <a:rPr lang="en-US" b="1" dirty="0" smtClean="0">
                <a:solidFill>
                  <a:schemeClr val="accent1"/>
                </a:solidFill>
              </a:rPr>
              <a:t>Rent Vs Buy</a:t>
            </a:r>
            <a:endParaRPr lang="en-US" dirty="0"/>
          </a:p>
        </p:txBody>
      </p:sp>
      <p:sp>
        <p:nvSpPr>
          <p:cNvPr id="3" name="Text Placeholder 2"/>
          <p:cNvSpPr>
            <a:spLocks noGrp="1"/>
          </p:cNvSpPr>
          <p:nvPr>
            <p:ph type="body" sz="quarter" idx="11"/>
          </p:nvPr>
        </p:nvSpPr>
        <p:spPr/>
        <p:txBody>
          <a:bodyPr/>
          <a:lstStyle/>
          <a:p>
            <a:r>
              <a:rPr lang="en-US" dirty="0" smtClean="0"/>
              <a:t>Cheaper to Rent in 88% of Colorado Counties (Dec 2018)</a:t>
            </a:r>
            <a:endParaRPr lang="en-US" dirty="0"/>
          </a:p>
        </p:txBody>
      </p:sp>
      <p:sp>
        <p:nvSpPr>
          <p:cNvPr id="6" name="Rectangle 5"/>
          <p:cNvSpPr/>
          <p:nvPr/>
        </p:nvSpPr>
        <p:spPr>
          <a:xfrm>
            <a:off x="1168400" y="4805946"/>
            <a:ext cx="3048000" cy="323165"/>
          </a:xfrm>
          <a:prstGeom prst="rect">
            <a:avLst/>
          </a:prstGeom>
        </p:spPr>
        <p:txBody>
          <a:bodyPr wrap="square">
            <a:spAutoFit/>
          </a:bodyPr>
          <a:lstStyle/>
          <a:p>
            <a:pPr lvl="0"/>
            <a:r>
              <a:rPr lang="en-US" sz="750" i="1" dirty="0">
                <a:solidFill>
                  <a:srgbClr val="7F7F7F"/>
                </a:solidFill>
              </a:rPr>
              <a:t>Source: Realtor.com</a:t>
            </a:r>
            <a:r>
              <a:rPr lang="en-US" sz="750" i="1" baseline="30000" dirty="0">
                <a:solidFill>
                  <a:srgbClr val="7F7F7F"/>
                </a:solidFill>
              </a:rPr>
              <a:t>® </a:t>
            </a:r>
            <a:r>
              <a:rPr lang="en-US" sz="750" i="1" dirty="0">
                <a:solidFill>
                  <a:srgbClr val="7F7F7F"/>
                </a:solidFill>
              </a:rPr>
              <a:t>Analysis of Nielsen Pop-Facts Demographics, </a:t>
            </a:r>
            <a:endParaRPr lang="en-US" sz="750" i="1" dirty="0" smtClean="0">
              <a:solidFill>
                <a:srgbClr val="7F7F7F"/>
              </a:solidFill>
            </a:endParaRPr>
          </a:p>
          <a:p>
            <a:pPr lvl="0"/>
            <a:r>
              <a:rPr lang="en-US" sz="750" i="1" dirty="0" smtClean="0">
                <a:solidFill>
                  <a:srgbClr val="7F7F7F"/>
                </a:solidFill>
              </a:rPr>
              <a:t>HUD </a:t>
            </a:r>
            <a:r>
              <a:rPr lang="en-US" sz="750" i="1" dirty="0">
                <a:solidFill>
                  <a:srgbClr val="7F7F7F"/>
                </a:solidFill>
              </a:rPr>
              <a:t>Fair Market Rents and Realtor.com Data</a:t>
            </a:r>
            <a:endParaRPr lang="en-US" sz="750" i="1" baseline="30000" dirty="0">
              <a:solidFill>
                <a:srgbClr val="7F7F7F"/>
              </a:solidFill>
            </a:endParaRPr>
          </a:p>
        </p:txBody>
      </p:sp>
      <p:pic>
        <p:nvPicPr>
          <p:cNvPr id="4" name="Picture 3"/>
          <p:cNvPicPr>
            <a:picLocks noChangeAspect="1"/>
          </p:cNvPicPr>
          <p:nvPr/>
        </p:nvPicPr>
        <p:blipFill rotWithShape="1">
          <a:blip r:embed="rId3"/>
          <a:srcRect l="8398" b="30582"/>
          <a:stretch/>
        </p:blipFill>
        <p:spPr>
          <a:xfrm>
            <a:off x="759580" y="1013415"/>
            <a:ext cx="7329109" cy="3570514"/>
          </a:xfrm>
          <a:prstGeom prst="rect">
            <a:avLst/>
          </a:prstGeom>
        </p:spPr>
      </p:pic>
    </p:spTree>
    <p:extLst>
      <p:ext uri="{BB962C8B-B14F-4D97-AF65-F5344CB8AC3E}">
        <p14:creationId xmlns:p14="http://schemas.microsoft.com/office/powerpoint/2010/main" val="1320435136"/>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62050" y="920749"/>
            <a:ext cx="6128701" cy="3939879"/>
          </a:xfrm>
          <a:prstGeom prst="rect">
            <a:avLst/>
          </a:prstGeom>
        </p:spPr>
      </p:pic>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88</a:t>
            </a:fld>
            <a:endParaRPr lang="en-US" dirty="0"/>
          </a:p>
        </p:txBody>
      </p:sp>
      <p:sp>
        <p:nvSpPr>
          <p:cNvPr id="8" name="Text Placeholder 7"/>
          <p:cNvSpPr>
            <a:spLocks noGrp="1"/>
          </p:cNvSpPr>
          <p:nvPr>
            <p:ph type="body" sz="quarter" idx="10"/>
          </p:nvPr>
        </p:nvSpPr>
        <p:spPr/>
        <p:txBody>
          <a:bodyPr/>
          <a:lstStyle/>
          <a:p>
            <a:r>
              <a:rPr lang="en-US" b="1" dirty="0">
                <a:solidFill>
                  <a:schemeClr val="accent1"/>
                </a:solidFill>
              </a:rPr>
              <a:t>Household Growth </a:t>
            </a:r>
            <a:r>
              <a:rPr lang="en-US" dirty="0"/>
              <a:t>2018-2023</a:t>
            </a:r>
          </a:p>
        </p:txBody>
      </p:sp>
      <p:sp>
        <p:nvSpPr>
          <p:cNvPr id="3" name="Text Placeholder 2"/>
          <p:cNvSpPr>
            <a:spLocks noGrp="1"/>
          </p:cNvSpPr>
          <p:nvPr>
            <p:ph type="body" sz="quarter" idx="11"/>
          </p:nvPr>
        </p:nvSpPr>
        <p:spPr/>
        <p:txBody>
          <a:bodyPr/>
          <a:lstStyle/>
          <a:p>
            <a:r>
              <a:rPr lang="en-US" dirty="0" smtClean="0"/>
              <a:t>100% of Zips Seeing Growth</a:t>
            </a:r>
            <a:endParaRPr lang="en-US" dirty="0"/>
          </a:p>
        </p:txBody>
      </p:sp>
      <p:sp>
        <p:nvSpPr>
          <p:cNvPr id="7" name="Rectangle 6"/>
          <p:cNvSpPr/>
          <p:nvPr/>
        </p:nvSpPr>
        <p:spPr>
          <a:xfrm>
            <a:off x="1162050" y="4595729"/>
            <a:ext cx="2250720" cy="207749"/>
          </a:xfrm>
          <a:prstGeom prst="rect">
            <a:avLst/>
          </a:prstGeom>
        </p:spPr>
        <p:txBody>
          <a:bodyPr wrap="square">
            <a:spAutoFit/>
          </a:bodyPr>
          <a:lstStyle/>
          <a:p>
            <a:pPr lvl="0" algn="r"/>
            <a:r>
              <a:rPr lang="en-US" sz="750" i="1" dirty="0">
                <a:solidFill>
                  <a:srgbClr val="7F7F7F"/>
                </a:solidFill>
              </a:rPr>
              <a:t>Source: Nielsen Demographics Pop-Facts 2018</a:t>
            </a:r>
          </a:p>
        </p:txBody>
      </p:sp>
    </p:spTree>
    <p:extLst>
      <p:ext uri="{BB962C8B-B14F-4D97-AF65-F5344CB8AC3E}">
        <p14:creationId xmlns:p14="http://schemas.microsoft.com/office/powerpoint/2010/main" val="1028486140"/>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prstGeom prst="rect">
            <a:avLst/>
          </a:prstGeom>
        </p:spPr>
        <p:txBody>
          <a:bodyPr/>
          <a:lstStyle/>
          <a:p>
            <a:fld id="{BE3C08F0-9C2C-9F43-9A81-37B149DD4ED0}" type="slidenum">
              <a:rPr lang="en-US" smtClean="0"/>
              <a:pPr/>
              <a:t>89</a:t>
            </a:fld>
            <a:endParaRPr lang="en-US" dirty="0"/>
          </a:p>
        </p:txBody>
      </p:sp>
      <p:sp>
        <p:nvSpPr>
          <p:cNvPr id="10" name="Title 1"/>
          <p:cNvSpPr txBox="1">
            <a:spLocks/>
          </p:cNvSpPr>
          <p:nvPr/>
        </p:nvSpPr>
        <p:spPr>
          <a:xfrm>
            <a:off x="1371600" y="1206525"/>
            <a:ext cx="6400800" cy="104772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spc="-45" dirty="0">
                <a:solidFill>
                  <a:schemeClr val="bg1"/>
                </a:solidFill>
              </a:rPr>
              <a:t>Economic Research</a:t>
            </a:r>
            <a:r>
              <a:rPr lang="en-US" sz="2400" spc="-45" dirty="0">
                <a:solidFill>
                  <a:schemeClr val="bg1"/>
                </a:solidFill>
              </a:rPr>
              <a:t/>
            </a:r>
            <a:br>
              <a:rPr lang="en-US" sz="2400" spc="-45" dirty="0">
                <a:solidFill>
                  <a:schemeClr val="bg1"/>
                </a:solidFill>
              </a:rPr>
            </a:br>
            <a:r>
              <a:rPr lang="en-US" sz="2400" spc="-45" dirty="0">
                <a:solidFill>
                  <a:schemeClr val="bg1"/>
                </a:solidFill>
              </a:rPr>
              <a:t>realtor.com</a:t>
            </a:r>
            <a:r>
              <a:rPr lang="en-US" sz="2400" spc="-45" baseline="30000" dirty="0">
                <a:solidFill>
                  <a:schemeClr val="bg1"/>
                </a:solidFill>
              </a:rPr>
              <a:t>®</a:t>
            </a:r>
            <a:r>
              <a:rPr lang="en-US" sz="2400" spc="-45" dirty="0">
                <a:solidFill>
                  <a:schemeClr val="bg1"/>
                </a:solidFill>
              </a:rPr>
              <a:t/>
            </a:r>
            <a:br>
              <a:rPr lang="en-US" sz="2400" spc="-45" dirty="0">
                <a:solidFill>
                  <a:schemeClr val="bg1"/>
                </a:solidFill>
              </a:rPr>
            </a:br>
            <a:r>
              <a:rPr lang="en-US" sz="2400" spc="-45" dirty="0">
                <a:solidFill>
                  <a:schemeClr val="bg1"/>
                </a:solidFill>
              </a:rPr>
              <a:t/>
            </a:r>
            <a:br>
              <a:rPr lang="en-US" sz="2400" spc="-45" dirty="0">
                <a:solidFill>
                  <a:schemeClr val="bg1"/>
                </a:solidFill>
              </a:rPr>
            </a:br>
            <a:endParaRPr lang="en-US" sz="2400" spc="-45" dirty="0">
              <a:solidFill>
                <a:schemeClr val="bg1"/>
              </a:solidFill>
            </a:endParaRPr>
          </a:p>
        </p:txBody>
      </p:sp>
      <p:sp>
        <p:nvSpPr>
          <p:cNvPr id="3" name="TextBox 2"/>
          <p:cNvSpPr txBox="1"/>
          <p:nvPr/>
        </p:nvSpPr>
        <p:spPr>
          <a:xfrm>
            <a:off x="1903636" y="3005138"/>
            <a:ext cx="5336729" cy="585673"/>
          </a:xfrm>
          <a:prstGeom prst="rect">
            <a:avLst/>
          </a:prstGeom>
          <a:noFill/>
        </p:spPr>
        <p:txBody>
          <a:bodyPr wrap="square" rtlCol="0">
            <a:spAutoFit/>
          </a:bodyPr>
          <a:lstStyle/>
          <a:p>
            <a:pPr algn="ctr"/>
            <a:r>
              <a:rPr lang="en-US" sz="1406" dirty="0">
                <a:solidFill>
                  <a:schemeClr val="bg1"/>
                </a:solidFill>
              </a:rPr>
              <a:t>Access market data, research, and presentations at </a:t>
            </a:r>
            <a:r>
              <a:rPr lang="en-US" sz="1800" dirty="0" smtClean="0">
                <a:solidFill>
                  <a:schemeClr val="bg1"/>
                </a:solidFill>
              </a:rPr>
              <a:t>realtor.com/research</a:t>
            </a:r>
            <a:endParaRPr lang="en-US" sz="1800" dirty="0">
              <a:solidFill>
                <a:schemeClr val="bg1"/>
              </a:solidFill>
            </a:endParaRPr>
          </a:p>
        </p:txBody>
      </p:sp>
      <p:grpSp>
        <p:nvGrpSpPr>
          <p:cNvPr id="4" name="Group 3"/>
          <p:cNvGrpSpPr/>
          <p:nvPr/>
        </p:nvGrpSpPr>
        <p:grpSpPr>
          <a:xfrm>
            <a:off x="3346709" y="2403326"/>
            <a:ext cx="2157974" cy="452739"/>
            <a:chOff x="3656045" y="3888957"/>
            <a:chExt cx="2157974" cy="452739"/>
          </a:xfrm>
        </p:grpSpPr>
        <p:sp>
          <p:nvSpPr>
            <p:cNvPr id="7" name="Title 1"/>
            <p:cNvSpPr txBox="1">
              <a:spLocks/>
            </p:cNvSpPr>
            <p:nvPr/>
          </p:nvSpPr>
          <p:spPr>
            <a:xfrm>
              <a:off x="4013247" y="3888957"/>
              <a:ext cx="1800772" cy="452739"/>
            </a:xfrm>
            <a:prstGeom prst="rect">
              <a:avLst/>
            </a:prstGeom>
          </p:spPr>
          <p:txBody>
            <a:bodyPr wrap="square" lIns="0" tIns="0" rIns="0" bIns="0" anchor="t">
              <a:noAutofit/>
            </a:bodyPr>
            <a:lstStyle>
              <a:lvl1pPr algn="ctr" defTabSz="457200" rtl="0" eaLnBrk="1" latinLnBrk="0" hangingPunct="1">
                <a:lnSpc>
                  <a:spcPts val="8100"/>
                </a:lnSpc>
                <a:spcBef>
                  <a:spcPct val="0"/>
                </a:spcBef>
                <a:buNone/>
                <a:defRPr sz="9000" b="1" kern="1200" cap="all" spc="-150">
                  <a:solidFill>
                    <a:schemeClr val="bg1"/>
                  </a:solidFill>
                  <a:latin typeface="+mj-lt"/>
                  <a:ea typeface="+mj-ea"/>
                  <a:cs typeface="+mj-cs"/>
                </a:defRPr>
              </a:lvl1pPr>
            </a:lstStyle>
            <a:p>
              <a:pPr algn="l">
                <a:lnSpc>
                  <a:spcPct val="130000"/>
                </a:lnSpc>
              </a:pPr>
              <a:r>
                <a:rPr lang="en-US" sz="1575" cap="none" spc="-34" dirty="0"/>
                <a:t>@</a:t>
              </a:r>
              <a:r>
                <a:rPr lang="en-US" sz="1575" cap="none" spc="-34" dirty="0" err="1"/>
                <a:t>RDC_Economics</a:t>
              </a:r>
              <a:r>
                <a:rPr lang="en-US" sz="1575" cap="none" spc="-34" dirty="0"/>
                <a:t/>
              </a:r>
              <a:br>
                <a:rPr lang="en-US" sz="1575" cap="none" spc="-34" dirty="0"/>
              </a:br>
              <a:endParaRPr lang="en-US" sz="1575" cap="none" spc="-34" dirty="0"/>
            </a:p>
          </p:txBody>
        </p:sp>
        <p:pic>
          <p:nvPicPr>
            <p:cNvPr id="8" name="Picture 4" descr="Image result for twitte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6045" y="3927548"/>
              <a:ext cx="269063" cy="269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192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9</a:t>
            </a:fld>
            <a:endParaRPr lang="uk-UA" dirty="0"/>
          </a:p>
        </p:txBody>
      </p:sp>
      <p:sp>
        <p:nvSpPr>
          <p:cNvPr id="3" name="Text Placeholder 2"/>
          <p:cNvSpPr>
            <a:spLocks noGrp="1"/>
          </p:cNvSpPr>
          <p:nvPr>
            <p:ph type="body" sz="quarter" idx="10"/>
          </p:nvPr>
        </p:nvSpPr>
        <p:spPr/>
        <p:txBody>
          <a:bodyPr/>
          <a:lstStyle/>
          <a:p>
            <a:r>
              <a:rPr lang="en-US" dirty="0" smtClean="0"/>
              <a:t>Four Key Housing Trends in 2019</a:t>
            </a:r>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pPr marL="457200" indent="-457200">
              <a:buFont typeface="+mj-lt"/>
              <a:buAutoNum type="arabicPeriod"/>
            </a:pPr>
            <a:r>
              <a:rPr lang="en-US" dirty="0" smtClean="0"/>
              <a:t>Modest inventory gains continue; high-end inventory growth spreads</a:t>
            </a:r>
          </a:p>
          <a:p>
            <a:pPr marL="457200" indent="-457200">
              <a:buFont typeface="+mj-lt"/>
              <a:buAutoNum type="arabicPeriod"/>
            </a:pPr>
            <a:r>
              <a:rPr lang="en-US" dirty="0" smtClean="0"/>
              <a:t>Soft home sales continue</a:t>
            </a:r>
          </a:p>
          <a:p>
            <a:pPr marL="457200" indent="-457200">
              <a:buFont typeface="+mj-lt"/>
              <a:buAutoNum type="arabicPeriod"/>
            </a:pPr>
            <a:r>
              <a:rPr lang="en-US" dirty="0" smtClean="0"/>
              <a:t>Millennials purchase the most homes</a:t>
            </a:r>
          </a:p>
          <a:p>
            <a:pPr marL="457200" indent="-457200">
              <a:buFont typeface="+mj-lt"/>
              <a:buAutoNum type="arabicPeriod"/>
            </a:pPr>
            <a:r>
              <a:rPr lang="en-US" dirty="0" smtClean="0"/>
              <a:t>Tax plan still a wild card for housing</a:t>
            </a:r>
            <a:endParaRPr lang="en-US" dirty="0"/>
          </a:p>
        </p:txBody>
      </p:sp>
    </p:spTree>
    <p:extLst>
      <p:ext uri="{BB962C8B-B14F-4D97-AF65-F5344CB8AC3E}">
        <p14:creationId xmlns:p14="http://schemas.microsoft.com/office/powerpoint/2010/main" val="3402877908"/>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prstGeom prst="rect">
            <a:avLst/>
          </a:prstGeom>
          <a:noFill/>
        </p:spPr>
        <p:txBody>
          <a:bodyPr/>
          <a:lstStyle/>
          <a:p>
            <a:pPr algn="r">
              <a:lnSpc>
                <a:spcPts val="3620"/>
              </a:lnSpc>
              <a:spcBef>
                <a:spcPts val="0"/>
              </a:spcBef>
            </a:pPr>
            <a:r>
              <a:rPr lang="en-US" sz="4000" dirty="0"/>
              <a:t>THANK YOU</a:t>
            </a:r>
          </a:p>
        </p:txBody>
      </p:sp>
      <p:sp>
        <p:nvSpPr>
          <p:cNvPr id="10" name="Oval 9"/>
          <p:cNvSpPr/>
          <p:nvPr/>
        </p:nvSpPr>
        <p:spPr>
          <a:xfrm>
            <a:off x="3614499" y="960704"/>
            <a:ext cx="1063701" cy="1063701"/>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470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3.png"/></Relationships>
</file>

<file path=ppt/theme/theme1.xml><?xml version="1.0" encoding="utf-8"?>
<a:theme xmlns:a="http://schemas.openxmlformats.org/drawingml/2006/main" name="RDC 18">
  <a:themeElements>
    <a:clrScheme name="Custom 218">
      <a:dk1>
        <a:sysClr val="windowText" lastClr="000000"/>
      </a:dk1>
      <a:lt1>
        <a:sysClr val="window" lastClr="FFFFFF"/>
      </a:lt1>
      <a:dk2>
        <a:srgbClr val="5D5F5E"/>
      </a:dk2>
      <a:lt2>
        <a:srgbClr val="BCBCBC"/>
      </a:lt2>
      <a:accent1>
        <a:srgbClr val="EA002A"/>
      </a:accent1>
      <a:accent2>
        <a:srgbClr val="E0BD6A"/>
      </a:accent2>
      <a:accent3>
        <a:srgbClr val="909090"/>
      </a:accent3>
      <a:accent4>
        <a:srgbClr val="BCBCBC"/>
      </a:accent4>
      <a:accent5>
        <a:srgbClr val="792430"/>
      </a:accent5>
      <a:accent6>
        <a:srgbClr val="3B7CCA"/>
      </a:accent6>
      <a:hlink>
        <a:srgbClr val="0C67AD"/>
      </a:hlink>
      <a:folHlink>
        <a:srgbClr val="EA00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8493</TotalTime>
  <Words>3416</Words>
  <Application>Microsoft Office PowerPoint</Application>
  <PresentationFormat>On-screen Show (16:9)</PresentationFormat>
  <Paragraphs>839</Paragraphs>
  <Slides>90</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Avenir Roman</vt:lpstr>
      <vt:lpstr>Calibri</vt:lpstr>
      <vt:lpstr>Georgia</vt:lpstr>
      <vt:lpstr>Helvetica Light</vt:lpstr>
      <vt:lpstr>Source Sans Pro Light</vt:lpstr>
      <vt:lpstr>Wingdings</vt:lpstr>
      <vt:lpstr>RDC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Bedo, Nicolas</dc:creator>
  <cp:lastModifiedBy>Hale, Danielle</cp:lastModifiedBy>
  <cp:revision>476</cp:revision>
  <dcterms:modified xsi:type="dcterms:W3CDTF">2019-01-10T15:19:11Z</dcterms:modified>
</cp:coreProperties>
</file>