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9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0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6224" r:id="rId3"/>
    <p:sldMasterId id="2147489836" r:id="rId4"/>
    <p:sldMasterId id="2147489851" r:id="rId5"/>
    <p:sldMasterId id="2147489911" r:id="rId6"/>
    <p:sldMasterId id="2147489923" r:id="rId7"/>
    <p:sldMasterId id="2147489974" r:id="rId8"/>
    <p:sldMasterId id="2147489986" r:id="rId9"/>
    <p:sldMasterId id="2147489995" r:id="rId10"/>
    <p:sldMasterId id="2147490004" r:id="rId11"/>
  </p:sldMasterIdLst>
  <p:notesMasterIdLst>
    <p:notesMasterId r:id="rId91"/>
  </p:notesMasterIdLst>
  <p:sldIdLst>
    <p:sldId id="1734" r:id="rId12"/>
    <p:sldId id="4242" r:id="rId13"/>
    <p:sldId id="4341" r:id="rId14"/>
    <p:sldId id="4085" r:id="rId15"/>
    <p:sldId id="3827" r:id="rId16"/>
    <p:sldId id="3888" r:id="rId17"/>
    <p:sldId id="4342" r:id="rId18"/>
    <p:sldId id="1445" r:id="rId19"/>
    <p:sldId id="2549" r:id="rId20"/>
    <p:sldId id="3338" r:id="rId21"/>
    <p:sldId id="3625" r:id="rId22"/>
    <p:sldId id="4053" r:id="rId23"/>
    <p:sldId id="2160" r:id="rId24"/>
    <p:sldId id="1035" r:id="rId25"/>
    <p:sldId id="3421" r:id="rId26"/>
    <p:sldId id="4227" r:id="rId27"/>
    <p:sldId id="4344" r:id="rId28"/>
    <p:sldId id="3860" r:id="rId29"/>
    <p:sldId id="2264" r:id="rId30"/>
    <p:sldId id="3101" r:id="rId31"/>
    <p:sldId id="2528" r:id="rId32"/>
    <p:sldId id="3682" r:id="rId33"/>
    <p:sldId id="4199" r:id="rId34"/>
    <p:sldId id="4351" r:id="rId35"/>
    <p:sldId id="4355" r:id="rId36"/>
    <p:sldId id="4320" r:id="rId37"/>
    <p:sldId id="2000" r:id="rId38"/>
    <p:sldId id="2182" r:id="rId39"/>
    <p:sldId id="4314" r:id="rId40"/>
    <p:sldId id="1618" r:id="rId41"/>
    <p:sldId id="3319" r:id="rId42"/>
    <p:sldId id="1695" r:id="rId43"/>
    <p:sldId id="996" r:id="rId44"/>
    <p:sldId id="4352" r:id="rId45"/>
    <p:sldId id="4300" r:id="rId46"/>
    <p:sldId id="4233" r:id="rId47"/>
    <p:sldId id="1698" r:id="rId48"/>
    <p:sldId id="4353" r:id="rId49"/>
    <p:sldId id="4350" r:id="rId50"/>
    <p:sldId id="3181" r:id="rId51"/>
    <p:sldId id="3754" r:id="rId52"/>
    <p:sldId id="1273" r:id="rId53"/>
    <p:sldId id="1701" r:id="rId54"/>
    <p:sldId id="4241" r:id="rId55"/>
    <p:sldId id="3863" r:id="rId56"/>
    <p:sldId id="1703" r:id="rId57"/>
    <p:sldId id="1704" r:id="rId58"/>
    <p:sldId id="4345" r:id="rId59"/>
    <p:sldId id="850" r:id="rId60"/>
    <p:sldId id="4301" r:id="rId61"/>
    <p:sldId id="953" r:id="rId62"/>
    <p:sldId id="716" r:id="rId63"/>
    <p:sldId id="2301" r:id="rId64"/>
    <p:sldId id="2738" r:id="rId65"/>
    <p:sldId id="4235" r:id="rId66"/>
    <p:sldId id="1671" r:id="rId67"/>
    <p:sldId id="3694" r:id="rId68"/>
    <p:sldId id="4356" r:id="rId69"/>
    <p:sldId id="4346" r:id="rId70"/>
    <p:sldId id="4347" r:id="rId71"/>
    <p:sldId id="2290" r:id="rId72"/>
    <p:sldId id="4117" r:id="rId73"/>
    <p:sldId id="2297" r:id="rId74"/>
    <p:sldId id="4348" r:id="rId75"/>
    <p:sldId id="2801" r:id="rId76"/>
    <p:sldId id="4311" r:id="rId77"/>
    <p:sldId id="258" r:id="rId78"/>
    <p:sldId id="3719" r:id="rId79"/>
    <p:sldId id="2295" r:id="rId80"/>
    <p:sldId id="4022" r:id="rId81"/>
    <p:sldId id="1922" r:id="rId82"/>
    <p:sldId id="4354" r:id="rId83"/>
    <p:sldId id="3875" r:id="rId84"/>
    <p:sldId id="3107" r:id="rId85"/>
    <p:sldId id="4338" r:id="rId86"/>
    <p:sldId id="4337" r:id="rId87"/>
    <p:sldId id="4349" r:id="rId88"/>
    <p:sldId id="2971" r:id="rId89"/>
    <p:sldId id="834" r:id="rId9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4ED205-5547-4FD7-A437-518E6F25DE05}">
          <p14:sldIdLst>
            <p14:sldId id="1734"/>
            <p14:sldId id="4242"/>
            <p14:sldId id="4341"/>
            <p14:sldId id="4085"/>
            <p14:sldId id="3827"/>
            <p14:sldId id="3888"/>
            <p14:sldId id="4342"/>
            <p14:sldId id="1445"/>
            <p14:sldId id="2549"/>
            <p14:sldId id="3338"/>
            <p14:sldId id="3625"/>
            <p14:sldId id="4053"/>
            <p14:sldId id="2160"/>
            <p14:sldId id="1035"/>
            <p14:sldId id="3421"/>
            <p14:sldId id="4227"/>
            <p14:sldId id="4344"/>
            <p14:sldId id="3860"/>
            <p14:sldId id="2264"/>
            <p14:sldId id="3101"/>
            <p14:sldId id="2528"/>
            <p14:sldId id="3682"/>
            <p14:sldId id="4199"/>
            <p14:sldId id="4351"/>
            <p14:sldId id="4355"/>
            <p14:sldId id="4320"/>
            <p14:sldId id="2000"/>
            <p14:sldId id="2182"/>
            <p14:sldId id="4314"/>
            <p14:sldId id="1618"/>
            <p14:sldId id="3319"/>
            <p14:sldId id="1695"/>
            <p14:sldId id="996"/>
            <p14:sldId id="4352"/>
            <p14:sldId id="4300"/>
            <p14:sldId id="4233"/>
            <p14:sldId id="1698"/>
            <p14:sldId id="4353"/>
            <p14:sldId id="4350"/>
            <p14:sldId id="3181"/>
            <p14:sldId id="3754"/>
            <p14:sldId id="1273"/>
            <p14:sldId id="1701"/>
            <p14:sldId id="4241"/>
            <p14:sldId id="3863"/>
            <p14:sldId id="1703"/>
            <p14:sldId id="1704"/>
            <p14:sldId id="4345"/>
            <p14:sldId id="850"/>
            <p14:sldId id="4301"/>
            <p14:sldId id="953"/>
            <p14:sldId id="716"/>
            <p14:sldId id="2301"/>
            <p14:sldId id="2738"/>
            <p14:sldId id="4235"/>
            <p14:sldId id="1671"/>
            <p14:sldId id="3694"/>
            <p14:sldId id="4356"/>
            <p14:sldId id="4346"/>
            <p14:sldId id="4347"/>
            <p14:sldId id="2290"/>
            <p14:sldId id="4117"/>
            <p14:sldId id="2297"/>
            <p14:sldId id="4348"/>
            <p14:sldId id="2801"/>
            <p14:sldId id="4311"/>
            <p14:sldId id="258"/>
            <p14:sldId id="3719"/>
            <p14:sldId id="2295"/>
            <p14:sldId id="4022"/>
            <p14:sldId id="1922"/>
            <p14:sldId id="4354"/>
            <p14:sldId id="3875"/>
            <p14:sldId id="3107"/>
            <p14:sldId id="4338"/>
            <p14:sldId id="4337"/>
            <p14:sldId id="4349"/>
            <p14:sldId id="2971"/>
            <p14:sldId id="8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7" autoAdjust="0"/>
    <p:restoredTop sz="90677" autoAdjust="0"/>
  </p:normalViewPr>
  <p:slideViewPr>
    <p:cSldViewPr>
      <p:cViewPr varScale="1">
        <p:scale>
          <a:sx n="61" d="100"/>
          <a:sy n="61" d="100"/>
        </p:scale>
        <p:origin x="13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slide" Target="slides/slide65.xml"/><Relationship Id="rId84" Type="http://schemas.openxmlformats.org/officeDocument/2006/relationships/slide" Target="slides/slide73.xml"/><Relationship Id="rId89" Type="http://schemas.openxmlformats.org/officeDocument/2006/relationships/slide" Target="slides/slide7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87" Type="http://schemas.openxmlformats.org/officeDocument/2006/relationships/slide" Target="slides/slide76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90" Type="http://schemas.openxmlformats.org/officeDocument/2006/relationships/slide" Target="slides/slide79.xml"/><Relationship Id="rId95" Type="http://schemas.openxmlformats.org/officeDocument/2006/relationships/tableStyles" Target="tableStyles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455949-331D-411C-95B3-6D9647573300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01A9E1-1061-427C-B3BB-B7F9DE61A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9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erry_donahue@harvard.edu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telnewsnow.com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1-2-19. The WSJ’s Daily Shot.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6314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pitchFamily="34" charset="0"/>
              </a:rPr>
              <a:t>10/18/18 http://www.jchs.harvard.edu/press-releases/slower-growth-anticipated-home-remodeling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Kerry Donahue, (617) 495-7640, </a:t>
            </a:r>
            <a:r>
              <a:rPr lang="en-US" dirty="0">
                <a:hlinkClick r:id="rId3"/>
              </a:rPr>
              <a:t>kerry_donahue@harvard.edu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2687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9-29-17. The WSJ’s Daily Shot. </a:t>
            </a:r>
          </a:p>
          <a:p>
            <a:r>
              <a:rPr lang="en-US" dirty="0"/>
              <a:t>https://www.bloomberg.com/news/articles/2017-09-28/risk-on-trade-reaches-horse-market-as-500-000-colts-sell-fast?cmpid=socialflow-twitter-business&amp;utm_content=business&amp;utm_campaign=socialflow-organic&amp;utm_source=twitter&amp;utm_medium=social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301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BAB1A-E271-8246-AFC4-71023921E3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12-21-18. Monthly data. PCEC96. (PERMANENT)  Also, DPCERX1A020NBEA PCECC96 is quarterly. </a:t>
            </a:r>
          </a:p>
          <a:p>
            <a:r>
              <a:rPr lang="en-US" dirty="0"/>
              <a:t>Comment 1-29-18.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90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1/16/19 </a:t>
            </a:r>
            <a:r>
              <a:rPr lang="en-US" dirty="0" err="1"/>
              <a:t>CalculatedRisk</a:t>
            </a:r>
            <a:r>
              <a:rPr lang="en-US" dirty="0"/>
              <a:t> Blog.  He got it from Princeton energy advisors. LLC. http://www.prienga.com/ </a:t>
            </a:r>
          </a:p>
          <a:p>
            <a:r>
              <a:rPr lang="en-US" dirty="0"/>
              <a:t>See baker Hughes data here:  http://phx.corporate-ir.net/phoenix.zhtml?c=79687&amp;p=irol-reportsother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6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2464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451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2969">
              <a:defRPr/>
            </a:pPr>
            <a:r>
              <a:rPr lang="en-US" dirty="0"/>
              <a:t>Updated 11-28-18  Quarterly data. CP  (PERMANENT)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6653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12-31-18.  Monthly data. NY, Philly, Richmond, Dallas and KC fed data.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540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1-6-18. Monthly Index.  Calculated Risk Blog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775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12-21-18. Monthly data.  NEWORDER (PERMANENT)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3060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7/16/18.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1835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2/27/18. The WSJ’s The Daily Shot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97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BAB1A-E271-8246-AFC4-71023921E3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32969">
              <a:defRPr/>
            </a:pPr>
            <a:r>
              <a:rPr lang="en-US" dirty="0"/>
              <a:t>Updated 11-16-18. Quarterly data. NY Fed. </a:t>
            </a:r>
            <a:r>
              <a:rPr lang="en-US" b="0" dirty="0"/>
              <a:t>Quarterly Report on Household Debt and Credit November 2018</a:t>
            </a:r>
          </a:p>
          <a:p>
            <a:pPr defTabSz="932969">
              <a:defRPr/>
            </a:pPr>
            <a:r>
              <a:rPr lang="en-US" b="1" dirty="0"/>
              <a:t>https://www.newyorkfed.org/microeconomics/hhdc.html</a:t>
            </a:r>
          </a:p>
          <a:p>
            <a:pPr defTabSz="932969">
              <a:defRPr/>
            </a:pPr>
            <a:r>
              <a:rPr lang="en-US" b="1" dirty="0"/>
              <a:t>https://www.newyorkfed.org/newsevents/news/research/2018/rp181116</a:t>
            </a:r>
          </a:p>
        </p:txBody>
      </p:sp>
    </p:spTree>
    <p:extLst>
      <p:ext uri="{BB962C8B-B14F-4D97-AF65-F5344CB8AC3E}">
        <p14:creationId xmlns:p14="http://schemas.microsoft.com/office/powerpoint/2010/main" val="1167828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BAB1A-E271-8246-AFC4-71023921E3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7-9-18 The WSJ’s The Daily Shot</a:t>
            </a:r>
          </a:p>
        </p:txBody>
      </p:sp>
    </p:spTree>
    <p:extLst>
      <p:ext uri="{BB962C8B-B14F-4D97-AF65-F5344CB8AC3E}">
        <p14:creationId xmlns:p14="http://schemas.microsoft.com/office/powerpoint/2010/main" val="180383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11-9-18 Moody’s Investors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404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040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722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1-3-19. The WSJ’s The Daily Shot.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46438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1-3-19. The WSJ’s The Daily Shot.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58172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12-17-18 The Daily Shot.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87945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4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BAB1A-E271-8246-AFC4-71023921E302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244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50696">
              <a:defRPr/>
            </a:pPr>
            <a:r>
              <a:rPr lang="en-US" dirty="0"/>
              <a:t>Updated 11-28-18.  Quarterly Data. GDPC1 (PERMANENT) NBER LIKES THIS SERIES.  Look at FOMC data too.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077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BAB1A-E271-8246-AFC4-71023921E3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22635">
              <a:defRPr/>
            </a:pPr>
            <a:r>
              <a:rPr lang="en-US" dirty="0"/>
              <a:t>Updated 3-29-17.  WSJ’s The Daily Shot</a:t>
            </a:r>
          </a:p>
          <a:p>
            <a:pPr defTabSz="922635">
              <a:defRPr/>
            </a:pPr>
            <a:r>
              <a:rPr lang="en-US" dirty="0"/>
              <a:t>Source: BMO Wealth Management </a:t>
            </a:r>
          </a:p>
          <a:p>
            <a:pPr defTabSz="922635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3125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4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BAB1A-E271-8246-AFC4-71023921E302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244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50696">
              <a:defRPr/>
            </a:pPr>
            <a:r>
              <a:rPr lang="en-US" dirty="0"/>
              <a:t>Updated 12-14-18. WSJ’s Daily Shot. From WSJ’s survey of economists.</a:t>
            </a:r>
          </a:p>
          <a:p>
            <a:pPr defTabSz="950696">
              <a:defRPr/>
            </a:pPr>
            <a:r>
              <a:rPr lang="en-US" dirty="0"/>
              <a:t>https://www.wsj.com/articles/economists-see-u-s-china-trade-war-as-biggest-threat-in-2019-11544713201?mod=djemDailyShot&amp;mod=djemDailyShot  </a:t>
            </a:r>
          </a:p>
        </p:txBody>
      </p:sp>
    </p:spTree>
    <p:extLst>
      <p:ext uri="{BB962C8B-B14F-4D97-AF65-F5344CB8AC3E}">
        <p14:creationId xmlns:p14="http://schemas.microsoft.com/office/powerpoint/2010/main" val="41942823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1-4-19. Daily data. FRB Philadelphia. </a:t>
            </a:r>
          </a:p>
          <a:p>
            <a:r>
              <a:rPr lang="en-US" dirty="0"/>
              <a:t>https://www.philadelphiafed.org/research-and-data/real-time-center/business-conditions-index</a:t>
            </a:r>
          </a:p>
          <a:p>
            <a:r>
              <a:rPr lang="en-US" dirty="0"/>
              <a:t>https://www.philadelphiafed.org/research-and-data/real-time-center/real-time-data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88127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12-31-18. Updated monthly. DGS1, DGS10 (PERMANENT)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6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2464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733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8-17-18 WSJ’s The Daily Shot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99373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BAB1A-E271-8246-AFC4-71023921E3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1-4-19. Monthly data. PAYEMS (PERMANENT) </a:t>
            </a:r>
          </a:p>
        </p:txBody>
      </p:sp>
    </p:spTree>
    <p:extLst>
      <p:ext uri="{BB962C8B-B14F-4D97-AF65-F5344CB8AC3E}">
        <p14:creationId xmlns:p14="http://schemas.microsoft.com/office/powerpoint/2010/main" val="34488385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969">
              <a:defRPr/>
            </a:pPr>
            <a:r>
              <a:rPr lang="en-US" dirty="0"/>
              <a:t>IC4WSA Updated 1-3-19. Weekly data. UNRATE 1-4-19 updated monthly data. (PERMANENT)</a:t>
            </a:r>
          </a:p>
          <a:p>
            <a:r>
              <a:rPr lang="en-US" dirty="0"/>
              <a:t>Comment 10-6-17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04515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969">
              <a:defRPr/>
            </a:pPr>
            <a:r>
              <a:rPr lang="en-US" dirty="0"/>
              <a:t>Updated 12-10-18. Monthly data. JTSQUR, JTSQUL (PERMANENT)  Job Openings and Labor Turnover Survey News Release</a:t>
            </a:r>
          </a:p>
          <a:p>
            <a:pPr defTabSz="932969">
              <a:defRPr/>
            </a:pPr>
            <a:r>
              <a:rPr lang="en-US" b="0" dirty="0"/>
              <a:t>Job separation data.  Quits/job separations and layoffs/job separations are approaching 60% and 35% respectively; normal pre-recession levels. Comment 11-7-17.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6598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11-14-18. WSJ’s The Daily Shot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19482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BAB1A-E271-8246-AFC4-71023921E3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1-4-19. Monthly data. </a:t>
            </a:r>
            <a:r>
              <a:rPr lang="en-US" dirty="0">
                <a:effectLst/>
              </a:rPr>
              <a:t>CES0500000003 </a:t>
            </a:r>
            <a:r>
              <a:rPr lang="en-US" dirty="0"/>
              <a:t>(PERMANENT). (Can also look at Business Sector: Unit Labor Cost (ULCBS)) </a:t>
            </a:r>
          </a:p>
          <a:p>
            <a:r>
              <a:rPr lang="en-US" dirty="0"/>
              <a:t>See also FRB ATL Wage Tracker https://www.frbatlanta.org/chcs/wage-growth-tracker.aspx?panel=1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81057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45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BAB1A-E271-8246-AFC4-71023921E3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245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12-14-18. Monthly data. FRB ATL Wage Tracker https://www.frbatlanta.org/chcs/wage-growth-tracker.aspx?panel=1</a:t>
            </a:r>
          </a:p>
          <a:p>
            <a:r>
              <a:rPr lang="en-US" dirty="0"/>
              <a:t>Exports as a PNG file!  </a:t>
            </a:r>
          </a:p>
        </p:txBody>
      </p:sp>
    </p:spTree>
    <p:extLst>
      <p:ext uri="{BB962C8B-B14F-4D97-AF65-F5344CB8AC3E}">
        <p14:creationId xmlns:p14="http://schemas.microsoft.com/office/powerpoint/2010/main" val="40693455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BAB1A-E271-8246-AFC4-71023921E3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2-15-18. The WSJ’s The Daily Shot.   </a:t>
            </a:r>
          </a:p>
          <a:p>
            <a:r>
              <a:rPr lang="en-US" dirty="0"/>
              <a:t>https://blogs.wsj.com/economics/2018/02/09/why-workers-are-striking-less-than-ever/</a:t>
            </a:r>
          </a:p>
        </p:txBody>
      </p:sp>
    </p:spTree>
    <p:extLst>
      <p:ext uri="{BB962C8B-B14F-4D97-AF65-F5344CB8AC3E}">
        <p14:creationId xmlns:p14="http://schemas.microsoft.com/office/powerpoint/2010/main" val="16739716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055">
              <a:defRPr/>
            </a:pPr>
            <a:r>
              <a:rPr lang="en-US" dirty="0"/>
              <a:t>Updated 11-8-18. WSJ. Real Time Economics.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95200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12-6-18. Quarterly data. OPHMFG (PERMANENT) Updated quarterly. (In Labor Markets file)</a:t>
            </a:r>
          </a:p>
          <a:p>
            <a:pPr defTabSz="914055">
              <a:defRPr/>
            </a:pPr>
            <a:r>
              <a:rPr lang="en-US" dirty="0"/>
              <a:t>This data comes out 5 weeks (1st estimate) and 9 weeks (2</a:t>
            </a:r>
            <a:r>
              <a:rPr lang="en-US" baseline="30000" dirty="0"/>
              <a:t>nd</a:t>
            </a:r>
            <a:r>
              <a:rPr lang="en-US" dirty="0"/>
              <a:t> estimate) after the quarter ends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77083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BAB1A-E271-8246-AFC4-71023921E3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11-29-18. Monthly data.  PCEPI, PCEPILFE (PERMANENT)</a:t>
            </a:r>
          </a:p>
        </p:txBody>
      </p:sp>
    </p:spTree>
    <p:extLst>
      <p:ext uri="{BB962C8B-B14F-4D97-AF65-F5344CB8AC3E}">
        <p14:creationId xmlns:p14="http://schemas.microsoft.com/office/powerpoint/2010/main" val="2888654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969">
              <a:defRPr/>
            </a:pPr>
            <a:r>
              <a:rPr lang="en-US" dirty="0"/>
              <a:t>Updated 1-8-19. Monthly Data. http://www.nfib.com/surveys/small-business-economic-trends/</a:t>
            </a:r>
          </a:p>
          <a:p>
            <a:pPr defTabSz="932969">
              <a:defRPr/>
            </a:pPr>
            <a:r>
              <a:rPr lang="en-US" dirty="0"/>
              <a:t>Comment 1-8-19.  </a:t>
            </a:r>
          </a:p>
          <a:p>
            <a:pPr defTabSz="932969">
              <a:defRPr/>
            </a:pPr>
            <a:r>
              <a:rPr lang="en-US" dirty="0"/>
              <a:t>January 2016 sample size n=10,799, responses = 1,438, 13% response rate.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56784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BAB1A-E271-8246-AFC4-71023921E3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6-28-18 GDPC1 data monthly 4-27-18 and GDPPOT quarterly 8-8-17   </a:t>
            </a:r>
          </a:p>
        </p:txBody>
      </p:sp>
    </p:spTree>
    <p:extLst>
      <p:ext uri="{BB962C8B-B14F-4D97-AF65-F5344CB8AC3E}">
        <p14:creationId xmlns:p14="http://schemas.microsoft.com/office/powerpoint/2010/main" val="5132162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11-14-15.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6471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635">
              <a:defRPr/>
            </a:pPr>
            <a:r>
              <a:rPr lang="en-US" dirty="0"/>
              <a:t>WSJ’s The Daily Shot 10-26-17.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1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4817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969">
              <a:defRPr/>
            </a:pPr>
            <a:r>
              <a:rPr lang="en-US" dirty="0"/>
              <a:t>Updated 12-29-18.</a:t>
            </a:r>
          </a:p>
          <a:p>
            <a:pPr defTabSz="93296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244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1281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12-3-18. Monthly Data. TLPBLCONS, PRRESCONS, PNRESCONS (PERMANENT). </a:t>
            </a:r>
          </a:p>
          <a:p>
            <a:r>
              <a:rPr lang="en-US" dirty="0"/>
              <a:t>Comment 12-3-18.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1700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969">
              <a:defRPr/>
            </a:pPr>
            <a:r>
              <a:rPr lang="en-US" dirty="0"/>
              <a:t>Updated 10/29/18.  Quarterly data. </a:t>
            </a:r>
          </a:p>
          <a:p>
            <a:pPr defTabSz="932969">
              <a:defRPr/>
            </a:pPr>
            <a:r>
              <a:rPr lang="en-US" dirty="0"/>
              <a:t>Also look at A011RY2Q224SBEA = RFI’s contribution to percent change in GDP.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1245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BAB1A-E271-8246-AFC4-71023921E3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12-18-18. Monthly data. HOUST, HOUST1 (PERMANENT)  </a:t>
            </a:r>
          </a:p>
        </p:txBody>
      </p:sp>
    </p:spTree>
    <p:extLst>
      <p:ext uri="{BB962C8B-B14F-4D97-AF65-F5344CB8AC3E}">
        <p14:creationId xmlns:p14="http://schemas.microsoft.com/office/powerpoint/2010/main" val="36889747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11/28/18.  Monthly data.  HSN1F To get non Seasonally Adjusted data series is HSN1FNSA  (PERMANENT)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43999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11/28/18. Monthly data. MSACSR (PERMANENT) Census data. </a:t>
            </a:r>
            <a:r>
              <a:rPr lang="en-US" b="1" dirty="0"/>
              <a:t>This data comes two days late.  So it was actually X/X+2/XX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6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2464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92790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11/28/18. Monthly data. MSPNHSUS, ASPNHSUS (PERMANENT)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1005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12-28-18. Updated monthly. Smith Travel Research, Courtesy of </a:t>
            </a:r>
            <a:r>
              <a:rPr lang="en-US" dirty="0">
                <a:hlinkClick r:id="rId3"/>
              </a:rPr>
              <a:t>HotelNewsNow.com</a:t>
            </a:r>
            <a:endParaRPr lang="en-US" dirty="0"/>
          </a:p>
          <a:p>
            <a:r>
              <a:rPr lang="en-US" dirty="0"/>
              <a:t>See also </a:t>
            </a:r>
          </a:p>
          <a:p>
            <a:r>
              <a:rPr lang="en-US" dirty="0"/>
              <a:t>http://www.hotelnewsnow.com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59228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5-2-16 </a:t>
            </a:r>
            <a:r>
              <a:rPr lang="en-US" sz="1200" b="1" i="0" kern="1200" cap="all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GOVERNMENT REGULATION IN THE PRICE OF A NEW HOME</a:t>
            </a:r>
            <a:r>
              <a:rPr lang="en-US" dirty="0"/>
              <a:t> https://www.nahbclassic.org/generic.aspx?sectionID=734&amp;genericContentID=250611&amp;channelID=311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0299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635">
              <a:defRPr/>
            </a:pPr>
            <a:r>
              <a:rPr lang="en-US" dirty="0"/>
              <a:t>Updated 7-11-18.  WSJ’s The Daily Shot</a:t>
            </a:r>
          </a:p>
          <a:p>
            <a:pPr defTabSz="922635">
              <a:defRPr/>
            </a:pPr>
            <a:r>
              <a:rPr lang="en-US" dirty="0"/>
              <a:t>Comment 10-11-17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24537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/>
              <a:t>Updated 1-6-19. Updated monthly.  CME futures price and Random Lengths composite price.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6576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12-19-18. Monthly data. </a:t>
            </a:r>
          </a:p>
          <a:p>
            <a:r>
              <a:rPr lang="en-US" dirty="0"/>
              <a:t>Comment 12-19-18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3759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12-18-18. Monthly data. </a:t>
            </a:r>
          </a:p>
          <a:p>
            <a:r>
              <a:rPr lang="en-US" dirty="0"/>
              <a:t>Comment 12-18-18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4752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2635">
              <a:defRPr/>
            </a:pPr>
            <a:r>
              <a:rPr lang="en-US" dirty="0">
                <a:solidFill>
                  <a:srgbClr val="002060"/>
                </a:solidFill>
              </a:rPr>
              <a:t>Updated 12-26-18  Monthly data.  </a:t>
            </a:r>
          </a:p>
          <a:p>
            <a:pPr defTabSz="922635">
              <a:defRPr/>
            </a:pPr>
            <a:r>
              <a:rPr lang="en-US" dirty="0">
                <a:solidFill>
                  <a:srgbClr val="002060"/>
                </a:solidFill>
              </a:rPr>
              <a:t>Comment 12-26-18.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36532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1-2-19. The WSJ’s The Daily Shot.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920341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12-19-18.  MBA Data, updated weekly.   </a:t>
            </a:r>
          </a:p>
          <a:p>
            <a:r>
              <a:rPr lang="en-US" dirty="0"/>
              <a:t>Comment 12-19-18</a:t>
            </a:r>
          </a:p>
          <a:p>
            <a:r>
              <a:rPr lang="en-US" dirty="0"/>
              <a:t>www.mba.org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627850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BAB1A-E271-8246-AFC4-71023921E3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12/19/18. NAR monthly data. EXHOSLUSM495S (PERMANENT). To get single-family data look at EXSFHSUSM495S. </a:t>
            </a:r>
          </a:p>
          <a:p>
            <a:r>
              <a:rPr lang="en-US" dirty="0"/>
              <a:t>Comment 9-20-18</a:t>
            </a:r>
          </a:p>
        </p:txBody>
      </p:sp>
    </p:spTree>
    <p:extLst>
      <p:ext uri="{BB962C8B-B14F-4D97-AF65-F5344CB8AC3E}">
        <p14:creationId xmlns:p14="http://schemas.microsoft.com/office/powerpoint/2010/main" val="144967889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BAB1A-E271-8246-AFC4-71023921E302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12-19-18. Weekly</a:t>
            </a:r>
          </a:p>
          <a:p>
            <a:r>
              <a:rPr lang="en-US" dirty="0"/>
              <a:t>Comment 12-19-18, Ellie Mae data.  https://www.elliemae.com/origination-insight-reports/Ellie_Mae_OIR_FEBRUARY2015.pdf</a:t>
            </a:r>
          </a:p>
        </p:txBody>
      </p:sp>
    </p:spTree>
    <p:extLst>
      <p:ext uri="{BB962C8B-B14F-4D97-AF65-F5344CB8AC3E}">
        <p14:creationId xmlns:p14="http://schemas.microsoft.com/office/powerpoint/2010/main" val="3108303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11-12-18 Las Vegas Visitors and Convention Authority. http://www.lvcva.com/stats-and-facts/visitor-statistics/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974680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BAB1A-E271-8246-AFC4-71023921E3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12-17-18.  </a:t>
            </a:r>
          </a:p>
        </p:txBody>
      </p:sp>
    </p:spTree>
    <p:extLst>
      <p:ext uri="{BB962C8B-B14F-4D97-AF65-F5344CB8AC3E}">
        <p14:creationId xmlns:p14="http://schemas.microsoft.com/office/powerpoint/2010/main" val="132588526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969">
              <a:defRPr/>
            </a:pPr>
            <a:r>
              <a:rPr lang="en-US" dirty="0"/>
              <a:t>Updated 11-16-18. Quarterly data. NY Fed. </a:t>
            </a:r>
            <a:r>
              <a:rPr lang="en-US" b="0" dirty="0"/>
              <a:t>Quarterly Report on Household Debt and Credit 18Q3</a:t>
            </a:r>
          </a:p>
          <a:p>
            <a:pPr defTabSz="932969">
              <a:defRPr/>
            </a:pPr>
            <a:r>
              <a:rPr lang="en-US" b="0" dirty="0"/>
              <a:t>https://www.newyorkfed.org/microeconomics/hhdc</a:t>
            </a:r>
          </a:p>
          <a:p>
            <a:r>
              <a:rPr lang="en-US" dirty="0"/>
              <a:t>https://www.newyorkfed.org/medialibrary/interactives/householdcredit/data/pdf/HHDC_2018Q3.pdf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560492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BAB1A-E271-8246-AFC4-71023921E3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12-15-17.  CoreLogic</a:t>
            </a:r>
          </a:p>
          <a:p>
            <a:r>
              <a:rPr lang="en-US" dirty="0"/>
              <a:t>https://bdmag.com/peering-into-2018/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49463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635">
              <a:defRPr/>
            </a:pPr>
            <a:r>
              <a:rPr lang="en-US" dirty="0"/>
              <a:t>Updated 10-30-18.  Quarterly data from HVS from census. </a:t>
            </a:r>
            <a:r>
              <a:rPr lang="en-US" sz="1100" dirty="0">
                <a:latin typeface="+mn-lt"/>
              </a:rPr>
              <a:t>RSAHORUSQ156S (PERMANENT)</a:t>
            </a:r>
          </a:p>
          <a:p>
            <a:pPr defTabSz="922635">
              <a:defRPr/>
            </a:pPr>
            <a:r>
              <a:rPr lang="en-US" sz="1100" dirty="0">
                <a:latin typeface="+mn-lt"/>
              </a:rPr>
              <a:t>Comment 10-30-18.</a:t>
            </a:r>
          </a:p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868380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1-4-19. Daily data. DCOILWTICO (PERMANENT)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268836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1-4-19 WHHNGSP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601293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b="0" dirty="0"/>
              <a:t>9-4-18 WSJ’s The Daily Shot</a:t>
            </a:r>
          </a:p>
          <a:p>
            <a:pPr fontAlgn="base"/>
            <a:r>
              <a:rPr lang="en-US" b="0" dirty="0"/>
              <a:t>https://www.wsj.com/articles/farm-belt-braces-for-falling-incomes-trade-disputes-1518114582?mod=djemRTE_h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6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2464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50062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1-10-18 The WSJ’s The Daily Shot.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25900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2969">
              <a:defRPr/>
            </a:pPr>
            <a:r>
              <a:rPr lang="en-US" dirty="0"/>
              <a:t>Updated 12-19-18 </a:t>
            </a:r>
          </a:p>
          <a:p>
            <a:pPr defTabSz="932969">
              <a:defRPr/>
            </a:pPr>
            <a:r>
              <a:rPr lang="en-US" dirty="0"/>
              <a:t>https://www.census.gov/newsroom/press-releases/2018/estimates-national-state.html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021896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2969">
              <a:defRPr/>
            </a:pPr>
            <a:r>
              <a:rPr lang="en-US" dirty="0"/>
              <a:t>Updated 12-19-18 </a:t>
            </a:r>
          </a:p>
          <a:p>
            <a:pPr defTabSz="932969">
              <a:defRPr/>
            </a:pPr>
            <a:r>
              <a:rPr lang="en-US" dirty="0"/>
              <a:t>https://www.census.gov/newsroom/press-releases/2018/estimates-national-state.html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5843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6">
              <a:defRPr/>
            </a:pPr>
            <a:r>
              <a:rPr lang="en-US" dirty="0"/>
              <a:t>WSJ 7-5-17 </a:t>
            </a:r>
            <a:r>
              <a:rPr lang="en-US" i="1" dirty="0"/>
              <a:t>By</a:t>
            </a:r>
            <a:r>
              <a:rPr lang="en-US" dirty="0"/>
              <a:t> </a:t>
            </a:r>
            <a:r>
              <a:rPr lang="en-US" dirty="0" err="1"/>
              <a:t>Amrith</a:t>
            </a:r>
            <a:r>
              <a:rPr lang="en-US" dirty="0"/>
              <a:t> Ramkumar </a:t>
            </a:r>
            <a:r>
              <a:rPr lang="en-US" b="1" dirty="0"/>
              <a:t>Hotels, Cruise Lines, Casinos Among Top U.S. Stocks So Far This Year</a:t>
            </a:r>
          </a:p>
          <a:p>
            <a:pPr fontAlgn="base"/>
            <a:r>
              <a:rPr lang="en-US" dirty="0"/>
              <a:t>https://www.wsj.com/articles/hotels-cruise-lines-casinos-among-top-u-s-stocks-so-far-this-year-1499266801?mg=prod/accounts-wsj</a:t>
            </a:r>
          </a:p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275387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12/27/18. Philadelphia Fed.  Monthly updated. </a:t>
            </a:r>
          </a:p>
          <a:p>
            <a:r>
              <a:rPr lang="en-US" dirty="0"/>
              <a:t>https://www.philadelphiafed.org/research-and-data/regional-economy/indexes/coincident </a:t>
            </a:r>
          </a:p>
          <a:p>
            <a:pPr defTabSz="914170">
              <a:defRPr/>
            </a:pPr>
            <a:r>
              <a:rPr lang="en-US" dirty="0"/>
              <a:t>Also see: https://www.businesscycle.com/ecri-reports-indexes/all-indexes (ECRI)</a:t>
            </a:r>
          </a:p>
          <a:p>
            <a:pPr defTabSz="914170">
              <a:defRPr/>
            </a:pPr>
            <a:r>
              <a:rPr lang="en-US" dirty="0"/>
              <a:t>Nonfarm payroll employment, </a:t>
            </a:r>
            <a:r>
              <a:rPr lang="en-US" dirty="0" err="1"/>
              <a:t>avg</a:t>
            </a:r>
            <a:r>
              <a:rPr lang="en-US" dirty="0"/>
              <a:t> hours worked in manufacturing by production workers, unemployment rate, real wage and salary disbursements.</a:t>
            </a:r>
          </a:p>
          <a:p>
            <a:pPr defTabSz="914170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6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2464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30552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Updated 12-4-18. Updated monthly. (FRED = Leading Index for Texas</a:t>
            </a:r>
            <a:r>
              <a:rPr lang="en-US" b="1" dirty="0"/>
              <a:t> </a:t>
            </a:r>
            <a:r>
              <a:rPr lang="en-US" dirty="0"/>
              <a:t>(</a:t>
            </a:r>
            <a:r>
              <a:rPr lang="en-US" b="1" dirty="0"/>
              <a:t>TX</a:t>
            </a:r>
            <a:r>
              <a:rPr lang="en-US" dirty="0"/>
              <a:t>SLIND)</a:t>
            </a:r>
            <a:r>
              <a:rPr lang="en-US" b="0" dirty="0"/>
              <a:t> </a:t>
            </a:r>
            <a:r>
              <a:rPr lang="en-US" dirty="0"/>
              <a:t>  </a:t>
            </a:r>
          </a:p>
          <a:p>
            <a:pPr algn="l"/>
            <a:r>
              <a:rPr lang="en-US" dirty="0"/>
              <a:t>https://www.philadelphiafed.org/research-and-data/regional-economy/indexes/leading</a:t>
            </a:r>
          </a:p>
          <a:p>
            <a:pPr defTabSz="914170">
              <a:defRPr/>
            </a:pPr>
            <a:r>
              <a:rPr lang="en-US" dirty="0"/>
              <a:t>Also see: https://www.businesscycle.com/ecri-reports-indexes/all-indexes (ECRI)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6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2464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580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Updated 4-11-18 The Daily Shot. WSJ article 4-6-18</a:t>
            </a:r>
          </a:p>
          <a:p>
            <a:pPr fontAlgn="base"/>
            <a:r>
              <a:rPr lang="en-US" dirty="0"/>
              <a:t>https://www.wsj.com/articles/the-future-of-americas-economy-looks-a-lot-like-elkhart-indiana-1522942393?mod=djemDailyShot&amp;mod=djemDailyShot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8784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12-7-18. Monthly data.  ALTSALES  (PERMANENT) TOTALSA = all car sales.</a:t>
            </a:r>
          </a:p>
          <a:p>
            <a:r>
              <a:rPr lang="en-US" dirty="0"/>
              <a:t>Comes out 5 days after carmakers report results.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2562B-1A43-0B4E-A5E9-D9205E6918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63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4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739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397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866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0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99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nahb_blue_splash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08163" y="2762250"/>
            <a:ext cx="6858000" cy="685800"/>
          </a:xfrm>
        </p:spPr>
        <p:txBody>
          <a:bodyPr/>
          <a:lstStyle>
            <a:lvl1pPr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8164" y="3495675"/>
            <a:ext cx="6853237" cy="409575"/>
          </a:xfrm>
        </p:spPr>
        <p:txBody>
          <a:bodyPr/>
          <a:lstStyle>
            <a:lvl1pPr>
              <a:defRPr sz="21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10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2663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31BD4CB-38A1-E74B-AEF9-31D555CA4665}" type="slidenum">
              <a:rPr lang="en-US">
                <a:solidFill>
                  <a:srgbClr val="002663"/>
                </a:solidFill>
              </a:rPr>
              <a:pPr/>
              <a:t>‹#›</a:t>
            </a:fld>
            <a:endParaRPr lang="en-US" dirty="0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58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411163"/>
            <a:ext cx="5684838" cy="881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79426" y="2012952"/>
            <a:ext cx="4016375" cy="3749675"/>
          </a:xfrm>
        </p:spPr>
        <p:txBody>
          <a:bodyPr/>
          <a:lstStyle/>
          <a:p>
            <a:r>
              <a:rPr lang="en-US" dirty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1" y="2012952"/>
            <a:ext cx="4016375" cy="3749675"/>
          </a:xfrm>
        </p:spPr>
        <p:txBody>
          <a:bodyPr/>
          <a:lstStyle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394450" y="422275"/>
            <a:ext cx="2006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2663"/>
                </a:solidFill>
              </a:rPr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58200" y="422275"/>
            <a:ext cx="198438" cy="228600"/>
          </a:xfrm>
        </p:spPr>
        <p:txBody>
          <a:bodyPr/>
          <a:lstStyle>
            <a:lvl1pPr>
              <a:defRPr smtClean="0"/>
            </a:lvl1pPr>
          </a:lstStyle>
          <a:p>
            <a:fld id="{22CF365C-2278-D14F-884B-4D4842482A5D}" type="slidenum">
              <a:rPr lang="en-US">
                <a:solidFill>
                  <a:srgbClr val="002663"/>
                </a:solidFill>
              </a:rPr>
              <a:pPr/>
              <a:t>‹#›</a:t>
            </a:fld>
            <a:endParaRPr lang="en-US" dirty="0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22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411163"/>
            <a:ext cx="5684838" cy="881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9426" y="2012952"/>
            <a:ext cx="4016375" cy="3749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1" y="2012952"/>
            <a:ext cx="4016375" cy="3749675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394450" y="422275"/>
            <a:ext cx="2006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2663"/>
                </a:solidFill>
              </a:rPr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58200" y="422275"/>
            <a:ext cx="198438" cy="228600"/>
          </a:xfrm>
        </p:spPr>
        <p:txBody>
          <a:bodyPr/>
          <a:lstStyle>
            <a:lvl1pPr>
              <a:defRPr smtClean="0"/>
            </a:lvl1pPr>
          </a:lstStyle>
          <a:p>
            <a:fld id="{E0F0CC84-B755-0B41-BF72-39F26596BC4C}" type="slidenum">
              <a:rPr lang="en-US">
                <a:solidFill>
                  <a:srgbClr val="002663"/>
                </a:solidFill>
              </a:rPr>
              <a:pPr/>
              <a:t>‹#›</a:t>
            </a:fld>
            <a:endParaRPr lang="en-US" dirty="0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81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hb_white_first_e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08163" y="2762250"/>
            <a:ext cx="6858000" cy="685800"/>
          </a:xfrm>
        </p:spPr>
        <p:txBody>
          <a:bodyPr/>
          <a:lstStyle>
            <a:lvl1pPr>
              <a:defRPr sz="4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037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266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27FB6-CF43-4FDD-9D4A-94F9656BF345}" type="slidenum">
              <a:rPr lang="en-US">
                <a:solidFill>
                  <a:srgbClr val="00266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88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6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28EAD-3134-44BD-A34D-7342D5302EEA}" type="slidenum">
              <a:rPr lang="en-US">
                <a:solidFill>
                  <a:srgbClr val="0026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40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63C5327-BC22-4971-A3EB-690D6B5D5BCE}" type="datetimeFigureOut">
              <a:rPr lang="en-US" sz="2400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1/10/2019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6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6A5A-BB5B-47E5-8921-D4B30C11DE35}" type="slidenum">
              <a:rPr lang="en-US" smtClean="0">
                <a:solidFill>
                  <a:srgbClr val="002663"/>
                </a:solidFill>
              </a:rPr>
              <a:pPr/>
              <a:t>‹#›</a:t>
            </a:fld>
            <a:endParaRPr lang="en-US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0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69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nahb_blue_splash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08163" y="2762250"/>
            <a:ext cx="6858000" cy="685800"/>
          </a:xfrm>
        </p:spPr>
        <p:txBody>
          <a:bodyPr/>
          <a:lstStyle>
            <a:lvl1pPr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8164" y="3495675"/>
            <a:ext cx="6853237" cy="409575"/>
          </a:xfrm>
        </p:spPr>
        <p:txBody>
          <a:bodyPr/>
          <a:lstStyle>
            <a:lvl1pPr>
              <a:defRPr sz="21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51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2663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31BD4CB-38A1-E74B-AEF9-31D555CA4665}" type="slidenum">
              <a:rPr lang="en-US">
                <a:solidFill>
                  <a:srgbClr val="002663"/>
                </a:solidFill>
              </a:rPr>
              <a:pPr/>
              <a:t>‹#›</a:t>
            </a:fld>
            <a:endParaRPr lang="en-US" dirty="0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40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411163"/>
            <a:ext cx="5684838" cy="881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79426" y="2012952"/>
            <a:ext cx="4016375" cy="3749675"/>
          </a:xfrm>
        </p:spPr>
        <p:txBody>
          <a:bodyPr/>
          <a:lstStyle/>
          <a:p>
            <a:r>
              <a:rPr lang="en-US" dirty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1" y="2012952"/>
            <a:ext cx="4016375" cy="3749675"/>
          </a:xfrm>
        </p:spPr>
        <p:txBody>
          <a:bodyPr/>
          <a:lstStyle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394450" y="422275"/>
            <a:ext cx="2006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2663"/>
                </a:solidFill>
              </a:rPr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58200" y="422275"/>
            <a:ext cx="198438" cy="228600"/>
          </a:xfrm>
        </p:spPr>
        <p:txBody>
          <a:bodyPr/>
          <a:lstStyle>
            <a:lvl1pPr>
              <a:defRPr smtClean="0"/>
            </a:lvl1pPr>
          </a:lstStyle>
          <a:p>
            <a:fld id="{22CF365C-2278-D14F-884B-4D4842482A5D}" type="slidenum">
              <a:rPr lang="en-US">
                <a:solidFill>
                  <a:srgbClr val="002663"/>
                </a:solidFill>
              </a:rPr>
              <a:pPr/>
              <a:t>‹#›</a:t>
            </a:fld>
            <a:endParaRPr lang="en-US" dirty="0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17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411163"/>
            <a:ext cx="5684838" cy="881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9426" y="2012952"/>
            <a:ext cx="4016375" cy="3749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1" y="2012952"/>
            <a:ext cx="4016375" cy="3749675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394450" y="422275"/>
            <a:ext cx="2006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2663"/>
                </a:solidFill>
              </a:rPr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58200" y="422275"/>
            <a:ext cx="198438" cy="228600"/>
          </a:xfrm>
        </p:spPr>
        <p:txBody>
          <a:bodyPr/>
          <a:lstStyle>
            <a:lvl1pPr>
              <a:defRPr smtClean="0"/>
            </a:lvl1pPr>
          </a:lstStyle>
          <a:p>
            <a:fld id="{E0F0CC84-B755-0B41-BF72-39F26596BC4C}" type="slidenum">
              <a:rPr lang="en-US">
                <a:solidFill>
                  <a:srgbClr val="002663"/>
                </a:solidFill>
              </a:rPr>
              <a:pPr/>
              <a:t>‹#›</a:t>
            </a:fld>
            <a:endParaRPr lang="en-US" dirty="0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35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hb_white_first_e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08163" y="2762250"/>
            <a:ext cx="6858000" cy="685800"/>
          </a:xfrm>
        </p:spPr>
        <p:txBody>
          <a:bodyPr/>
          <a:lstStyle>
            <a:lvl1pPr>
              <a:defRPr sz="4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8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266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27FB6-CF43-4FDD-9D4A-94F9656BF345}" type="slidenum">
              <a:rPr lang="en-US">
                <a:solidFill>
                  <a:srgbClr val="00266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3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6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28EAD-3134-44BD-A34D-7342D5302EEA}" type="slidenum">
              <a:rPr lang="en-US">
                <a:solidFill>
                  <a:srgbClr val="0026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12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63C5327-BC22-4971-A3EB-690D6B5D5BCE}" type="datetimeFigureOut">
              <a:rPr lang="en-US" sz="2400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1/10/2019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6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6A5A-BB5B-47E5-8921-D4B30C11DE35}" type="slidenum">
              <a:rPr lang="en-US" smtClean="0">
                <a:solidFill>
                  <a:srgbClr val="002663"/>
                </a:solidFill>
              </a:rPr>
              <a:pPr/>
              <a:t>‹#›</a:t>
            </a:fld>
            <a:endParaRPr lang="en-US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044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nahb_blue_splash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08163" y="2762250"/>
            <a:ext cx="6858000" cy="685800"/>
          </a:xfrm>
        </p:spPr>
        <p:txBody>
          <a:bodyPr/>
          <a:lstStyle>
            <a:lvl1pPr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8164" y="3495675"/>
            <a:ext cx="6853237" cy="409575"/>
          </a:xfrm>
        </p:spPr>
        <p:txBody>
          <a:bodyPr/>
          <a:lstStyle>
            <a:lvl1pPr>
              <a:defRPr sz="21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84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31BD4CB-38A1-E74B-AEF9-31D555CA46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7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1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411163"/>
            <a:ext cx="5684838" cy="881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79426" y="2012952"/>
            <a:ext cx="4016375" cy="3749675"/>
          </a:xfrm>
        </p:spPr>
        <p:txBody>
          <a:bodyPr/>
          <a:lstStyle/>
          <a:p>
            <a:r>
              <a:rPr lang="en-US" dirty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1" y="2012952"/>
            <a:ext cx="4016375" cy="3749675"/>
          </a:xfrm>
        </p:spPr>
        <p:txBody>
          <a:bodyPr/>
          <a:lstStyle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394450" y="422275"/>
            <a:ext cx="2006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58200" y="422275"/>
            <a:ext cx="198438" cy="228600"/>
          </a:xfrm>
        </p:spPr>
        <p:txBody>
          <a:bodyPr/>
          <a:lstStyle>
            <a:lvl1pPr>
              <a:defRPr smtClean="0"/>
            </a:lvl1pPr>
          </a:lstStyle>
          <a:p>
            <a:fld id="{22CF365C-2278-D14F-884B-4D4842482A5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315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411163"/>
            <a:ext cx="5684838" cy="881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9426" y="2012952"/>
            <a:ext cx="4016375" cy="3749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1" y="2012952"/>
            <a:ext cx="4016375" cy="3749675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394450" y="422275"/>
            <a:ext cx="2006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58200" y="422275"/>
            <a:ext cx="198438" cy="228600"/>
          </a:xfrm>
        </p:spPr>
        <p:txBody>
          <a:bodyPr/>
          <a:lstStyle>
            <a:lvl1pPr>
              <a:defRPr smtClean="0"/>
            </a:lvl1pPr>
          </a:lstStyle>
          <a:p>
            <a:fld id="{E0F0CC84-B755-0B41-BF72-39F26596BC4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52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hb_white_first_e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08163" y="2762250"/>
            <a:ext cx="6858000" cy="685800"/>
          </a:xfrm>
        </p:spPr>
        <p:txBody>
          <a:bodyPr/>
          <a:lstStyle>
            <a:lvl1pPr>
              <a:defRPr sz="4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91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28EAD-3134-44BD-A34D-7342D5302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00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63C5327-BC22-4971-A3EB-690D6B5D5BCE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6A5A-BB5B-47E5-8921-D4B30C11D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17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nahb_blue_splash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08163" y="2762250"/>
            <a:ext cx="6858000" cy="685800"/>
          </a:xfrm>
        </p:spPr>
        <p:txBody>
          <a:bodyPr/>
          <a:lstStyle>
            <a:lvl1pPr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8164" y="3495675"/>
            <a:ext cx="6853237" cy="409575"/>
          </a:xfrm>
        </p:spPr>
        <p:txBody>
          <a:bodyPr/>
          <a:lstStyle>
            <a:lvl1pPr>
              <a:defRPr sz="21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73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2663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31BD4CB-38A1-E74B-AEF9-31D555CA4665}" type="slidenum">
              <a:rPr lang="en-US">
                <a:solidFill>
                  <a:srgbClr val="002663"/>
                </a:solidFill>
              </a:rPr>
              <a:pPr/>
              <a:t>‹#›</a:t>
            </a:fld>
            <a:endParaRPr lang="en-US" dirty="0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53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411163"/>
            <a:ext cx="5684838" cy="881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79426" y="2012952"/>
            <a:ext cx="4016375" cy="3749675"/>
          </a:xfrm>
        </p:spPr>
        <p:txBody>
          <a:bodyPr/>
          <a:lstStyle/>
          <a:p>
            <a:r>
              <a:rPr lang="en-US" dirty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1" y="2012952"/>
            <a:ext cx="4016375" cy="3749675"/>
          </a:xfrm>
        </p:spPr>
        <p:txBody>
          <a:bodyPr/>
          <a:lstStyle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394450" y="422275"/>
            <a:ext cx="2006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2663"/>
                </a:solidFill>
              </a:rPr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58200" y="422275"/>
            <a:ext cx="198438" cy="228600"/>
          </a:xfrm>
        </p:spPr>
        <p:txBody>
          <a:bodyPr/>
          <a:lstStyle>
            <a:lvl1pPr>
              <a:defRPr smtClean="0"/>
            </a:lvl1pPr>
          </a:lstStyle>
          <a:p>
            <a:fld id="{22CF365C-2278-D14F-884B-4D4842482A5D}" type="slidenum">
              <a:rPr lang="en-US">
                <a:solidFill>
                  <a:srgbClr val="002663"/>
                </a:solidFill>
              </a:rPr>
              <a:pPr/>
              <a:t>‹#›</a:t>
            </a:fld>
            <a:endParaRPr lang="en-US" dirty="0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33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411163"/>
            <a:ext cx="5684838" cy="881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9426" y="2012952"/>
            <a:ext cx="4016375" cy="3749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1" y="2012952"/>
            <a:ext cx="4016375" cy="3749675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394450" y="422275"/>
            <a:ext cx="2006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2663"/>
                </a:solidFill>
              </a:rPr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58200" y="422275"/>
            <a:ext cx="198438" cy="228600"/>
          </a:xfrm>
        </p:spPr>
        <p:txBody>
          <a:bodyPr/>
          <a:lstStyle>
            <a:lvl1pPr>
              <a:defRPr smtClean="0"/>
            </a:lvl1pPr>
          </a:lstStyle>
          <a:p>
            <a:fld id="{E0F0CC84-B755-0B41-BF72-39F26596BC4C}" type="slidenum">
              <a:rPr lang="en-US">
                <a:solidFill>
                  <a:srgbClr val="002663"/>
                </a:solidFill>
              </a:rPr>
              <a:pPr/>
              <a:t>‹#›</a:t>
            </a:fld>
            <a:endParaRPr lang="en-US" dirty="0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272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hb_white_first_e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08163" y="2762250"/>
            <a:ext cx="6858000" cy="685800"/>
          </a:xfrm>
        </p:spPr>
        <p:txBody>
          <a:bodyPr/>
          <a:lstStyle>
            <a:lvl1pPr>
              <a:defRPr sz="4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7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67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266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27FB6-CF43-4FDD-9D4A-94F9656BF345}" type="slidenum">
              <a:rPr lang="en-US">
                <a:solidFill>
                  <a:srgbClr val="00266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132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6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28EAD-3134-44BD-A34D-7342D5302EEA}" type="slidenum">
              <a:rPr lang="en-US">
                <a:solidFill>
                  <a:srgbClr val="0026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165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63C5327-BC22-4971-A3EB-690D6B5D5BCE}" type="datetimeFigureOut">
              <a:rPr lang="en-US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1/10/2019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6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6A5A-BB5B-47E5-8921-D4B30C11DE35}" type="slidenum">
              <a:rPr lang="en-US" smtClean="0">
                <a:solidFill>
                  <a:srgbClr val="002663"/>
                </a:solidFill>
              </a:rPr>
              <a:pPr/>
              <a:t>‹#›</a:t>
            </a:fld>
            <a:endParaRPr lang="en-US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188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733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202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250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2069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361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443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7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197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496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337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10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719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987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01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144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459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624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4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846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502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40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37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603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750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ABA5-449D-4E0A-AB27-F289C8BAEDAD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92C8-90FE-46EB-8999-862A380A7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062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ABA5-449D-4E0A-AB27-F289C8BAEDAD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92C8-90FE-46EB-8999-862A380A7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821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ABA5-449D-4E0A-AB27-F289C8BAEDAD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92C8-90FE-46EB-8999-862A380A7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803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ABA5-449D-4E0A-AB27-F289C8BAEDAD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92C8-90FE-46EB-8999-862A380A7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682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ABA5-449D-4E0A-AB27-F289C8BAEDAD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92C8-90FE-46EB-8999-862A380A7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1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864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ABA5-449D-4E0A-AB27-F289C8BAEDAD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92C8-90FE-46EB-8999-862A380A7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465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ABA5-449D-4E0A-AB27-F289C8BAEDAD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92C8-90FE-46EB-8999-862A380A7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413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ABA5-449D-4E0A-AB27-F289C8BAEDAD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92C8-90FE-46EB-8999-862A380A7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454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ABA5-449D-4E0A-AB27-F289C8BAEDAD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92C8-90FE-46EB-8999-862A380A7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311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ABA5-449D-4E0A-AB27-F289C8BAEDAD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92C8-90FE-46EB-8999-862A380A7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773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ABA5-449D-4E0A-AB27-F289C8BAEDAD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92C8-90FE-46EB-8999-862A380A7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579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nahb_blue_splash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08163" y="2762250"/>
            <a:ext cx="6858000" cy="685800"/>
          </a:xfrm>
        </p:spPr>
        <p:txBody>
          <a:bodyPr/>
          <a:lstStyle>
            <a:lvl1pPr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8163" y="3495675"/>
            <a:ext cx="6853237" cy="409575"/>
          </a:xfrm>
        </p:spPr>
        <p:txBody>
          <a:bodyPr/>
          <a:lstStyle>
            <a:lvl1pPr>
              <a:defRPr sz="21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202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31BD4CB-38A1-E74B-AEF9-31D555CA46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9292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411163"/>
            <a:ext cx="5684838" cy="881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79425" y="2012950"/>
            <a:ext cx="4016375" cy="3749675"/>
          </a:xfrm>
        </p:spPr>
        <p:txBody>
          <a:bodyPr/>
          <a:lstStyle/>
          <a:p>
            <a:r>
              <a:rPr lang="en-US" dirty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012950"/>
            <a:ext cx="4016375" cy="3749675"/>
          </a:xfrm>
        </p:spPr>
        <p:txBody>
          <a:bodyPr/>
          <a:lstStyle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394450" y="422275"/>
            <a:ext cx="2006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58200" y="422275"/>
            <a:ext cx="198438" cy="228600"/>
          </a:xfrm>
        </p:spPr>
        <p:txBody>
          <a:bodyPr/>
          <a:lstStyle>
            <a:lvl1pPr>
              <a:defRPr smtClean="0"/>
            </a:lvl1pPr>
          </a:lstStyle>
          <a:p>
            <a:fld id="{22CF365C-2278-D14F-884B-4D4842482A5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912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411163"/>
            <a:ext cx="5684838" cy="881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9425" y="2012950"/>
            <a:ext cx="4016375" cy="3749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2012950"/>
            <a:ext cx="4016375" cy="3749675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394450" y="422275"/>
            <a:ext cx="2006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58200" y="422275"/>
            <a:ext cx="198438" cy="228600"/>
          </a:xfrm>
        </p:spPr>
        <p:txBody>
          <a:bodyPr/>
          <a:lstStyle>
            <a:lvl1pPr>
              <a:defRPr smtClean="0"/>
            </a:lvl1pPr>
          </a:lstStyle>
          <a:p>
            <a:fld id="{E0F0CC84-B755-0B41-BF72-39F26596BC4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0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596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hb_white_first_e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08163" y="2762250"/>
            <a:ext cx="6858000" cy="685800"/>
          </a:xfrm>
        </p:spPr>
        <p:txBody>
          <a:bodyPr/>
          <a:lstStyle>
            <a:lvl1pPr>
              <a:defRPr sz="4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011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27FB6-CF43-4FDD-9D4A-94F9656BF3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1105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28EAD-3134-44BD-A34D-7342D5302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611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3C5327-BC22-4971-A3EB-690D6B5D5BCE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6A5A-BB5B-47E5-8921-D4B30C11D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236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nahb_blue_splash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08163" y="2762250"/>
            <a:ext cx="6858000" cy="685800"/>
          </a:xfrm>
        </p:spPr>
        <p:txBody>
          <a:bodyPr/>
          <a:lstStyle>
            <a:lvl1pPr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8163" y="3495675"/>
            <a:ext cx="6853237" cy="409575"/>
          </a:xfrm>
        </p:spPr>
        <p:txBody>
          <a:bodyPr/>
          <a:lstStyle>
            <a:lvl1pPr>
              <a:defRPr sz="21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803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2663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31BD4CB-38A1-E74B-AEF9-31D555CA4665}" type="slidenum">
              <a:rPr lang="en-US">
                <a:solidFill>
                  <a:srgbClr val="002663"/>
                </a:solidFill>
              </a:rPr>
              <a:pPr/>
              <a:t>‹#›</a:t>
            </a:fld>
            <a:endParaRPr lang="en-US" dirty="0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53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411163"/>
            <a:ext cx="5684838" cy="881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79425" y="2012950"/>
            <a:ext cx="4016375" cy="3749675"/>
          </a:xfrm>
        </p:spPr>
        <p:txBody>
          <a:bodyPr/>
          <a:lstStyle/>
          <a:p>
            <a:r>
              <a:rPr lang="en-US" dirty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012950"/>
            <a:ext cx="4016375" cy="3749675"/>
          </a:xfrm>
        </p:spPr>
        <p:txBody>
          <a:bodyPr/>
          <a:lstStyle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394450" y="422275"/>
            <a:ext cx="2006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2663"/>
                </a:solidFill>
              </a:rPr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58200" y="422275"/>
            <a:ext cx="198438" cy="228600"/>
          </a:xfrm>
        </p:spPr>
        <p:txBody>
          <a:bodyPr/>
          <a:lstStyle>
            <a:lvl1pPr>
              <a:defRPr smtClean="0"/>
            </a:lvl1pPr>
          </a:lstStyle>
          <a:p>
            <a:fld id="{22CF365C-2278-D14F-884B-4D4842482A5D}" type="slidenum">
              <a:rPr lang="en-US">
                <a:solidFill>
                  <a:srgbClr val="002663"/>
                </a:solidFill>
              </a:rPr>
              <a:pPr/>
              <a:t>‹#›</a:t>
            </a:fld>
            <a:endParaRPr lang="en-US" dirty="0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930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411163"/>
            <a:ext cx="5684838" cy="881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9425" y="2012950"/>
            <a:ext cx="4016375" cy="3749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2012950"/>
            <a:ext cx="4016375" cy="3749675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394450" y="422275"/>
            <a:ext cx="2006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2663"/>
                </a:solidFill>
              </a:rPr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58200" y="422275"/>
            <a:ext cx="198438" cy="228600"/>
          </a:xfrm>
        </p:spPr>
        <p:txBody>
          <a:bodyPr/>
          <a:lstStyle>
            <a:lvl1pPr>
              <a:defRPr smtClean="0"/>
            </a:lvl1pPr>
          </a:lstStyle>
          <a:p>
            <a:fld id="{E0F0CC84-B755-0B41-BF72-39F26596BC4C}" type="slidenum">
              <a:rPr lang="en-US">
                <a:solidFill>
                  <a:srgbClr val="002663"/>
                </a:solidFill>
              </a:rPr>
              <a:pPr/>
              <a:t>‹#›</a:t>
            </a:fld>
            <a:endParaRPr lang="en-US" dirty="0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900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hb_white_first_e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08163" y="2762250"/>
            <a:ext cx="6858000" cy="685800"/>
          </a:xfrm>
        </p:spPr>
        <p:txBody>
          <a:bodyPr/>
          <a:lstStyle>
            <a:lvl1pPr>
              <a:defRPr sz="4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244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266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27FB6-CF43-4FDD-9D4A-94F9656BF345}" type="slidenum">
              <a:rPr lang="en-US">
                <a:solidFill>
                  <a:srgbClr val="00266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50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958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66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28EAD-3134-44BD-A34D-7342D5302EEA}" type="slidenum">
              <a:rPr lang="en-US">
                <a:solidFill>
                  <a:srgbClr val="0026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322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3C5327-BC22-4971-A3EB-690D6B5D5BCE}" type="datetimeFigureOut">
              <a:rPr lang="en-US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1/10/2019</a:t>
            </a:fld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26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6A5A-BB5B-47E5-8921-D4B30C11DE35}" type="slidenum">
              <a:rPr lang="en-US" smtClean="0">
                <a:solidFill>
                  <a:srgbClr val="002663"/>
                </a:solidFill>
              </a:rPr>
              <a:pPr/>
              <a:t>‹#›</a:t>
            </a:fld>
            <a:endParaRPr lang="en-US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784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3396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895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521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8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526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795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922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0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87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9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D91BA-9A79-48E4-9EB2-826B57C8DA5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6257D-E263-4E57-B870-C5379008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3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0" y="0"/>
            <a:ext cx="9145588" cy="6858000"/>
            <a:chOff x="0" y="0"/>
            <a:chExt cx="5761" cy="4320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1043" name="Picture 19" descr="nahb_blue_bottom"/>
            <p:cNvPicPr>
              <a:picLocks noChangeAspect="1" noChangeArrowheads="1"/>
            </p:cNvPicPr>
            <p:nvPr userDrawn="1"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3687"/>
              <a:ext cx="5761" cy="633"/>
            </a:xfrm>
            <a:prstGeom prst="rect">
              <a:avLst/>
            </a:prstGeom>
            <a:noFill/>
          </p:spPr>
        </p:pic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411163"/>
            <a:ext cx="5684838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2012950"/>
            <a:ext cx="81851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94450" y="422275"/>
            <a:ext cx="2006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 dirty="0">
                <a:solidFill>
                  <a:srgbClr val="002663"/>
                </a:solidFill>
                <a:latin typeface="Arial"/>
                <a:ea typeface="ＭＳ Ｐゴシック"/>
              </a:rPr>
              <a:t>Presentation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422275"/>
            <a:ext cx="1984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bg2"/>
                </a:solidFill>
              </a:defRPr>
            </a:lvl1pPr>
          </a:lstStyle>
          <a:p>
            <a:fld id="{AD5ED7F4-484A-D84D-8A01-AA8A89AB39F1}" type="slidenum">
              <a:rPr lang="en-US" smtClean="0">
                <a:solidFill>
                  <a:srgbClr val="002663"/>
                </a:solidFill>
                <a:latin typeface="Arial"/>
                <a:ea typeface="ＭＳ Ｐゴシック"/>
              </a:rPr>
              <a:pPr/>
              <a:t>‹#›</a:t>
            </a:fld>
            <a:endParaRPr lang="en-US" dirty="0">
              <a:solidFill>
                <a:srgbClr val="002663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415805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9996" r:id="rId1"/>
    <p:sldLayoutId id="2147489997" r:id="rId2"/>
    <p:sldLayoutId id="2147489998" r:id="rId3"/>
    <p:sldLayoutId id="2147489999" r:id="rId4"/>
    <p:sldLayoutId id="2147490000" r:id="rId5"/>
    <p:sldLayoutId id="2147490001" r:id="rId6"/>
    <p:sldLayoutId id="2147490002" r:id="rId7"/>
    <p:sldLayoutId id="2147490003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190500" indent="-188913"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2pPr>
      <a:lvl3pPr marL="838200" indent="-236538" algn="l" rtl="0" eaLnBrk="1" fontAlgn="base" hangingPunct="1">
        <a:lnSpc>
          <a:spcPct val="50000"/>
        </a:lnSpc>
        <a:spcBef>
          <a:spcPct val="0"/>
        </a:spcBef>
        <a:spcAft>
          <a:spcPct val="50000"/>
        </a:spcAft>
        <a:buChar char="–"/>
        <a:defRPr>
          <a:solidFill>
            <a:schemeClr val="bg2"/>
          </a:solidFill>
          <a:latin typeface="+mn-lt"/>
          <a:ea typeface="+mn-ea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+mn-ea"/>
        </a:defRPr>
      </a:lvl4pPr>
      <a:lvl5pPr marL="20589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5pPr>
      <a:lvl6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6pPr>
      <a:lvl7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7pPr>
      <a:lvl8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8pPr>
      <a:lvl9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1/10/2019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38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05" r:id="rId1"/>
    <p:sldLayoutId id="2147490006" r:id="rId2"/>
    <p:sldLayoutId id="2147490007" r:id="rId3"/>
    <p:sldLayoutId id="2147490008" r:id="rId4"/>
    <p:sldLayoutId id="2147490009" r:id="rId5"/>
    <p:sldLayoutId id="2147490010" r:id="rId6"/>
    <p:sldLayoutId id="2147490011" r:id="rId7"/>
    <p:sldLayoutId id="2147490012" r:id="rId8"/>
    <p:sldLayoutId id="2147490013" r:id="rId9"/>
    <p:sldLayoutId id="2147490014" r:id="rId10"/>
    <p:sldLayoutId id="21474900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0" y="0"/>
            <a:ext cx="9145588" cy="6858000"/>
            <a:chOff x="0" y="0"/>
            <a:chExt cx="5761" cy="4320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pic>
          <p:nvPicPr>
            <p:cNvPr id="1043" name="Picture 19" descr="nahb_blue_bottom"/>
            <p:cNvPicPr>
              <a:picLocks noChangeAspect="1" noChangeArrowheads="1"/>
            </p:cNvPicPr>
            <p:nvPr userDrawn="1"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3687"/>
              <a:ext cx="5761" cy="633"/>
            </a:xfrm>
            <a:prstGeom prst="rect">
              <a:avLst/>
            </a:prstGeom>
            <a:noFill/>
          </p:spPr>
        </p:pic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411163"/>
            <a:ext cx="5684838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6" y="2012952"/>
            <a:ext cx="81851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94450" y="422275"/>
            <a:ext cx="2006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2663"/>
                </a:solidFill>
              </a:rPr>
              <a:t>Presentation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422275"/>
            <a:ext cx="1984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D5ED7F4-484A-D84D-8A01-AA8A89AB39F1}" type="slidenum">
              <a:rPr lang="en-US" smtClean="0">
                <a:solidFill>
                  <a:srgbClr val="002663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577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190500" indent="-188913"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2pPr>
      <a:lvl3pPr marL="838200" indent="-236538" algn="l" rtl="0" eaLnBrk="1" fontAlgn="base" hangingPunct="1">
        <a:lnSpc>
          <a:spcPct val="50000"/>
        </a:lnSpc>
        <a:spcBef>
          <a:spcPct val="0"/>
        </a:spcBef>
        <a:spcAft>
          <a:spcPct val="50000"/>
        </a:spcAft>
        <a:buChar char="–"/>
        <a:defRPr>
          <a:solidFill>
            <a:schemeClr val="bg2"/>
          </a:solidFill>
          <a:latin typeface="+mn-lt"/>
          <a:ea typeface="+mn-ea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+mn-ea"/>
        </a:defRPr>
      </a:lvl4pPr>
      <a:lvl5pPr marL="20589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5pPr>
      <a:lvl6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6pPr>
      <a:lvl7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7pPr>
      <a:lvl8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8pPr>
      <a:lvl9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0" y="0"/>
            <a:ext cx="9145588" cy="6858000"/>
            <a:chOff x="0" y="0"/>
            <a:chExt cx="5761" cy="4320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pic>
          <p:nvPicPr>
            <p:cNvPr id="1043" name="Picture 19" descr="nahb_blue_bottom"/>
            <p:cNvPicPr>
              <a:picLocks noChangeAspect="1" noChangeArrowheads="1"/>
            </p:cNvPicPr>
            <p:nvPr userDrawn="1"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3687"/>
              <a:ext cx="5761" cy="633"/>
            </a:xfrm>
            <a:prstGeom prst="rect">
              <a:avLst/>
            </a:prstGeom>
            <a:noFill/>
          </p:spPr>
        </p:pic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411163"/>
            <a:ext cx="5684838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6" y="2012952"/>
            <a:ext cx="81851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94450" y="422275"/>
            <a:ext cx="2006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2663"/>
                </a:solidFill>
              </a:rPr>
              <a:t>Presentation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422275"/>
            <a:ext cx="1984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D5ED7F4-484A-D84D-8A01-AA8A89AB39F1}" type="slidenum">
              <a:rPr lang="en-US" smtClean="0">
                <a:solidFill>
                  <a:srgbClr val="002663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2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879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225" r:id="rId1"/>
    <p:sldLayoutId id="2147486226" r:id="rId2"/>
    <p:sldLayoutId id="2147486227" r:id="rId3"/>
    <p:sldLayoutId id="2147486228" r:id="rId4"/>
    <p:sldLayoutId id="2147486229" r:id="rId5"/>
    <p:sldLayoutId id="2147486230" r:id="rId6"/>
    <p:sldLayoutId id="2147486231" r:id="rId7"/>
    <p:sldLayoutId id="2147486232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190500" indent="-188913"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2pPr>
      <a:lvl3pPr marL="838200" indent="-236538" algn="l" rtl="0" eaLnBrk="1" fontAlgn="base" hangingPunct="1">
        <a:lnSpc>
          <a:spcPct val="50000"/>
        </a:lnSpc>
        <a:spcBef>
          <a:spcPct val="0"/>
        </a:spcBef>
        <a:spcAft>
          <a:spcPct val="50000"/>
        </a:spcAft>
        <a:buChar char="–"/>
        <a:defRPr>
          <a:solidFill>
            <a:schemeClr val="bg2"/>
          </a:solidFill>
          <a:latin typeface="+mn-lt"/>
          <a:ea typeface="+mn-ea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+mn-ea"/>
        </a:defRPr>
      </a:lvl4pPr>
      <a:lvl5pPr marL="20589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5pPr>
      <a:lvl6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6pPr>
      <a:lvl7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7pPr>
      <a:lvl8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8pPr>
      <a:lvl9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0" y="0"/>
            <a:ext cx="9145588" cy="6858000"/>
            <a:chOff x="0" y="0"/>
            <a:chExt cx="5761" cy="4320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pic>
          <p:nvPicPr>
            <p:cNvPr id="1043" name="Picture 19" descr="nahb_blue_bottom"/>
            <p:cNvPicPr>
              <a:picLocks noChangeAspect="1" noChangeArrowheads="1"/>
            </p:cNvPicPr>
            <p:nvPr userDrawn="1"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3687"/>
              <a:ext cx="5761" cy="633"/>
            </a:xfrm>
            <a:prstGeom prst="rect">
              <a:avLst/>
            </a:prstGeom>
            <a:noFill/>
          </p:spPr>
        </p:pic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411163"/>
            <a:ext cx="5684838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6" y="2012952"/>
            <a:ext cx="81851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94450" y="422275"/>
            <a:ext cx="2006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422275"/>
            <a:ext cx="1984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bg2"/>
                </a:solidFill>
              </a:defRPr>
            </a:lvl1pPr>
          </a:lstStyle>
          <a:p>
            <a:fld id="{AD5ED7F4-484A-D84D-8A01-AA8A89AB39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627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9837" r:id="rId1"/>
    <p:sldLayoutId id="2147489838" r:id="rId2"/>
    <p:sldLayoutId id="2147489839" r:id="rId3"/>
    <p:sldLayoutId id="2147489840" r:id="rId4"/>
    <p:sldLayoutId id="2147489841" r:id="rId5"/>
    <p:sldLayoutId id="2147489843" r:id="rId6"/>
    <p:sldLayoutId id="2147489844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190500" indent="-188913"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2pPr>
      <a:lvl3pPr marL="838200" indent="-236538" algn="l" rtl="0" eaLnBrk="1" fontAlgn="base" hangingPunct="1">
        <a:lnSpc>
          <a:spcPct val="50000"/>
        </a:lnSpc>
        <a:spcBef>
          <a:spcPct val="0"/>
        </a:spcBef>
        <a:spcAft>
          <a:spcPct val="50000"/>
        </a:spcAft>
        <a:buChar char="–"/>
        <a:defRPr>
          <a:solidFill>
            <a:schemeClr val="bg2"/>
          </a:solidFill>
          <a:latin typeface="+mn-lt"/>
          <a:ea typeface="+mn-ea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+mn-ea"/>
        </a:defRPr>
      </a:lvl4pPr>
      <a:lvl5pPr marL="20589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5pPr>
      <a:lvl6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6pPr>
      <a:lvl7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7pPr>
      <a:lvl8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8pPr>
      <a:lvl9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0" y="0"/>
            <a:ext cx="9145588" cy="6858000"/>
            <a:chOff x="0" y="0"/>
            <a:chExt cx="5761" cy="4320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1043" name="Picture 19" descr="nahb_blue_bottom"/>
            <p:cNvPicPr>
              <a:picLocks noChangeAspect="1" noChangeArrowheads="1"/>
            </p:cNvPicPr>
            <p:nvPr userDrawn="1"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3687"/>
              <a:ext cx="5761" cy="633"/>
            </a:xfrm>
            <a:prstGeom prst="rect">
              <a:avLst/>
            </a:prstGeom>
            <a:noFill/>
          </p:spPr>
        </p:pic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411163"/>
            <a:ext cx="5684838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6" y="2012952"/>
            <a:ext cx="81851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94450" y="422275"/>
            <a:ext cx="2006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 dirty="0">
                <a:solidFill>
                  <a:srgbClr val="002663"/>
                </a:solidFill>
                <a:latin typeface="Arial"/>
                <a:ea typeface="ＭＳ Ｐゴシック"/>
              </a:rPr>
              <a:t>Presentation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422275"/>
            <a:ext cx="1984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bg2"/>
                </a:solidFill>
              </a:defRPr>
            </a:lvl1pPr>
          </a:lstStyle>
          <a:p>
            <a:fld id="{AD5ED7F4-484A-D84D-8A01-AA8A89AB39F1}" type="slidenum">
              <a:rPr lang="en-US" smtClean="0">
                <a:solidFill>
                  <a:srgbClr val="002663"/>
                </a:solidFill>
                <a:latin typeface="Arial"/>
                <a:ea typeface="ＭＳ Ｐゴシック"/>
              </a:rPr>
              <a:pPr/>
              <a:t>‹#›</a:t>
            </a:fld>
            <a:endParaRPr lang="en-US" dirty="0">
              <a:solidFill>
                <a:srgbClr val="002663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360871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9852" r:id="rId1"/>
    <p:sldLayoutId id="2147489853" r:id="rId2"/>
    <p:sldLayoutId id="2147489854" r:id="rId3"/>
    <p:sldLayoutId id="2147489855" r:id="rId4"/>
    <p:sldLayoutId id="2147489856" r:id="rId5"/>
    <p:sldLayoutId id="2147489857" r:id="rId6"/>
    <p:sldLayoutId id="2147489858" r:id="rId7"/>
    <p:sldLayoutId id="2147489859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190500" indent="-188913"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2pPr>
      <a:lvl3pPr marL="838200" indent="-236538" algn="l" rtl="0" eaLnBrk="1" fontAlgn="base" hangingPunct="1">
        <a:lnSpc>
          <a:spcPct val="50000"/>
        </a:lnSpc>
        <a:spcBef>
          <a:spcPct val="0"/>
        </a:spcBef>
        <a:spcAft>
          <a:spcPct val="50000"/>
        </a:spcAft>
        <a:buChar char="–"/>
        <a:defRPr>
          <a:solidFill>
            <a:schemeClr val="bg2"/>
          </a:solidFill>
          <a:latin typeface="+mn-lt"/>
          <a:ea typeface="+mn-ea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+mn-ea"/>
        </a:defRPr>
      </a:lvl4pPr>
      <a:lvl5pPr marL="20589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5pPr>
      <a:lvl6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6pPr>
      <a:lvl7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7pPr>
      <a:lvl8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8pPr>
      <a:lvl9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061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12" r:id="rId1"/>
    <p:sldLayoutId id="2147489913" r:id="rId2"/>
    <p:sldLayoutId id="2147489914" r:id="rId3"/>
    <p:sldLayoutId id="2147489915" r:id="rId4"/>
    <p:sldLayoutId id="2147489916" r:id="rId5"/>
    <p:sldLayoutId id="2147489917" r:id="rId6"/>
    <p:sldLayoutId id="2147489918" r:id="rId7"/>
    <p:sldLayoutId id="2147489919" r:id="rId8"/>
    <p:sldLayoutId id="2147489920" r:id="rId9"/>
    <p:sldLayoutId id="2147489921" r:id="rId10"/>
    <p:sldLayoutId id="21474899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D91BA-9A79-48E4-9EB2-826B57C8D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6257D-E263-4E57-B870-C5379008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3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24" r:id="rId1"/>
    <p:sldLayoutId id="2147489925" r:id="rId2"/>
    <p:sldLayoutId id="2147489926" r:id="rId3"/>
    <p:sldLayoutId id="2147489927" r:id="rId4"/>
    <p:sldLayoutId id="2147489928" r:id="rId5"/>
    <p:sldLayoutId id="2147489929" r:id="rId6"/>
    <p:sldLayoutId id="2147489930" r:id="rId7"/>
    <p:sldLayoutId id="2147489931" r:id="rId8"/>
    <p:sldLayoutId id="2147489932" r:id="rId9"/>
    <p:sldLayoutId id="2147489933" r:id="rId10"/>
    <p:sldLayoutId id="21474899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D91BA-9A79-48E4-9EB2-826B57C8DA5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6257D-E263-4E57-B870-C5379008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3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75" r:id="rId1"/>
    <p:sldLayoutId id="2147489976" r:id="rId2"/>
    <p:sldLayoutId id="2147489977" r:id="rId3"/>
    <p:sldLayoutId id="2147489978" r:id="rId4"/>
    <p:sldLayoutId id="2147489979" r:id="rId5"/>
    <p:sldLayoutId id="2147489980" r:id="rId6"/>
    <p:sldLayoutId id="2147489981" r:id="rId7"/>
    <p:sldLayoutId id="2147489982" r:id="rId8"/>
    <p:sldLayoutId id="2147489983" r:id="rId9"/>
    <p:sldLayoutId id="2147489984" r:id="rId10"/>
    <p:sldLayoutId id="21474899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0" y="0"/>
            <a:ext cx="9145588" cy="6858000"/>
            <a:chOff x="0" y="0"/>
            <a:chExt cx="5761" cy="4320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043" name="Picture 19" descr="nahb_blue_bottom"/>
            <p:cNvPicPr>
              <a:picLocks noChangeAspect="1" noChangeArrowheads="1"/>
            </p:cNvPicPr>
            <p:nvPr userDrawn="1"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3687"/>
              <a:ext cx="5761" cy="633"/>
            </a:xfrm>
            <a:prstGeom prst="rect">
              <a:avLst/>
            </a:prstGeom>
            <a:noFill/>
          </p:spPr>
        </p:pic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411163"/>
            <a:ext cx="5684838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2012950"/>
            <a:ext cx="81851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94450" y="422275"/>
            <a:ext cx="2006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422275"/>
            <a:ext cx="1984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bg2"/>
                </a:solidFill>
              </a:defRPr>
            </a:lvl1pPr>
          </a:lstStyle>
          <a:p>
            <a:fld id="{AD5ED7F4-484A-D84D-8A01-AA8A89AB39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585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9987" r:id="rId1"/>
    <p:sldLayoutId id="2147489988" r:id="rId2"/>
    <p:sldLayoutId id="2147489989" r:id="rId3"/>
    <p:sldLayoutId id="2147489990" r:id="rId4"/>
    <p:sldLayoutId id="2147489991" r:id="rId5"/>
    <p:sldLayoutId id="2147489992" r:id="rId6"/>
    <p:sldLayoutId id="2147489993" r:id="rId7"/>
    <p:sldLayoutId id="2147489994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190500" indent="-188913" algn="l" rtl="0" eaLnBrk="1" fontAlgn="base" hangingPunct="1">
        <a:lnSpc>
          <a:spcPct val="95000"/>
        </a:lnSpc>
        <a:spcBef>
          <a:spcPct val="0"/>
        </a:spcBef>
        <a:spcAft>
          <a:spcPct val="5000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2pPr>
      <a:lvl3pPr marL="838200" indent="-236538" algn="l" rtl="0" eaLnBrk="1" fontAlgn="base" hangingPunct="1">
        <a:lnSpc>
          <a:spcPct val="50000"/>
        </a:lnSpc>
        <a:spcBef>
          <a:spcPct val="0"/>
        </a:spcBef>
        <a:spcAft>
          <a:spcPct val="50000"/>
        </a:spcAft>
        <a:buChar char="–"/>
        <a:defRPr>
          <a:solidFill>
            <a:schemeClr val="bg2"/>
          </a:solidFill>
          <a:latin typeface="+mn-lt"/>
          <a:ea typeface="+mn-ea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+mn-ea"/>
        </a:defRPr>
      </a:lvl4pPr>
      <a:lvl5pPr marL="20589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5pPr>
      <a:lvl6pPr marL="25161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6pPr>
      <a:lvl7pPr marL="29733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7pPr>
      <a:lvl8pPr marL="34305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8pPr>
      <a:lvl9pPr marL="388778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red.stlouisfed.org/graph/?g=moz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red.stlouisfed.org/graph/?g=muz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red.stlouisfed.org/graph/?g=mer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fred.stlouisfed.org/graph/?g=mud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fred.stlouisfed.org/graph/?g=lLb3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fred.stlouisfed.org/graph/?g=mxVW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33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fred.stlouisfed.org/graph/?g=mzg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3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fred.stlouisfed.org/graph/?g=mzh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3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fred.stlouisfed.org/graph/?g=mnSO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3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fred.stlouisfed.org/graph/?g=mzjq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38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fred.stlouisfed.org/graph/?g=lPIN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42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fred.stlouisfed.org/graph/?g=mfed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3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fred.stlouisfed.org/graph/?g=kixx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4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fred.stlouisfed.org/graph/?g=mimc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46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fred.stlouisfed.org/graph/?g=msnS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48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fred.stlouisfed.org/graph/?g=mesj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9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fred.stlouisfed.org/graph/?g=merY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0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fred.stlouisfed.org/graph/?g=mesV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1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fred.stlouisfed.org/graph/?g=lONA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6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fred.stlouisfed.org/graph/?g=mzyf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67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fred.stlouisfed.org/graph/?g=mzyh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68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elliot@graphsandlaughs.net" TargetMode="Externa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39006" y="2185262"/>
            <a:ext cx="7239000" cy="31296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cap="none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Presented by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 </a:t>
            </a:r>
          </a:p>
          <a:p>
            <a:pPr>
              <a:defRPr/>
            </a:pPr>
            <a:r>
              <a:rPr lang="en-US" cap="none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Elliot F. Eisenberg, Ph.D. </a:t>
            </a:r>
          </a:p>
          <a:p>
            <a:pPr>
              <a:defRPr/>
            </a:pPr>
            <a:r>
              <a:rPr lang="en-US" cap="none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President: </a:t>
            </a:r>
            <a:r>
              <a:rPr lang="en-US" cap="none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GraphsandLaughs</a:t>
            </a:r>
            <a:r>
              <a:rPr lang="en-US" cap="none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 LLC</a:t>
            </a:r>
          </a:p>
          <a:p>
            <a:pPr>
              <a:defRPr/>
            </a:pPr>
            <a:endParaRPr lang="en-US" sz="12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cap="none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January 10, 2019</a:t>
            </a:r>
          </a:p>
          <a:p>
            <a:pPr>
              <a:defRPr/>
            </a:pPr>
            <a:r>
              <a:rPr lang="en-US" cap="none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Denver, CO </a:t>
            </a:r>
          </a:p>
        </p:txBody>
      </p:sp>
      <p:sp>
        <p:nvSpPr>
          <p:cNvPr id="9219" name="Text Box 3"/>
          <p:cNvSpPr>
            <a:spLocks noGrp="1" noChangeArrowheads="1"/>
          </p:cNvSpPr>
          <p:nvPr>
            <p:ph type="ctrTitle"/>
          </p:nvPr>
        </p:nvSpPr>
        <p:spPr>
          <a:xfrm>
            <a:off x="0" y="183695"/>
            <a:ext cx="9144000" cy="1819275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THE ECONOMY IN 2019:   </a:t>
            </a:r>
            <a:br>
              <a:rPr lang="en-US" sz="4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4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TERRIFIC, TURBULENT OR TEPID?</a:t>
            </a:r>
          </a:p>
        </p:txBody>
      </p:sp>
      <p:pic>
        <p:nvPicPr>
          <p:cNvPr id="9220" name="Picture 4" descr="C:\Users\RF\Dropbox\GraphsandLaughs\Business Card\Graphs&amp;Laughs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40" y="5314952"/>
            <a:ext cx="39449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867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19052"/>
            <a:ext cx="9143999" cy="773429"/>
          </a:xfrm>
        </p:spPr>
        <p:txBody>
          <a:bodyPr/>
          <a:lstStyle/>
          <a:p>
            <a:pPr algn="ctr"/>
            <a:r>
              <a:rPr lang="en-US" dirty="0"/>
              <a:t>Let’s Buy an RV!</a:t>
            </a:r>
            <a:br>
              <a:rPr lang="en-US" dirty="0"/>
            </a:br>
            <a:r>
              <a:rPr lang="en-US" sz="1600" dirty="0"/>
              <a:t>Sales were higher than ever, but……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5C926F-3C69-468A-B9BD-F549AF898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0" y="733427"/>
            <a:ext cx="415290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4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054692" cy="691116"/>
          </a:xfrm>
        </p:spPr>
        <p:txBody>
          <a:bodyPr/>
          <a:lstStyle/>
          <a:p>
            <a:pPr algn="ctr"/>
            <a:r>
              <a:rPr lang="en-US" dirty="0"/>
              <a:t>US Light Vehicle Sales Slow</a:t>
            </a:r>
            <a:br>
              <a:rPr lang="en-US" dirty="0"/>
            </a:br>
            <a:r>
              <a:rPr lang="en-US" sz="1600" dirty="0"/>
              <a:t>But, no records will be set</a:t>
            </a:r>
            <a:br>
              <a:rPr lang="en-US" dirty="0"/>
            </a:br>
            <a:endParaRPr lang="en-US" sz="1600" dirty="0"/>
          </a:p>
        </p:txBody>
      </p:sp>
      <p:pic>
        <p:nvPicPr>
          <p:cNvPr id="4" name="FRED Graph Chart" descr="FRED Graph">
            <a:hlinkClick r:id="rId3" tooltip="View this chart in your browser. "/>
            <a:extLst>
              <a:ext uri="{FF2B5EF4-FFF2-40B4-BE49-F238E27FC236}">
                <a16:creationId xmlns:a16="http://schemas.microsoft.com/office/drawing/2014/main" id="{2E457D66-D443-4BC3-AA78-72D31F799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1116"/>
            <a:ext cx="9144000" cy="616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41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" y="0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2663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Housing Improvements &amp; Repairs Keep Rising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2663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Homes are aging, rates are low, home equity is good, and a lack of inventory</a:t>
            </a:r>
            <a:endParaRPr lang="en-US" sz="1600" dirty="0">
              <a:solidFill>
                <a:srgbClr val="002663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7485F6-5152-427B-A166-F22EF66EA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35" y="718850"/>
            <a:ext cx="8185533" cy="61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31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19052"/>
            <a:ext cx="9143999" cy="773429"/>
          </a:xfrm>
        </p:spPr>
        <p:txBody>
          <a:bodyPr/>
          <a:lstStyle/>
          <a:p>
            <a:pPr algn="ctr"/>
            <a:r>
              <a:rPr lang="en-US" dirty="0"/>
              <a:t>Let’s Buy a Horse</a:t>
            </a:r>
            <a:br>
              <a:rPr lang="en-US" dirty="0"/>
            </a:br>
            <a:endParaRPr lang="en-US" sz="1600" dirty="0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B3A3429-87F1-42C6-8F48-1295585C3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914402"/>
            <a:ext cx="9143999" cy="478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40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-1"/>
            <a:ext cx="8399773" cy="719667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Annual Y-o-Y Percent Change in PCE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A very solid growth rate of 2.85%   </a:t>
            </a:r>
            <a:endParaRPr lang="en-US" sz="1600" b="1" dirty="0"/>
          </a:p>
        </p:txBody>
      </p:sp>
      <p:pic>
        <p:nvPicPr>
          <p:cNvPr id="4" name="FRED Graph Chart" descr="FRED Graph">
            <a:hlinkClick r:id="rId3" tooltip="View this chart in your browser. "/>
            <a:extLst>
              <a:ext uri="{FF2B5EF4-FFF2-40B4-BE49-F238E27FC236}">
                <a16:creationId xmlns:a16="http://schemas.microsoft.com/office/drawing/2014/main" id="{E8514359-D1DE-4E0F-8DDC-33C8A05E6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1116"/>
            <a:ext cx="9144000" cy="616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9487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8752"/>
          </a:xfrm>
        </p:spPr>
        <p:txBody>
          <a:bodyPr/>
          <a:lstStyle/>
          <a:p>
            <a:pPr algn="ctr"/>
            <a:r>
              <a:rPr lang="en-US" dirty="0"/>
              <a:t>Drilling Activity is High But Flat </a:t>
            </a:r>
            <a:br>
              <a:rPr lang="en-US" dirty="0"/>
            </a:br>
            <a:r>
              <a:rPr lang="en-US" sz="1600" dirty="0"/>
              <a:t>Falling prices hurt but a lack of pipelines are a more lasting problem 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AB14DA-9AE4-48B0-99D0-4321F586A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91" y="768815"/>
            <a:ext cx="8871217" cy="608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23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0"/>
            <a:ext cx="9143999" cy="69111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Corporate Profits are at a Record High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Corporate profit growth in 2019 will be much weaker </a:t>
            </a:r>
            <a:endParaRPr lang="en-US" sz="1600" dirty="0"/>
          </a:p>
        </p:txBody>
      </p:sp>
      <p:pic>
        <p:nvPicPr>
          <p:cNvPr id="4" name="FRED Graph Chart" descr="FRED Graph">
            <a:hlinkClick r:id="rId3" tooltip="View this chart in your browser. "/>
            <a:extLst>
              <a:ext uri="{FF2B5EF4-FFF2-40B4-BE49-F238E27FC236}">
                <a16:creationId xmlns:a16="http://schemas.microsoft.com/office/drawing/2014/main" id="{CCE60B04-EC49-422A-BFCE-299338EC0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" y="691120"/>
            <a:ext cx="9143999" cy="616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2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82" y="0"/>
            <a:ext cx="8764436" cy="707570"/>
          </a:xfrm>
        </p:spPr>
        <p:txBody>
          <a:bodyPr/>
          <a:lstStyle/>
          <a:p>
            <a:pPr algn="ctr"/>
            <a:r>
              <a:rPr lang="en-US" dirty="0"/>
              <a:t>ISM Manufacturing Numbers Decline! </a:t>
            </a:r>
            <a:br>
              <a:rPr lang="en-US" dirty="0"/>
            </a:br>
            <a:r>
              <a:rPr lang="en-US" sz="1600" dirty="0"/>
              <a:t>Manufacturing is less important than in decades past. Has it peaked?  </a:t>
            </a:r>
          </a:p>
        </p:txBody>
      </p:sp>
      <p:sp>
        <p:nvSpPr>
          <p:cNvPr id="3" name="AutoShape 2" descr="https://3.bp.blogspot.com/-KlkYhqtDHFE/Wm8_l-q7GNI/AAAAAAAAtqU/z5Kv_f6OYJYUKd_8BrBbxJL7VjRYu9AMwCLcBGAs/s1600/ISMFedJan2018.PNG">
            <a:extLst>
              <a:ext uri="{FF2B5EF4-FFF2-40B4-BE49-F238E27FC236}">
                <a16:creationId xmlns:a16="http://schemas.microsoft.com/office/drawing/2014/main" id="{0D9F30CD-6351-4FA2-AB35-D8E6CE8A5A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pic>
        <p:nvPicPr>
          <p:cNvPr id="4" name="Picture 2" descr="https://1.bp.blogspot.com/-p2bL0CqgzvM/XCo3xS--IEI/AAAAAAAAw5c/gSGYtywsflgRxAlMbDmHexAFwsdPW0OXQCLcBGAs/s1600/ISMFedDec2018.PNG">
            <a:extLst>
              <a:ext uri="{FF2B5EF4-FFF2-40B4-BE49-F238E27FC236}">
                <a16:creationId xmlns:a16="http://schemas.microsoft.com/office/drawing/2014/main" id="{F3C7CED8-D9CC-42D2-8875-AD6ADEA8F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2" y="688020"/>
            <a:ext cx="8383836" cy="616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899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26" y="-1"/>
            <a:ext cx="8764436" cy="705677"/>
          </a:xfrm>
        </p:spPr>
        <p:txBody>
          <a:bodyPr/>
          <a:lstStyle/>
          <a:p>
            <a:pPr algn="ctr"/>
            <a:r>
              <a:rPr lang="en-US" dirty="0"/>
              <a:t>ISM Non-Manufacturing Numbers are Good</a:t>
            </a:r>
            <a:br>
              <a:rPr lang="en-US" dirty="0"/>
            </a:br>
            <a:r>
              <a:rPr lang="en-US" sz="1600" dirty="0"/>
              <a:t>Service sector is hold up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5ECE77-1F67-45A4-8C9B-776E4193F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83" y="704455"/>
            <a:ext cx="8219633" cy="615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71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95738"/>
          </a:xfrm>
        </p:spPr>
        <p:txBody>
          <a:bodyPr/>
          <a:lstStyle/>
          <a:p>
            <a:pPr algn="ctr"/>
            <a:r>
              <a:rPr lang="en-US" dirty="0"/>
              <a:t>Look at Capital Goods Orders. They are OK  </a:t>
            </a:r>
            <a:br>
              <a:rPr lang="en-US" dirty="0"/>
            </a:br>
            <a:r>
              <a:rPr lang="en-US" sz="1600" dirty="0"/>
              <a:t>Slowing global growth, trade concerns and falling oil prices are why  </a:t>
            </a:r>
          </a:p>
        </p:txBody>
      </p:sp>
      <p:pic>
        <p:nvPicPr>
          <p:cNvPr id="4" name="FRED Graph Chart" descr="FRED Graph">
            <a:hlinkClick r:id="rId3" tooltip="View this chart in your browser. "/>
            <a:extLst>
              <a:ext uri="{FF2B5EF4-FFF2-40B4-BE49-F238E27FC236}">
                <a16:creationId xmlns:a16="http://schemas.microsoft.com/office/drawing/2014/main" id="{FB69EE46-8C3A-4036-A030-93318DBFD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1115"/>
            <a:ext cx="9144000" cy="616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13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1143000"/>
            <a:ext cx="9143999" cy="3733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0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Economy is OK!</a:t>
            </a:r>
          </a:p>
          <a:p>
            <a:pPr marL="0" indent="0" algn="ctr">
              <a:buNone/>
            </a:pPr>
            <a:endParaRPr lang="en-US" sz="2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6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 = C+I+G+(X-M) </a:t>
            </a:r>
          </a:p>
        </p:txBody>
      </p:sp>
      <p:pic>
        <p:nvPicPr>
          <p:cNvPr id="4" name="Picture 4" descr="C:\Users\RF\Dropbox\GraphsandLaughs\Business Card\Graphs&amp;Laughs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40" y="5103813"/>
            <a:ext cx="42767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792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4354"/>
            <a:ext cx="9144000" cy="492034"/>
          </a:xfrm>
        </p:spPr>
        <p:txBody>
          <a:bodyPr/>
          <a:lstStyle/>
          <a:p>
            <a:pPr algn="ctr"/>
            <a:r>
              <a:rPr lang="en-US" dirty="0"/>
              <a:t>Tax Cuts Are Supercharging the Economy</a:t>
            </a:r>
            <a:br>
              <a:rPr lang="en-US" dirty="0"/>
            </a:br>
            <a:r>
              <a:rPr lang="en-US" sz="1600" dirty="0"/>
              <a:t>But, only in the short run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69553F-7904-49E2-BB9D-5DA441B75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8269"/>
            <a:ext cx="9144000" cy="590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87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4354"/>
            <a:ext cx="9144000" cy="492034"/>
          </a:xfrm>
        </p:spPr>
        <p:txBody>
          <a:bodyPr/>
          <a:lstStyle/>
          <a:p>
            <a:pPr algn="ctr"/>
            <a:r>
              <a:rPr lang="en-US" dirty="0"/>
              <a:t>Deficit Will Explode</a:t>
            </a:r>
            <a:br>
              <a:rPr lang="en-US" dirty="0"/>
            </a:br>
            <a:r>
              <a:rPr lang="en-US" sz="1600" dirty="0"/>
              <a:t>And then continue deteriorating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0ADC1-2DA5-41E9-830A-B4C1F8BDA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" y="694433"/>
            <a:ext cx="8320088" cy="616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4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5574" y="0"/>
            <a:ext cx="8988426" cy="67738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$250 Billion Trade War Hurts GDP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The impact will rise over time, and is now quite small   </a:t>
            </a: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A7E7B8-25BB-4DB1-9850-C52135820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87" y="736331"/>
            <a:ext cx="7616826" cy="612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7953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85" y="0"/>
            <a:ext cx="8764436" cy="664834"/>
          </a:xfrm>
        </p:spPr>
        <p:txBody>
          <a:bodyPr/>
          <a:lstStyle/>
          <a:p>
            <a:pPr algn="ctr"/>
            <a:r>
              <a:rPr lang="en-US" dirty="0"/>
              <a:t>The G20 Nations Growth Will Slow   </a:t>
            </a:r>
            <a:br>
              <a:rPr lang="en-US" dirty="0"/>
            </a:br>
            <a:r>
              <a:rPr lang="en-US" sz="1600" dirty="0"/>
              <a:t>Slowing US is a key reason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B5A0D-5B99-4533-B8A7-965CF7236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836" y="744446"/>
            <a:ext cx="4044327" cy="610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22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654424"/>
          </a:xfrm>
        </p:spPr>
        <p:txBody>
          <a:bodyPr/>
          <a:lstStyle/>
          <a:p>
            <a:pPr algn="ctr"/>
            <a:r>
              <a:rPr lang="en-US" dirty="0"/>
              <a:t> Global Monetary Policy is Tightening </a:t>
            </a:r>
            <a:br>
              <a:rPr lang="en-US" dirty="0"/>
            </a:br>
            <a:r>
              <a:rPr lang="en-US" sz="1600" dirty="0"/>
              <a:t>More nations are tightening. Near a decade high!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1ED326-B67B-4A8E-AB6B-DE0E7B923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2" y="708664"/>
            <a:ext cx="8950516" cy="614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06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654424"/>
          </a:xfrm>
        </p:spPr>
        <p:txBody>
          <a:bodyPr/>
          <a:lstStyle/>
          <a:p>
            <a:pPr algn="ctr"/>
            <a:r>
              <a:rPr lang="en-US" dirty="0"/>
              <a:t> Global Monetary Policy is Tightening </a:t>
            </a:r>
            <a:br>
              <a:rPr lang="en-US" dirty="0"/>
            </a:br>
            <a:r>
              <a:rPr lang="en-US" sz="1600" dirty="0"/>
              <a:t>More nations are tightening or are close 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463643-2A2F-4EF0-8AF3-EB3A70C13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02" y="870333"/>
            <a:ext cx="9159604" cy="598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49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834"/>
          </a:xfrm>
        </p:spPr>
        <p:txBody>
          <a:bodyPr/>
          <a:lstStyle/>
          <a:p>
            <a:pPr algn="ctr"/>
            <a:r>
              <a:rPr lang="en-US" dirty="0"/>
              <a:t>Advanced Nations are Weakening   </a:t>
            </a:r>
            <a:br>
              <a:rPr lang="en-US" dirty="0"/>
            </a:br>
            <a:r>
              <a:rPr lang="en-US" sz="1600" dirty="0"/>
              <a:t>This suggests global slowing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91B725-AD19-48B9-9083-4427E20CC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19" y="758723"/>
            <a:ext cx="7804762" cy="60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02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45535" y="0"/>
            <a:ext cx="8399773" cy="691116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Arial" pitchFamily="34" charset="0"/>
                <a:cs typeface="Arial" pitchFamily="34" charset="0"/>
              </a:rPr>
              <a:t>GDP Growth Will Slow </a:t>
            </a:r>
            <a:br>
              <a:rPr lang="en-US" sz="3200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Impact of the recent tax cuts and spending increases will fade through 2019</a:t>
            </a:r>
            <a:endParaRPr lang="en-US" sz="1600" dirty="0"/>
          </a:p>
        </p:txBody>
      </p:sp>
      <p:pic>
        <p:nvPicPr>
          <p:cNvPr id="4" name="FRED Graph Chart" descr="FRED Graph">
            <a:hlinkClick r:id="rId3" tooltip="View this chart in your browser. "/>
            <a:extLst>
              <a:ext uri="{FF2B5EF4-FFF2-40B4-BE49-F238E27FC236}">
                <a16:creationId xmlns:a16="http://schemas.microsoft.com/office/drawing/2014/main" id="{99059865-CFE6-4715-B3DF-6B8AD7D08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3214"/>
            <a:ext cx="9144000" cy="606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1366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56949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GDP Can’t Grow Fast! 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Very weak population growth and labor productivity growth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928"/>
            <a:ext cx="9144000" cy="579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7281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45533" y="0"/>
            <a:ext cx="8399773" cy="44961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Future GDP Growth is Imperiled</a:t>
            </a:r>
            <a:br>
              <a:rPr lang="en-US" sz="3200" b="1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Ill timed tax cuts, spending increases and trade wars are why</a:t>
            </a:r>
            <a:endParaRPr lang="en-US" sz="1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76DB4D-2521-46EC-8796-FB20B1C6B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47" y="774534"/>
            <a:ext cx="6989514" cy="608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462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680936"/>
          </a:xfrm>
        </p:spPr>
        <p:txBody>
          <a:bodyPr/>
          <a:lstStyle/>
          <a:p>
            <a:pPr algn="ctr"/>
            <a:r>
              <a:rPr lang="en-US" dirty="0"/>
              <a:t>Conference Board Consumer Confidence is High</a:t>
            </a:r>
            <a:br>
              <a:rPr lang="en-US" dirty="0"/>
            </a:br>
            <a:r>
              <a:rPr lang="en-US" sz="1600" dirty="0"/>
              <a:t>But off their best levels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CBA0FE-3D01-4003-84B8-98D003461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290" y="715246"/>
            <a:ext cx="3815419" cy="614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4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5140"/>
          </a:xfrm>
        </p:spPr>
        <p:txBody>
          <a:bodyPr/>
          <a:lstStyle/>
          <a:p>
            <a:pPr algn="ctr"/>
            <a:r>
              <a:rPr lang="en-US" dirty="0"/>
              <a:t>Best of All, No Recession Now!</a:t>
            </a:r>
            <a:br>
              <a:rPr lang="en-US" dirty="0"/>
            </a:br>
            <a:r>
              <a:rPr lang="en-US" sz="1600" dirty="0"/>
              <a:t>Designed to track real macroeconomic activity in real time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7E2662-4EDD-43BA-89C1-BB3AF931D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8299"/>
            <a:ext cx="9149032" cy="58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4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RED Graph Chart" descr="FRED Graph">
            <a:hlinkClick r:id="rId3" tooltip="View this chart in your browser. "/>
            <a:extLst>
              <a:ext uri="{FF2B5EF4-FFF2-40B4-BE49-F238E27FC236}">
                <a16:creationId xmlns:a16="http://schemas.microsoft.com/office/drawing/2014/main" id="{460AFD4E-DD50-418C-82A0-540EBDA26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91117"/>
            <a:ext cx="9143999" cy="616688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77183"/>
          </a:xfrm>
        </p:spPr>
        <p:txBody>
          <a:bodyPr/>
          <a:lstStyle/>
          <a:p>
            <a:pPr algn="ctr"/>
            <a:r>
              <a:rPr lang="en-US" dirty="0"/>
              <a:t>Best of All, No Recession Soon</a:t>
            </a:r>
            <a:br>
              <a:rPr lang="en-US" dirty="0"/>
            </a:br>
            <a:r>
              <a:rPr lang="en-US" sz="1600" dirty="0"/>
              <a:t>Yield Curve Inversion Test: 1-Year Treasury Yield – 10-Year Treasury Yield </a:t>
            </a:r>
          </a:p>
        </p:txBody>
      </p:sp>
      <p:sp>
        <p:nvSpPr>
          <p:cNvPr id="7" name="Minus 6"/>
          <p:cNvSpPr/>
          <p:nvPr/>
        </p:nvSpPr>
        <p:spPr bwMode="auto">
          <a:xfrm>
            <a:off x="-710861" y="3429000"/>
            <a:ext cx="11154851" cy="261651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1385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1143000"/>
            <a:ext cx="9143999" cy="37338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10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 Markets: </a:t>
            </a:r>
          </a:p>
          <a:p>
            <a:pPr marL="0" indent="0" algn="ctr">
              <a:buNone/>
            </a:pPr>
            <a:r>
              <a:rPr lang="en-US" sz="6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They’re Tight, Very Tight</a:t>
            </a:r>
          </a:p>
        </p:txBody>
      </p:sp>
      <p:pic>
        <p:nvPicPr>
          <p:cNvPr id="4" name="Picture 4" descr="C:\Users\RF\Dropbox\GraphsandLaughs\Business Card\Graphs&amp;Laughs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40" y="5103813"/>
            <a:ext cx="42767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899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1116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Historical Job Growth </a:t>
            </a:r>
            <a:b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Y-o-Y Total employment growth is spectacular.  But, we will run out of workers </a:t>
            </a:r>
            <a:endParaRPr lang="en-US" sz="1600" b="1" dirty="0">
              <a:solidFill>
                <a:srgbClr val="002060"/>
              </a:solidFill>
            </a:endParaRPr>
          </a:p>
        </p:txBody>
      </p:sp>
      <p:pic>
        <p:nvPicPr>
          <p:cNvPr id="5" name="FRED Graph Chart" descr="FRED Graph">
            <a:hlinkClick r:id="rId3" tooltip="View this chart in your browser. "/>
            <a:extLst>
              <a:ext uri="{FF2B5EF4-FFF2-40B4-BE49-F238E27FC236}">
                <a16:creationId xmlns:a16="http://schemas.microsoft.com/office/drawing/2014/main" id="{F3B60FE3-9ACC-4976-984B-0139118FF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1116"/>
            <a:ext cx="9144000" cy="616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4535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3949"/>
          </a:xfrm>
        </p:spPr>
        <p:txBody>
          <a:bodyPr/>
          <a:lstStyle/>
          <a:p>
            <a:pPr algn="ctr"/>
            <a:r>
              <a:rPr lang="en-US" sz="2400" dirty="0"/>
              <a:t>STEADY Labor Market Improvement: Involuntary Separation </a:t>
            </a:r>
            <a:br>
              <a:rPr lang="en-US" sz="2400" dirty="0"/>
            </a:br>
            <a:r>
              <a:rPr lang="en-US" sz="1600" dirty="0"/>
              <a:t>Long Term Trends: 1967-2017 Initial claims below 300K for </a:t>
            </a:r>
            <a:r>
              <a:rPr lang="en-US" sz="1600" dirty="0">
                <a:solidFill>
                  <a:srgbClr val="FF0000"/>
                </a:solidFill>
              </a:rPr>
              <a:t>200 </a:t>
            </a:r>
            <a:r>
              <a:rPr lang="en-US" sz="1600" dirty="0"/>
              <a:t>straight weeks! </a:t>
            </a:r>
          </a:p>
        </p:txBody>
      </p:sp>
      <p:pic>
        <p:nvPicPr>
          <p:cNvPr id="4" name="FRED Graph Chart" descr="FRED Graph">
            <a:hlinkClick r:id="rId3" tooltip="View this chart in your browser. "/>
            <a:extLst>
              <a:ext uri="{FF2B5EF4-FFF2-40B4-BE49-F238E27FC236}">
                <a16:creationId xmlns:a16="http://schemas.microsoft.com/office/drawing/2014/main" id="{59732880-0E1B-4495-A006-97BFB84A3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91117"/>
            <a:ext cx="9143999" cy="616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539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429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Quits, No matter How Measured Are Superb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Are above their pre-recession level.  At 2.3% (in blue) or 3.5 million (in red)</a:t>
            </a:r>
          </a:p>
        </p:txBody>
      </p:sp>
      <p:pic>
        <p:nvPicPr>
          <p:cNvPr id="6" name="FRED Graph Chart" descr="FRED Graph">
            <a:hlinkClick r:id="rId3" tooltip="View this chart in your browser. "/>
            <a:extLst>
              <a:ext uri="{FF2B5EF4-FFF2-40B4-BE49-F238E27FC236}">
                <a16:creationId xmlns:a16="http://schemas.microsoft.com/office/drawing/2014/main" id="{9E82180D-324E-4C74-94F8-EF004DA65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91117"/>
            <a:ext cx="9143999" cy="616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91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596" y="2"/>
            <a:ext cx="8265343" cy="708655"/>
          </a:xfrm>
        </p:spPr>
        <p:txBody>
          <a:bodyPr/>
          <a:lstStyle/>
          <a:p>
            <a:pPr algn="ctr"/>
            <a:r>
              <a:rPr lang="en-US" dirty="0"/>
              <a:t>Job Openings are Hard to Fill </a:t>
            </a:r>
            <a:br>
              <a:rPr lang="en-US" dirty="0"/>
            </a:br>
            <a:r>
              <a:rPr lang="en-US" sz="1600" dirty="0"/>
              <a:t>Increasingly hard to fill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9BEE89-C1B1-414E-84EE-99309A720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91" y="733167"/>
            <a:ext cx="7688018" cy="612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15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49" y="1143000"/>
            <a:ext cx="8115253" cy="35052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8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Wage Growth is Slowly Rising </a:t>
            </a:r>
          </a:p>
        </p:txBody>
      </p:sp>
      <p:pic>
        <p:nvPicPr>
          <p:cNvPr id="4" name="Picture 4" descr="C:\Users\RF\Dropbox\GraphsandLaughs\Business Card\Graphs&amp;Laughs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40" y="5103813"/>
            <a:ext cx="42767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032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0697" y="0"/>
            <a:ext cx="8794748" cy="69111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Y-o-Y Percent Change in Hourly Earnings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sz="1600" b="1" dirty="0">
                <a:latin typeface="Arial" pitchFamily="34" charset="0"/>
                <a:cs typeface="Arial" pitchFamily="34" charset="0"/>
              </a:rPr>
              <a:t>Despite a very low unemployment rate, wages growth is relatively weak </a:t>
            </a:r>
            <a:endParaRPr lang="en-US" sz="1600" b="1" dirty="0"/>
          </a:p>
        </p:txBody>
      </p:sp>
      <p:pic>
        <p:nvPicPr>
          <p:cNvPr id="5" name="FRED Graph Chart" descr="FRED Graph">
            <a:hlinkClick r:id="rId3" tooltip="View this chart in your browser. "/>
            <a:extLst>
              <a:ext uri="{FF2B5EF4-FFF2-40B4-BE49-F238E27FC236}">
                <a16:creationId xmlns:a16="http://schemas.microsoft.com/office/drawing/2014/main" id="{959FB919-08B8-42EA-83F9-EC93A8750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1116"/>
            <a:ext cx="9144000" cy="616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5543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0697" y="0"/>
            <a:ext cx="8794748" cy="71695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Changes in Median Wage Growth Looks OK!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Looks only at those continuously full-time employed</a:t>
            </a:r>
            <a:endParaRPr lang="en-US" sz="1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4AFEA5-16D5-4958-8034-7708021EE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44" y="716956"/>
            <a:ext cx="8478111" cy="619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432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99544" y="0"/>
            <a:ext cx="8544910" cy="82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00B050"/>
                </a:solidFill>
                <a:latin typeface="Arial"/>
                <a:ea typeface="ＭＳ Ｐゴシック"/>
                <a:cs typeface="+mj-cs"/>
              </a:rPr>
              <a:t>Households Are Re-leveraging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00B050"/>
                </a:solidFill>
                <a:latin typeface="Arial"/>
                <a:ea typeface="ＭＳ Ｐゴシック"/>
                <a:cs typeface="+mj-cs"/>
              </a:rPr>
              <a:t>Mortgage debt remains slightly below the 2008 peak. Total debt is 6.5% higher   </a:t>
            </a:r>
          </a:p>
        </p:txBody>
      </p:sp>
      <p:pic>
        <p:nvPicPr>
          <p:cNvPr id="1026" name="Picture 2" descr="https://2.bp.blogspot.com/-k6ZHnIxFB6E/W-7q8A09GAI/AAAAAAAAwjs/Iiij_enpnQwhadwVBNSFXBkeb9_GeKN5QCLcBGAs/s1600/HouseholdDebtQ32018.PNG">
            <a:extLst>
              <a:ext uri="{FF2B5EF4-FFF2-40B4-BE49-F238E27FC236}">
                <a16:creationId xmlns:a16="http://schemas.microsoft.com/office/drawing/2014/main" id="{A0ACA589-AD27-41A7-AC19-50CAD761B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02" y="826230"/>
            <a:ext cx="8145999" cy="603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6682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245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Less Unionized Labor Reduces Bargaining Power</a:t>
            </a:r>
            <a:b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 number of strikes is way down   </a:t>
            </a:r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857E46-4110-453D-8E04-8CF7960F4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970" y="712456"/>
            <a:ext cx="6596063" cy="614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188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0"/>
            <a:ext cx="9143999" cy="668588"/>
          </a:xfrm>
        </p:spPr>
        <p:txBody>
          <a:bodyPr/>
          <a:lstStyle/>
          <a:p>
            <a:pPr algn="ctr"/>
            <a:r>
              <a:rPr lang="en-US" dirty="0"/>
              <a:t>Business Formation is Very Tepid</a:t>
            </a:r>
            <a:br>
              <a:rPr lang="en-US" dirty="0"/>
            </a:br>
            <a:r>
              <a:rPr lang="en-US" sz="1600" dirty="0"/>
              <a:t>New firms are not appearing as much as they should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BDEF44-D59C-4632-92AD-AB930C868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56488"/>
            <a:ext cx="9143999" cy="610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54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1116"/>
          </a:xfrm>
        </p:spPr>
        <p:txBody>
          <a:bodyPr/>
          <a:lstStyle/>
          <a:p>
            <a:pPr algn="ctr"/>
            <a:r>
              <a:rPr lang="en-US" dirty="0"/>
              <a:t>Labor Productivity Growth Remains Dismal</a:t>
            </a:r>
            <a:br>
              <a:rPr lang="en-US" dirty="0"/>
            </a:br>
            <a:r>
              <a:rPr lang="en-US" sz="1600" dirty="0"/>
              <a:t>Barely any improvement since mid-2010 </a:t>
            </a:r>
          </a:p>
        </p:txBody>
      </p:sp>
      <p:pic>
        <p:nvPicPr>
          <p:cNvPr id="5" name="FRED Graph Chart" descr="FRED Graph">
            <a:hlinkClick r:id="rId3" tooltip="View this chart in your browser. "/>
            <a:extLst>
              <a:ext uri="{FF2B5EF4-FFF2-40B4-BE49-F238E27FC236}">
                <a16:creationId xmlns:a16="http://schemas.microsoft.com/office/drawing/2014/main" id="{5670A70C-E4BA-4016-99F8-B4F6598A6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91117"/>
            <a:ext cx="9143999" cy="616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032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49" y="990600"/>
            <a:ext cx="8514449" cy="3962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8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Inflation?</a:t>
            </a:r>
          </a:p>
          <a:p>
            <a:pPr marL="0" indent="0" algn="ctr">
              <a:buNone/>
            </a:pPr>
            <a:r>
              <a:rPr lang="en-US" sz="8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Probably Coming </a:t>
            </a:r>
          </a:p>
        </p:txBody>
      </p:sp>
      <p:pic>
        <p:nvPicPr>
          <p:cNvPr id="4" name="Picture 4" descr="C:\Users\RF\Dropbox\GraphsandLaughs\Business Card\Graphs&amp;Laughs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40" y="5103813"/>
            <a:ext cx="42767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6383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" y="2"/>
            <a:ext cx="9144000" cy="720717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Core PCE Price Index</a:t>
            </a:r>
            <a:b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Inflation is fortunately being held back by a number of factors   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8338702" y="2450592"/>
            <a:ext cx="484632" cy="97840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FRED Graph Chart" descr="FRED Graph">
            <a:hlinkClick r:id="rId3" tooltip="View this chart in your browser. "/>
            <a:extLst>
              <a:ext uri="{FF2B5EF4-FFF2-40B4-BE49-F238E27FC236}">
                <a16:creationId xmlns:a16="http://schemas.microsoft.com/office/drawing/2014/main" id="{B2193352-09AC-4C6F-BA92-5385DA70E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91119"/>
            <a:ext cx="9143999" cy="616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3392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5574" y="0"/>
            <a:ext cx="8988426" cy="449618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Gap Between Potential GDP and Real GDP is Gone!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Nice news, but note that the blue line fell! Now inflation may rise!   </a:t>
            </a:r>
            <a:endParaRPr lang="en-US" sz="1600" dirty="0"/>
          </a:p>
        </p:txBody>
      </p:sp>
      <p:pic>
        <p:nvPicPr>
          <p:cNvPr id="5" name="FRED Graph Chart" descr="FRED Graph">
            <a:hlinkClick r:id="rId3" tooltip="View this chart in your browser. "/>
            <a:extLst>
              <a:ext uri="{FF2B5EF4-FFF2-40B4-BE49-F238E27FC236}">
                <a16:creationId xmlns:a16="http://schemas.microsoft.com/office/drawing/2014/main" id="{5F8278A7-CB24-43B8-AB2D-DA09F6C8E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1116"/>
            <a:ext cx="9144000" cy="616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7455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Federal Reserve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178" y="990600"/>
            <a:ext cx="6921623" cy="56388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 algn="r">
              <a:buNone/>
            </a:pPr>
            <a:r>
              <a:rPr lang="en-US" sz="8000" b="1" dirty="0"/>
              <a:t>Rates Will Rise.</a:t>
            </a:r>
          </a:p>
          <a:p>
            <a:pPr marL="0" indent="0" algn="ctr">
              <a:buNone/>
            </a:pPr>
            <a:r>
              <a:rPr lang="en-US" sz="8000" b="1" dirty="0"/>
              <a:t>But, How Fast?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359805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161364"/>
            <a:ext cx="8740588" cy="82923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Taller Fed Chair, Higher Rates? </a:t>
            </a:r>
            <a:b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b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endParaRPr lang="en-US" sz="1800" dirty="0"/>
          </a:p>
        </p:txBody>
      </p:sp>
      <p:pic>
        <p:nvPicPr>
          <p:cNvPr id="4" name="Picture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33277543-2496-4F18-8AE3-6274A6FA5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934" y="1066800"/>
            <a:ext cx="9165935" cy="529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5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7211"/>
            <a:ext cx="8229600" cy="80624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Federal Reserve Behavior</a:t>
            </a:r>
            <a:b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Most </a:t>
            </a:r>
            <a:r>
              <a:rPr lang="en-US" sz="1800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optimistic</a:t>
            </a:r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scenario</a:t>
            </a:r>
            <a:b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3456"/>
            <a:ext cx="9143999" cy="575733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sz="4000" dirty="0"/>
              <a:t>Fed funds is currently 2.375%       </a:t>
            </a:r>
          </a:p>
          <a:p>
            <a:pPr>
              <a:lnSpc>
                <a:spcPct val="200000"/>
              </a:lnSpc>
            </a:pPr>
            <a:r>
              <a:rPr lang="en-US" sz="4000" dirty="0"/>
              <a:t>12/31/19: 2.875% </a:t>
            </a:r>
            <a:r>
              <a:rPr lang="en-US" dirty="0"/>
              <a:t>10-yr Treasury @ 3.35% 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12/31/20: 3.125%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10-yr Treasury @ 3.45%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12/31/21: 2.875%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10-yr Treasury @ 3.35%</a:t>
            </a:r>
          </a:p>
          <a:p>
            <a:pPr>
              <a:lnSpc>
                <a:spcPct val="200000"/>
              </a:lnSpc>
            </a:pPr>
            <a:r>
              <a:rPr lang="en-US" sz="4000" dirty="0"/>
              <a:t>B</a:t>
            </a:r>
            <a:r>
              <a:rPr lang="en-US" sz="3500" dirty="0"/>
              <a:t>al</a:t>
            </a:r>
            <a:r>
              <a:rPr lang="en-US" dirty="0"/>
              <a:t>an</a:t>
            </a:r>
            <a:r>
              <a:rPr lang="en-US" sz="3000" dirty="0"/>
              <a:t>ce</a:t>
            </a:r>
            <a:r>
              <a:rPr lang="en-US" sz="4000" dirty="0"/>
              <a:t> </a:t>
            </a:r>
            <a:r>
              <a:rPr lang="en-US" sz="2800" dirty="0"/>
              <a:t>sh</a:t>
            </a:r>
            <a:r>
              <a:rPr lang="en-US" sz="2600" dirty="0"/>
              <a:t>ee</a:t>
            </a:r>
            <a:r>
              <a:rPr lang="en-US" sz="2400" dirty="0"/>
              <a:t>t k</a:t>
            </a:r>
            <a:r>
              <a:rPr lang="en-US" sz="2200" dirty="0"/>
              <a:t>ee</a:t>
            </a:r>
            <a:r>
              <a:rPr lang="en-US" sz="1900" dirty="0"/>
              <a:t>p</a:t>
            </a:r>
            <a:r>
              <a:rPr lang="en-US" sz="1700" dirty="0"/>
              <a:t>s </a:t>
            </a:r>
            <a:r>
              <a:rPr lang="en-US" sz="1500" dirty="0"/>
              <a:t>shrinking</a:t>
            </a:r>
            <a:r>
              <a:rPr lang="en-US" sz="1700" dirty="0"/>
              <a:t>.</a:t>
            </a:r>
            <a:r>
              <a:rPr lang="en-US" sz="4000" dirty="0"/>
              <a:t>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0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1494336"/>
            <a:ext cx="9143999" cy="30014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8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Housing?</a:t>
            </a:r>
          </a:p>
          <a:p>
            <a:pPr marL="0" indent="0" algn="ctr">
              <a:buNone/>
            </a:pPr>
            <a:r>
              <a:rPr lang="en-US" sz="6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enough is being built! </a:t>
            </a:r>
          </a:p>
        </p:txBody>
      </p:sp>
      <p:pic>
        <p:nvPicPr>
          <p:cNvPr id="4" name="Picture 4" descr="C:\Users\RF\Dropbox\GraphsandLaughs\Business Card\Graphs&amp;Laughs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40" y="5103813"/>
            <a:ext cx="42767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20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0"/>
            <a:ext cx="9143999" cy="680936"/>
          </a:xfrm>
        </p:spPr>
        <p:txBody>
          <a:bodyPr/>
          <a:lstStyle/>
          <a:p>
            <a:pPr algn="ctr"/>
            <a:r>
              <a:rPr lang="en-US" dirty="0"/>
              <a:t>Republicans are Much Happier than Democrats</a:t>
            </a:r>
            <a:br>
              <a:rPr lang="en-US" dirty="0"/>
            </a:br>
            <a:r>
              <a:rPr lang="en-US" sz="1600" dirty="0"/>
              <a:t>The political gap is very large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8A373-467D-44BA-AB94-5AD879DF4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66" y="722372"/>
            <a:ext cx="7737471" cy="613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377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3240"/>
          </a:xfrm>
        </p:spPr>
        <p:txBody>
          <a:bodyPr/>
          <a:lstStyle/>
          <a:p>
            <a:pPr algn="ctr"/>
            <a:r>
              <a:rPr lang="en-US" dirty="0"/>
              <a:t>Residential Fixed Investment Stalls</a:t>
            </a:r>
            <a:br>
              <a:rPr lang="en-US" dirty="0"/>
            </a:br>
            <a:r>
              <a:rPr lang="en-US" sz="1600" dirty="0"/>
              <a:t>Non-residential is up 11%, public is down 5% and residential is down 21% from peak </a:t>
            </a:r>
          </a:p>
        </p:txBody>
      </p:sp>
      <p:pic>
        <p:nvPicPr>
          <p:cNvPr id="4" name="FRED Graph Chart" descr="FRED Graph">
            <a:hlinkClick r:id="rId3" tooltip="View this chart in your browser. "/>
            <a:extLst>
              <a:ext uri="{FF2B5EF4-FFF2-40B4-BE49-F238E27FC236}">
                <a16:creationId xmlns:a16="http://schemas.microsoft.com/office/drawing/2014/main" id="{AE5354E2-C613-4889-A4D0-E340E3919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1116"/>
            <a:ext cx="9144000" cy="616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854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2"/>
            <a:ext cx="9143999" cy="636103"/>
          </a:xfrm>
        </p:spPr>
        <p:txBody>
          <a:bodyPr/>
          <a:lstStyle/>
          <a:p>
            <a:pPr algn="ctr"/>
            <a:r>
              <a:rPr lang="en-US" dirty="0"/>
              <a:t>Housing Recovery Is Stalling</a:t>
            </a:r>
            <a:br>
              <a:rPr lang="en-US" dirty="0"/>
            </a:br>
            <a:r>
              <a:rPr lang="en-US" sz="1600" dirty="0"/>
              <a:t>Single family is what is lagging. Other components </a:t>
            </a:r>
            <a:r>
              <a:rPr lang="en-US" sz="1600"/>
              <a:t>have largely recovered</a:t>
            </a:r>
            <a:r>
              <a:rPr lang="en-US" sz="1600" dirty="0"/>
              <a:t>.   </a:t>
            </a:r>
          </a:p>
        </p:txBody>
      </p:sp>
      <p:pic>
        <p:nvPicPr>
          <p:cNvPr id="2050" name="Picture 2" descr="https://4.bp.blogspot.com/-gmjPVsatel8/W9cf9rpC4WI/AAAAAAAAwYQ/mfNC_PhKWd42mRq9W1746n8Xo0PEu01gwCLcBGAs/s1600/RIComponentsQ32018.PNG">
            <a:extLst>
              <a:ext uri="{FF2B5EF4-FFF2-40B4-BE49-F238E27FC236}">
                <a16:creationId xmlns:a16="http://schemas.microsoft.com/office/drawing/2014/main" id="{ACF7C5D2-5F67-4FE3-9F30-2686DCCE8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23" y="732392"/>
            <a:ext cx="8593157" cy="612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8552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460375" y="0"/>
            <a:ext cx="8271520" cy="38100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Single-Family and Multifamily Starts – 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Slow Recovery</a:t>
            </a:r>
            <a:b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/>
              <a:t>Lack of lots, rising rates, high prices, SF remains near recessionary lows 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2" name="AutoShape 2" descr="https://research.stlouisfed.org/fred2/graph/image.php?dbeta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pic>
        <p:nvPicPr>
          <p:cNvPr id="6" name="FRED Graph Chart" descr="FRED Graph">
            <a:hlinkClick r:id="rId3" tooltip="View this chart in your browser. "/>
            <a:extLst>
              <a:ext uri="{FF2B5EF4-FFF2-40B4-BE49-F238E27FC236}">
                <a16:creationId xmlns:a16="http://schemas.microsoft.com/office/drawing/2014/main" id="{05E88EA0-F330-43FC-ABB9-8B71C9FA3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1116"/>
            <a:ext cx="9144000" cy="61668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-1"/>
            <a:ext cx="9143999" cy="665922"/>
          </a:xfrm>
        </p:spPr>
        <p:txBody>
          <a:bodyPr/>
          <a:lstStyle/>
          <a:p>
            <a:pPr algn="ctr"/>
            <a:r>
              <a:rPr lang="en-US" dirty="0"/>
              <a:t>New Home Sales Were Rising Till Recently</a:t>
            </a:r>
            <a:br>
              <a:rPr lang="en-US" dirty="0"/>
            </a:br>
            <a:r>
              <a:rPr lang="en-US" sz="1600" dirty="0"/>
              <a:t>Now they are barely up year-over-year</a:t>
            </a:r>
          </a:p>
        </p:txBody>
      </p:sp>
      <p:sp>
        <p:nvSpPr>
          <p:cNvPr id="3" name="AutoShape 2" descr="https://research.stlouisfed.org/fred2/graph/image.ph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6" name="FRED Graph Chart" descr="FRED Graph">
            <a:hlinkClick r:id="rId3" tooltip="View this chart in your browser. "/>
            <a:extLst>
              <a:ext uri="{FF2B5EF4-FFF2-40B4-BE49-F238E27FC236}">
                <a16:creationId xmlns:a16="http://schemas.microsoft.com/office/drawing/2014/main" id="{84308C16-2CE8-448F-BECB-C95085D34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1118"/>
            <a:ext cx="9143998" cy="616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488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" y="-16770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2663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Yikes! New Home Inventory is Skyrocketing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2663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Six months supply is healthy. It’s now above seven months</a:t>
            </a:r>
            <a:endParaRPr lang="en-US" sz="1600" dirty="0">
              <a:solidFill>
                <a:srgbClr val="002663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" name="AutoShape 2" descr="https://research.stlouisfed.org/fred2/graph/image.ph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7" name="FRED Graph Chart" descr="FRED Graph">
            <a:hlinkClick r:id="rId3" tooltip="View this chart in your browser. "/>
            <a:extLst>
              <a:ext uri="{FF2B5EF4-FFF2-40B4-BE49-F238E27FC236}">
                <a16:creationId xmlns:a16="http://schemas.microsoft.com/office/drawing/2014/main" id="{2310BC3B-22A0-4048-BB76-9E1C40427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91119"/>
            <a:ext cx="9143999" cy="616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909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2663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New Home Prices Are Too High, But Slowing Growth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2663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Way above the nominal pre-recession high  </a:t>
            </a:r>
            <a:endParaRPr lang="en-US" sz="1600" dirty="0">
              <a:solidFill>
                <a:srgbClr val="002663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5" name="FRED Graph Chart" descr="FRED Graph">
            <a:hlinkClick r:id="rId3" tooltip="View this chart in your browser. "/>
            <a:extLst>
              <a:ext uri="{FF2B5EF4-FFF2-40B4-BE49-F238E27FC236}">
                <a16:creationId xmlns:a16="http://schemas.microsoft.com/office/drawing/2014/main" id="{1867EF82-94EC-439A-BEE4-1CDEDE4A1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1116"/>
            <a:ext cx="9144000" cy="616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241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5575" y="16654"/>
            <a:ext cx="8798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2663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New Home Prices Are Too High Due to Regulation </a:t>
            </a:r>
            <a:endParaRPr lang="en-US" sz="2400" dirty="0">
              <a:solidFill>
                <a:srgbClr val="002663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1026" name="Picture 2" descr="Figure 1. Regulatory Costs as a Share of Home Pr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317"/>
            <a:ext cx="49720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gure 2. Average Cost of Regulation in the Price of a New 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888" y="3251201"/>
            <a:ext cx="5000112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8044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169"/>
            <a:ext cx="9144000" cy="663949"/>
          </a:xfrm>
        </p:spPr>
        <p:txBody>
          <a:bodyPr/>
          <a:lstStyle/>
          <a:p>
            <a:pPr algn="ctr"/>
            <a:r>
              <a:rPr lang="en-US" sz="2400" dirty="0"/>
              <a:t>Construction Workers are in Serious Short Supply </a:t>
            </a:r>
            <a:br>
              <a:rPr lang="en-US" sz="2400" dirty="0"/>
            </a:br>
            <a:r>
              <a:rPr lang="en-US" sz="1600" dirty="0"/>
              <a:t>Average wage growth/year for construction workers is 5%, much higher than the average</a:t>
            </a:r>
            <a:br>
              <a:rPr lang="en-US" sz="2400" dirty="0"/>
            </a:b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484A82-8F6D-4671-9D89-51636E6AB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" y="685532"/>
            <a:ext cx="7917180" cy="617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940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1640"/>
            <a:ext cx="9144000" cy="703673"/>
          </a:xfrm>
        </p:spPr>
        <p:txBody>
          <a:bodyPr/>
          <a:lstStyle/>
          <a:p>
            <a:pPr algn="ctr"/>
            <a:r>
              <a:rPr lang="en-US" dirty="0"/>
              <a:t>Input Costs Were Way Up due to Policy and China</a:t>
            </a:r>
            <a:br>
              <a:rPr lang="en-US" dirty="0"/>
            </a:br>
            <a:r>
              <a:rPr lang="en-US" sz="1600" dirty="0"/>
              <a:t>Prices are down 22% to 25% Y-o-Y. Tariffs, wildfires, who cares!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5503E0-1183-4891-AC6E-8C8943B89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47" y="770434"/>
            <a:ext cx="8560106" cy="608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157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Has Existing Inventory Bottomed?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Inventory’s up 4.2% Y-o-Y ! 4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th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 consecutive month of growth and biggest rise since late 2014 Rental conversions especially at lower price points, aging in place &amp; mortgage lock-in hurt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663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pic>
        <p:nvPicPr>
          <p:cNvPr id="2" name="Picture 4" descr="https://2.bp.blogspot.com/--yEbRWS67EI/XBpeivKsznI/AAAAAAAAw1c/7NeyLNtkHkQy462w9AkC4GFveJpg_ko0ACLcBGAs/s1600/EHSInvNov2018.PNG">
            <a:extLst>
              <a:ext uri="{FF2B5EF4-FFF2-40B4-BE49-F238E27FC236}">
                <a16:creationId xmlns:a16="http://schemas.microsoft.com/office/drawing/2014/main" id="{4BF3EB22-0939-45F2-83AB-E5EB282B8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0"/>
            <a:ext cx="9144000" cy="58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626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6669"/>
            <a:ext cx="9143999" cy="705812"/>
          </a:xfrm>
        </p:spPr>
        <p:txBody>
          <a:bodyPr/>
          <a:lstStyle/>
          <a:p>
            <a:pPr algn="ctr"/>
            <a:r>
              <a:rPr lang="en-US" dirty="0"/>
              <a:t>Small Business Confidence Remains Strong</a:t>
            </a:r>
            <a:br>
              <a:rPr lang="en-US" dirty="0"/>
            </a:br>
            <a:r>
              <a:rPr lang="en-US" sz="1600" dirty="0"/>
              <a:t>Spectacular rise since election. But, declines of late</a:t>
            </a:r>
          </a:p>
        </p:txBody>
      </p:sp>
      <p:sp>
        <p:nvSpPr>
          <p:cNvPr id="4" name="AutoShape 2" descr="https://www.nfib.com/assets/optimism-graph-16.jpg">
            <a:extLst>
              <a:ext uri="{FF2B5EF4-FFF2-40B4-BE49-F238E27FC236}">
                <a16:creationId xmlns:a16="http://schemas.microsoft.com/office/drawing/2014/main" id="{15384199-A9CF-4875-AC06-777A2D64F7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E46968-F575-4483-BEC7-2DE285F3A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36" y="790937"/>
            <a:ext cx="8835528" cy="60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913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Has Inventory Bottomed?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It looks like it did in mid 2018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663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pic>
        <p:nvPicPr>
          <p:cNvPr id="1026" name="Picture 2" descr="https://4.bp.blogspot.com/-5cq8wnlbkTg/XBls7KOKxsI/AAAAAAAAw0o/pG5sSbJfPmM86dzpWQGeizh00LYt6kEmwCLcBGAs/s1600/Inventory2Dec2018.PNG">
            <a:extLst>
              <a:ext uri="{FF2B5EF4-FFF2-40B4-BE49-F238E27FC236}">
                <a16:creationId xmlns:a16="http://schemas.microsoft.com/office/drawing/2014/main" id="{579A4CF1-312C-49E1-8A58-7D5516B5D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04850"/>
            <a:ext cx="8572500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9984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 txBox="1">
            <a:spLocks/>
          </p:cNvSpPr>
          <p:nvPr/>
        </p:nvSpPr>
        <p:spPr bwMode="auto">
          <a:xfrm>
            <a:off x="0" y="-5320"/>
            <a:ext cx="9144000" cy="63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Price Growth Appears to be Topping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Prices rise faster than wages!  Y-o-Y prices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up 4.7%, 5.1% or 5.5%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depending on the measure </a:t>
            </a:r>
          </a:p>
        </p:txBody>
      </p:sp>
      <p:pic>
        <p:nvPicPr>
          <p:cNvPr id="2050" name="Picture 2" descr="https://2.bp.blogspot.com/-WSDUxqcXW1M/XCOL2z1nDvI/AAAAAAAAw3Y/59aeBajoCAEsQxUTzBnqFolfJ6ww1H0lgCLcBGAs/s1600/CSYoYNov2018.PNG">
            <a:extLst>
              <a:ext uri="{FF2B5EF4-FFF2-40B4-BE49-F238E27FC236}">
                <a16:creationId xmlns:a16="http://schemas.microsoft.com/office/drawing/2014/main" id="{CA7B2993-7BBF-4750-B728-F606DA5CC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4" y="680877"/>
            <a:ext cx="8890612" cy="617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7467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5575" y="16652"/>
            <a:ext cx="8798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Pending Home Sales Decline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High prices, rising rates, and low inventories are finally being felt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663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0B3D6C-6C3C-41F4-B893-4BF877240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83" y="679275"/>
            <a:ext cx="7699034" cy="616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521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065"/>
          </a:xfrm>
        </p:spPr>
        <p:txBody>
          <a:bodyPr/>
          <a:lstStyle/>
          <a:p>
            <a:pPr algn="ctr"/>
            <a:r>
              <a:rPr lang="en-US" sz="2700" dirty="0"/>
              <a:t>MBA Mortgage Purchase Apps Flatten</a:t>
            </a:r>
            <a:br>
              <a:rPr lang="en-US" sz="2700" dirty="0"/>
            </a:br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time applications are up 2% Y-o-Y, at level of the late 1990s!</a:t>
            </a:r>
            <a:br>
              <a:rPr lang="en-US" sz="1600" dirty="0"/>
            </a:br>
            <a:r>
              <a:rPr lang="en-US" sz="1600" dirty="0"/>
              <a:t>2019 purchase volume looks to be $1.2 trillion, unchanged from 2018</a:t>
            </a:r>
          </a:p>
        </p:txBody>
      </p:sp>
      <p:sp>
        <p:nvSpPr>
          <p:cNvPr id="2" name="AutoShape 2" descr="http://2.bp.blogspot.com/-GN4OqgvxHLc/U446dPUMaXI/AAAAAAAAfPo/6yWIh6R_yIA/s1600/MBAJune420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3" name="AutoShape 4" descr="http://2.bp.blogspot.com/-GN4OqgvxHLc/U446dPUMaXI/AAAAAAAAfPo/6yWIh6R_yIA/s1600/MBAJune420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7170" name="Picture 2" descr="https://1.bp.blogspot.com/-Zpk0I4R_-kU/XBlyV6Q491I/AAAAAAAAw1I/XwNzb4qpm_sr42GRA_oXkvyiGAdarpjhgCLcBGAs/s1600/MBADec192018.PNG">
            <a:extLst>
              <a:ext uri="{FF2B5EF4-FFF2-40B4-BE49-F238E27FC236}">
                <a16:creationId xmlns:a16="http://schemas.microsoft.com/office/drawing/2014/main" id="{3F145875-436A-4ECB-9BB1-A2337B10D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7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2340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7620" y="1"/>
            <a:ext cx="9136380" cy="8015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Existing Home Sales Have Plateaued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latin typeface="Arial" pitchFamily="34" charset="0"/>
                <a:cs typeface="Arial" pitchFamily="34" charset="0"/>
              </a:rPr>
              <a:t>Regrettably this is occurring while the economy rocks! </a:t>
            </a:r>
            <a:br>
              <a:rPr lang="en-US" sz="1800" dirty="0">
                <a:latin typeface="Arial" pitchFamily="34" charset="0"/>
                <a:cs typeface="Arial" pitchFamily="34" charset="0"/>
              </a:rPr>
            </a:br>
            <a:endParaRPr lang="en-US" sz="1800" b="1" dirty="0"/>
          </a:p>
        </p:txBody>
      </p:sp>
      <p:pic>
        <p:nvPicPr>
          <p:cNvPr id="2" name="Picture 2" descr="https://1.bp.blogspot.com/-5f7_ANnmSWY/XBpeg8_uK8I/AAAAAAAAw1Y/_qlMlZbbk0EHH5JkVwzp0A06geCqyxFqQCLcBGAs/s1600/EHSNov2018.PNG">
            <a:extLst>
              <a:ext uri="{FF2B5EF4-FFF2-40B4-BE49-F238E27FC236}">
                <a16:creationId xmlns:a16="http://schemas.microsoft.com/office/drawing/2014/main" id="{F891DBD3-3ADD-44F1-A0BF-346BF2EAB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714969"/>
            <a:ext cx="9144000" cy="60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806533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3999" cy="75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Refinance Activity Keeps Declining!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2019 refi activity falls to $400 billion from $460 in 2018 and $600 in 2017. 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Ouch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pic>
        <p:nvPicPr>
          <p:cNvPr id="6146" name="Picture 2" descr="https://4.bp.blogspot.com/-Cu-LirAi1hc/XBlyTndYCPI/AAAAAAAAw1E/ZucQ-YoCEbEXDZDWSTspmFXqB_nhWtiTQCLcBGAs/s1600/MBARefiDec192018.PNG">
            <a:extLst>
              <a:ext uri="{FF2B5EF4-FFF2-40B4-BE49-F238E27FC236}">
                <a16:creationId xmlns:a16="http://schemas.microsoft.com/office/drawing/2014/main" id="{CD04D55E-3DBC-4359-8056-6EE61F634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52507"/>
            <a:ext cx="9144000" cy="588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141747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Builders Are Getting Nervous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Builder happiness is rapidly declining</a:t>
            </a:r>
          </a:p>
        </p:txBody>
      </p:sp>
      <p:pic>
        <p:nvPicPr>
          <p:cNvPr id="2" name="Picture 2" descr="https://4.bp.blogspot.com/-Ap-jEZh6p-4/XBe6ditd-dI/AAAAAAAAwzo/RNowKYC61JI38bHGq2UYsoJ_jqpext2bwCLcBGAs/s1600/NAHBDec2018.PNG">
            <a:extLst>
              <a:ext uri="{FF2B5EF4-FFF2-40B4-BE49-F238E27FC236}">
                <a16:creationId xmlns:a16="http://schemas.microsoft.com/office/drawing/2014/main" id="{7E1AC345-B309-42FA-AC03-857CEF868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806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309843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151571-B399-4450-99A8-097808917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19" y="105891"/>
            <a:ext cx="8802478" cy="66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982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0" y="48579"/>
            <a:ext cx="9134590" cy="713423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Millennials Will Keep This Issue Front and Center </a:t>
            </a:r>
            <a:b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Beginning to approach the Peak.  Chase Millennials, move-up buyers and Boomers </a:t>
            </a: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47D1B2-CFA2-4BF3-B36F-3701EA5B0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" y="777240"/>
            <a:ext cx="810768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29227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9668"/>
          </a:xfrm>
        </p:spPr>
        <p:txBody>
          <a:bodyPr/>
          <a:lstStyle/>
          <a:p>
            <a:pPr algn="ctr"/>
            <a:r>
              <a:rPr lang="en-US" dirty="0"/>
              <a:t>   The U.S. Home Ownership Rate is Rising</a:t>
            </a:r>
            <a:br>
              <a:rPr lang="en-US" dirty="0"/>
            </a:br>
            <a:r>
              <a:rPr lang="en-US" sz="1600" dirty="0"/>
              <a:t>Demographic changes are pushing it up, but slowly</a:t>
            </a:r>
          </a:p>
        </p:txBody>
      </p:sp>
      <p:pic>
        <p:nvPicPr>
          <p:cNvPr id="5" name="FRED Graph Chart" descr="FRED Graph">
            <a:hlinkClick r:id="rId3" tooltip="View this chart in your browser. "/>
            <a:extLst>
              <a:ext uri="{FF2B5EF4-FFF2-40B4-BE49-F238E27FC236}">
                <a16:creationId xmlns:a16="http://schemas.microsoft.com/office/drawing/2014/main" id="{ABBB3C8D-8BF0-4828-8426-EEFB2459C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1116"/>
            <a:ext cx="9144000" cy="616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21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164"/>
          </a:xfrm>
        </p:spPr>
        <p:txBody>
          <a:bodyPr/>
          <a:lstStyle/>
          <a:p>
            <a:pPr algn="ctr"/>
            <a:r>
              <a:rPr lang="en-US" dirty="0"/>
              <a:t>Hotel Occupancy Rates are Excellent!</a:t>
            </a:r>
            <a:br>
              <a:rPr lang="en-US" dirty="0"/>
            </a:br>
            <a:r>
              <a:rPr lang="en-US" sz="1800" dirty="0"/>
              <a:t>Occupancy is superb as are ADR and RevPAR </a:t>
            </a:r>
          </a:p>
        </p:txBody>
      </p:sp>
      <p:sp>
        <p:nvSpPr>
          <p:cNvPr id="4" name="AutoShape 2" descr="http://3.bp.blogspot.com/-zE7fJwnVGYM/U1AK_bxk_4I/AAAAAAAAetA/luRfPHvPt9s/s1600/HotelApr17201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pic>
        <p:nvPicPr>
          <p:cNvPr id="3" name="Picture 2" descr="https://2.bp.blogspot.com/-tXlJZ5zndMA/XCU-eV6RlpI/AAAAAAAAw5Q/FTAP8NSLK_sb1nuTXtFxkA77ajvgMpN_gCLcBGAs/s1600/HotelDec202018.PNG">
            <a:extLst>
              <a:ext uri="{FF2B5EF4-FFF2-40B4-BE49-F238E27FC236}">
                <a16:creationId xmlns:a16="http://schemas.microsoft.com/office/drawing/2014/main" id="{FEA892E2-0559-4743-94A2-175445300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385"/>
            <a:ext cx="9144000" cy="542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420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49" y="1494336"/>
            <a:ext cx="8514449" cy="4244312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Things Here? </a:t>
            </a:r>
          </a:p>
        </p:txBody>
      </p:sp>
    </p:spTree>
    <p:extLst>
      <p:ext uri="{BB962C8B-B14F-4D97-AF65-F5344CB8AC3E}">
        <p14:creationId xmlns:p14="http://schemas.microsoft.com/office/powerpoint/2010/main" val="17256323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91116"/>
          </a:xfrm>
        </p:spPr>
        <p:txBody>
          <a:bodyPr/>
          <a:lstStyle/>
          <a:p>
            <a:pPr algn="ctr"/>
            <a:r>
              <a:rPr lang="en-US" dirty="0"/>
              <a:t>Oil Prices are Rising but Have Been Contained</a:t>
            </a:r>
            <a:br>
              <a:rPr lang="en-US" dirty="0"/>
            </a:br>
            <a:r>
              <a:rPr lang="en-US" sz="1600" dirty="0"/>
              <a:t>At the current price oil is neither helping nor hurting our economy  </a:t>
            </a:r>
          </a:p>
        </p:txBody>
      </p:sp>
      <p:pic>
        <p:nvPicPr>
          <p:cNvPr id="5" name="FRED Graph Chart" descr="FRED Graph">
            <a:hlinkClick r:id="rId3" tooltip="View this chart in your browser. "/>
            <a:extLst>
              <a:ext uri="{FF2B5EF4-FFF2-40B4-BE49-F238E27FC236}">
                <a16:creationId xmlns:a16="http://schemas.microsoft.com/office/drawing/2014/main" id="{F10D5561-E3B2-4A6E-B292-03843BF49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91117"/>
            <a:ext cx="9143999" cy="616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02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4" y="0"/>
            <a:ext cx="7967889" cy="669303"/>
          </a:xfrm>
        </p:spPr>
        <p:txBody>
          <a:bodyPr/>
          <a:lstStyle/>
          <a:p>
            <a:pPr algn="ctr"/>
            <a:r>
              <a:rPr lang="en-US" dirty="0"/>
              <a:t>Natural Gas Prices are Relatively Low </a:t>
            </a:r>
            <a:br>
              <a:rPr lang="en-US" dirty="0"/>
            </a:br>
            <a:r>
              <a:rPr lang="en-US" sz="1600" dirty="0"/>
              <a:t>One CF is (roughly) equal to 1,020 BTU’s </a:t>
            </a:r>
          </a:p>
        </p:txBody>
      </p:sp>
      <p:pic>
        <p:nvPicPr>
          <p:cNvPr id="4" name="FRED Graph Chart" descr="FRED Graph">
            <a:hlinkClick r:id="rId3" tooltip="View this chart in your browser. "/>
            <a:extLst>
              <a:ext uri="{FF2B5EF4-FFF2-40B4-BE49-F238E27FC236}">
                <a16:creationId xmlns:a16="http://schemas.microsoft.com/office/drawing/2014/main" id="{AC3F4D44-586A-489F-A844-E2BA7485D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1116"/>
            <a:ext cx="9144000" cy="616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181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04" y="60580"/>
            <a:ext cx="8435995" cy="660780"/>
          </a:xfrm>
        </p:spPr>
        <p:txBody>
          <a:bodyPr/>
          <a:lstStyle/>
          <a:p>
            <a:pPr algn="ctr"/>
            <a:r>
              <a:rPr lang="en-US" dirty="0"/>
              <a:t>US Farm Income is Very Weak</a:t>
            </a:r>
            <a:br>
              <a:rPr lang="en-US" dirty="0"/>
            </a:br>
            <a:r>
              <a:rPr lang="en-US" sz="1600" dirty="0"/>
              <a:t>At its lowest level since 2009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077A05-3C56-4CF7-9A2D-E9630829A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18" y="820679"/>
            <a:ext cx="7564164" cy="603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551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E2400756-593A-43DC-A1BF-5E0E2FA20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35" y="780723"/>
            <a:ext cx="7598330" cy="6068018"/>
          </a:xfrm>
          <a:prstGeom prst="rect">
            <a:avLst/>
          </a:prstGeom>
        </p:spPr>
      </p:pic>
      <p:sp>
        <p:nvSpPr>
          <p:cNvPr id="10" name="Down Arrow 5">
            <a:extLst>
              <a:ext uri="{FF2B5EF4-FFF2-40B4-BE49-F238E27FC236}">
                <a16:creationId xmlns:a16="http://schemas.microsoft.com/office/drawing/2014/main" id="{12F6DE84-20D6-43E1-9D8D-F173790CCF3A}"/>
              </a:ext>
            </a:extLst>
          </p:cNvPr>
          <p:cNvSpPr/>
          <p:nvPr/>
        </p:nvSpPr>
        <p:spPr bwMode="auto">
          <a:xfrm>
            <a:off x="2971800" y="3276600"/>
            <a:ext cx="394715" cy="67360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" y="9261"/>
            <a:ext cx="9143999" cy="447941"/>
          </a:xfrm>
        </p:spPr>
        <p:txBody>
          <a:bodyPr/>
          <a:lstStyle/>
          <a:p>
            <a:pPr algn="ctr"/>
            <a:r>
              <a:rPr lang="en-US" dirty="0"/>
              <a:t>Population Growth by State 1950 to Present</a:t>
            </a:r>
            <a:br>
              <a:rPr lang="en-US" dirty="0"/>
            </a:br>
            <a:r>
              <a:rPr lang="en-US" sz="1600" dirty="0"/>
              <a:t>The west grows fastest! </a:t>
            </a:r>
          </a:p>
        </p:txBody>
      </p:sp>
    </p:spTree>
    <p:extLst>
      <p:ext uri="{BB962C8B-B14F-4D97-AF65-F5344CB8AC3E}">
        <p14:creationId xmlns:p14="http://schemas.microsoft.com/office/powerpoint/2010/main" val="30325880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279"/>
            <a:ext cx="8955463" cy="881062"/>
          </a:xfrm>
        </p:spPr>
        <p:txBody>
          <a:bodyPr/>
          <a:lstStyle/>
          <a:p>
            <a:pPr algn="ctr"/>
            <a:r>
              <a:rPr lang="en-US" dirty="0"/>
              <a:t>States With Fastest % Growth 7/1/17-6/30/18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330BE8C-26DC-4ABE-907E-39582C7F1DC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2284" y="872783"/>
          <a:ext cx="8119431" cy="5506059"/>
        </p:xfrm>
        <a:graphic>
          <a:graphicData uri="http://schemas.openxmlformats.org/drawingml/2006/table">
            <a:tbl>
              <a:tblPr/>
              <a:tblGrid>
                <a:gridCol w="1284720">
                  <a:extLst>
                    <a:ext uri="{9D8B030D-6E8A-4147-A177-3AD203B41FA5}">
                      <a16:colId xmlns:a16="http://schemas.microsoft.com/office/drawing/2014/main" val="1478608713"/>
                    </a:ext>
                  </a:extLst>
                </a:gridCol>
                <a:gridCol w="1695831">
                  <a:extLst>
                    <a:ext uri="{9D8B030D-6E8A-4147-A177-3AD203B41FA5}">
                      <a16:colId xmlns:a16="http://schemas.microsoft.com/office/drawing/2014/main" val="334744389"/>
                    </a:ext>
                  </a:extLst>
                </a:gridCol>
                <a:gridCol w="1284720">
                  <a:extLst>
                    <a:ext uri="{9D8B030D-6E8A-4147-A177-3AD203B41FA5}">
                      <a16:colId xmlns:a16="http://schemas.microsoft.com/office/drawing/2014/main" val="1729492444"/>
                    </a:ext>
                  </a:extLst>
                </a:gridCol>
                <a:gridCol w="1284720">
                  <a:extLst>
                    <a:ext uri="{9D8B030D-6E8A-4147-A177-3AD203B41FA5}">
                      <a16:colId xmlns:a16="http://schemas.microsoft.com/office/drawing/2014/main" val="4237909460"/>
                    </a:ext>
                  </a:extLst>
                </a:gridCol>
                <a:gridCol w="1284720">
                  <a:extLst>
                    <a:ext uri="{9D8B030D-6E8A-4147-A177-3AD203B41FA5}">
                      <a16:colId xmlns:a16="http://schemas.microsoft.com/office/drawing/2014/main" val="334671332"/>
                    </a:ext>
                  </a:extLst>
                </a:gridCol>
                <a:gridCol w="1284720">
                  <a:extLst>
                    <a:ext uri="{9D8B030D-6E8A-4147-A177-3AD203B41FA5}">
                      <a16:colId xmlns:a16="http://schemas.microsoft.com/office/drawing/2014/main" val="46793879"/>
                    </a:ext>
                  </a:extLst>
                </a:gridCol>
              </a:tblGrid>
              <a:tr h="545979">
                <a:tc>
                  <a:txBody>
                    <a:bodyPr/>
                    <a:lstStyle/>
                    <a:p>
                      <a:pPr algn="r" fontAlgn="b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Rank</a:t>
                      </a:r>
                    </a:p>
                  </a:txBody>
                  <a:tcPr marL="31510" marR="31510" marT="15755" marB="157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Name</a:t>
                      </a:r>
                    </a:p>
                  </a:txBody>
                  <a:tcPr marL="31510" marR="31510" marT="15755" marB="157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2010</a:t>
                      </a:r>
                    </a:p>
                  </a:txBody>
                  <a:tcPr marL="31510" marR="31510" marT="15755" marB="157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2017</a:t>
                      </a:r>
                    </a:p>
                  </a:txBody>
                  <a:tcPr marL="31510" marR="31510" marT="15755" marB="157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2018</a:t>
                      </a:r>
                    </a:p>
                  </a:txBody>
                  <a:tcPr marL="31510" marR="31510" marT="15755" marB="157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Percent growth</a:t>
                      </a:r>
                    </a:p>
                  </a:txBody>
                  <a:tcPr marL="31510" marR="31510" marT="15755" marB="1575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5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928993"/>
                  </a:ext>
                </a:extLst>
              </a:tr>
              <a:tr h="545979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</a:p>
                  </a:txBody>
                  <a:tcPr marL="31510" marR="31510" marT="15755" marB="15755" anchor="ctr">
                    <a:lnL>
                      <a:noFill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Nevada</a:t>
                      </a:r>
                      <a:b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</a:br>
                      <a:endParaRPr lang="en-US" sz="1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718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2,700,679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2,972,405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3,034,392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2.1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718344"/>
                  </a:ext>
                </a:extLst>
              </a:tr>
              <a:tr h="545979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</a:p>
                  </a:txBody>
                  <a:tcPr marL="31510" marR="31510" marT="15755" marB="15755" anchor="ctr">
                    <a:lnL>
                      <a:noFill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Idaho</a:t>
                      </a:r>
                      <a:b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</a:br>
                      <a:endParaRPr lang="en-US" sz="1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718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1,567,657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1,718,904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1,754,208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</a:rPr>
                        <a:t>2.1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324629"/>
                  </a:ext>
                </a:extLst>
              </a:tr>
              <a:tr h="296124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marL="31510" marR="31510" marT="15755" marB="15755" anchor="ctr">
                    <a:lnL>
                      <a:noFill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Utah</a:t>
                      </a:r>
                    </a:p>
                  </a:txBody>
                  <a:tcPr marL="56718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2,763,891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3,103,118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3,161,105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1.9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311544"/>
                  </a:ext>
                </a:extLst>
              </a:tr>
              <a:tr h="545979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31510" marR="31510" marT="15755" marB="15755" anchor="ctr">
                    <a:lnL>
                      <a:noFill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Arizona</a:t>
                      </a:r>
                      <a:b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</a:br>
                      <a:endParaRPr lang="en-US" sz="1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718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6,392,288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7,048,876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7,171,646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1.7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130425"/>
                  </a:ext>
                </a:extLst>
              </a:tr>
              <a:tr h="296124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</a:p>
                  </a:txBody>
                  <a:tcPr marL="31510" marR="31510" marT="15755" marB="15755" anchor="ctr">
                    <a:lnL>
                      <a:noFill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Florida</a:t>
                      </a:r>
                    </a:p>
                  </a:txBody>
                  <a:tcPr marL="56718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18,804,580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20,976,812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21,299,325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1.5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085628"/>
                  </a:ext>
                </a:extLst>
              </a:tr>
              <a:tr h="545979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</a:p>
                  </a:txBody>
                  <a:tcPr marL="31510" marR="31510" marT="15755" marB="15755" anchor="ctr">
                    <a:lnL>
                      <a:noFill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</a:rPr>
                        <a:t>Washington</a:t>
                      </a:r>
                      <a:br>
                        <a:rPr lang="en-US" sz="1100" dirty="0">
                          <a:solidFill>
                            <a:srgbClr val="000000"/>
                          </a:solidFill>
                          <a:effectLst/>
                        </a:rPr>
                      </a:br>
                      <a:endParaRPr lang="en-US" sz="1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718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6,724,540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7,425,432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7,535,591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1.5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270984"/>
                  </a:ext>
                </a:extLst>
              </a:tr>
              <a:tr h="545979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</a:p>
                  </a:txBody>
                  <a:tcPr marL="31510" marR="31510" marT="15755" marB="15755" anchor="ctr">
                    <a:lnL>
                      <a:noFill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Colorado</a:t>
                      </a:r>
                      <a:b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</a:br>
                      <a:endParaRPr lang="en-US" sz="1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718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5,029,316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5,615,902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5,695,564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1.4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446174"/>
                  </a:ext>
                </a:extLst>
              </a:tr>
              <a:tr h="545979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</a:p>
                  </a:txBody>
                  <a:tcPr marL="31510" marR="31510" marT="15755" marB="15755" anchor="ctr">
                    <a:lnL>
                      <a:noFill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Texas</a:t>
                      </a:r>
                      <a:b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</a:br>
                      <a:endParaRPr lang="en-US" sz="1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718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25,146,114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28,322,717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28,701,845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1.3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640291"/>
                  </a:ext>
                </a:extLst>
              </a:tr>
              <a:tr h="545979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</a:p>
                  </a:txBody>
                  <a:tcPr marL="31510" marR="31510" marT="15755" marB="15755" anchor="ctr">
                    <a:lnL>
                      <a:noFill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South Carolina</a:t>
                      </a:r>
                      <a:b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</a:br>
                      <a:endParaRPr lang="en-US" sz="1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718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4,625,381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5,021,219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5,084,127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1.3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020166"/>
                  </a:ext>
                </a:extLst>
              </a:tr>
              <a:tr h="545979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</a:p>
                  </a:txBody>
                  <a:tcPr marL="31510" marR="31510" marT="15755" marB="15755" anchor="ctr">
                    <a:lnL>
                      <a:noFill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North Carolina</a:t>
                      </a:r>
                      <a:b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</a:br>
                      <a:endParaRPr lang="en-US" sz="11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718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9,535,736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10,270,800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</a:rPr>
                        <a:t>10,383,620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</a:rPr>
                        <a:t>1.1</a:t>
                      </a:r>
                    </a:p>
                  </a:txBody>
                  <a:tcPr marL="31510" marR="31510" marT="15755" marB="15755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393114"/>
                  </a:ext>
                </a:extLst>
              </a:tr>
            </a:tbl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7F8AE284-C24E-441F-B090-6FE1BB59A186}"/>
              </a:ext>
            </a:extLst>
          </p:cNvPr>
          <p:cNvSpPr/>
          <p:nvPr/>
        </p:nvSpPr>
        <p:spPr bwMode="auto">
          <a:xfrm>
            <a:off x="762000" y="4267200"/>
            <a:ext cx="583186" cy="355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51861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279"/>
            <a:ext cx="8955463" cy="881062"/>
          </a:xfrm>
        </p:spPr>
        <p:txBody>
          <a:bodyPr/>
          <a:lstStyle/>
          <a:p>
            <a:pPr algn="ctr"/>
            <a:r>
              <a:rPr lang="en-US" dirty="0"/>
              <a:t>States With Fastest Pop Growth 7/1/17-6/30/18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9E54A33-9009-417F-8718-0ADF2215B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4062" y="859316"/>
          <a:ext cx="7921128" cy="5552499"/>
        </p:xfrm>
        <a:graphic>
          <a:graphicData uri="http://schemas.openxmlformats.org/drawingml/2006/table">
            <a:tbl>
              <a:tblPr/>
              <a:tblGrid>
                <a:gridCol w="1320188">
                  <a:extLst>
                    <a:ext uri="{9D8B030D-6E8A-4147-A177-3AD203B41FA5}">
                      <a16:colId xmlns:a16="http://schemas.microsoft.com/office/drawing/2014/main" val="466308903"/>
                    </a:ext>
                  </a:extLst>
                </a:gridCol>
                <a:gridCol w="1320188">
                  <a:extLst>
                    <a:ext uri="{9D8B030D-6E8A-4147-A177-3AD203B41FA5}">
                      <a16:colId xmlns:a16="http://schemas.microsoft.com/office/drawing/2014/main" val="2249431341"/>
                    </a:ext>
                  </a:extLst>
                </a:gridCol>
                <a:gridCol w="1320188">
                  <a:extLst>
                    <a:ext uri="{9D8B030D-6E8A-4147-A177-3AD203B41FA5}">
                      <a16:colId xmlns:a16="http://schemas.microsoft.com/office/drawing/2014/main" val="1867908256"/>
                    </a:ext>
                  </a:extLst>
                </a:gridCol>
                <a:gridCol w="1320188">
                  <a:extLst>
                    <a:ext uri="{9D8B030D-6E8A-4147-A177-3AD203B41FA5}">
                      <a16:colId xmlns:a16="http://schemas.microsoft.com/office/drawing/2014/main" val="151361988"/>
                    </a:ext>
                  </a:extLst>
                </a:gridCol>
                <a:gridCol w="1320188">
                  <a:extLst>
                    <a:ext uri="{9D8B030D-6E8A-4147-A177-3AD203B41FA5}">
                      <a16:colId xmlns:a16="http://schemas.microsoft.com/office/drawing/2014/main" val="2689491326"/>
                    </a:ext>
                  </a:extLst>
                </a:gridCol>
                <a:gridCol w="1320188">
                  <a:extLst>
                    <a:ext uri="{9D8B030D-6E8A-4147-A177-3AD203B41FA5}">
                      <a16:colId xmlns:a16="http://schemas.microsoft.com/office/drawing/2014/main" val="479647785"/>
                    </a:ext>
                  </a:extLst>
                </a:gridCol>
              </a:tblGrid>
              <a:tr h="497156">
                <a:tc>
                  <a:txBody>
                    <a:bodyPr/>
                    <a:lstStyle/>
                    <a:p>
                      <a:pPr algn="r" fontAlgn="b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Rank</a:t>
                      </a:r>
                    </a:p>
                  </a:txBody>
                  <a:tcPr marL="27734" marR="27734" marT="13867" marB="138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 latinLnBrk="0"/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Name</a:t>
                      </a:r>
                    </a:p>
                  </a:txBody>
                  <a:tcPr marL="27734" marR="27734" marT="13867" marB="138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2010</a:t>
                      </a:r>
                    </a:p>
                  </a:txBody>
                  <a:tcPr marL="27734" marR="27734" marT="13867" marB="138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2017</a:t>
                      </a:r>
                    </a:p>
                  </a:txBody>
                  <a:tcPr marL="27734" marR="27734" marT="13867" marB="138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2018</a:t>
                      </a:r>
                    </a:p>
                  </a:txBody>
                  <a:tcPr marL="27734" marR="27734" marT="13867" marB="138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5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Numeric growth</a:t>
                      </a:r>
                    </a:p>
                  </a:txBody>
                  <a:tcPr marL="27734" marR="27734" marT="13867" marB="1386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5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19649"/>
                  </a:ext>
                </a:extLst>
              </a:tr>
              <a:tr h="483381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</a:p>
                  </a:txBody>
                  <a:tcPr marL="27734" marR="27734" marT="13867" marB="13867" anchor="ctr">
                    <a:lnL>
                      <a:noFill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Texas</a:t>
                      </a:r>
                    </a:p>
                  </a:txBody>
                  <a:tcPr marL="0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25,146,114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28,322,717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28,701,845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379,128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926889"/>
                  </a:ext>
                </a:extLst>
              </a:tr>
              <a:tr h="483381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</a:p>
                  </a:txBody>
                  <a:tcPr marL="27734" marR="27734" marT="13867" marB="13867" anchor="ctr">
                    <a:lnL>
                      <a:noFill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Florida</a:t>
                      </a:r>
                    </a:p>
                  </a:txBody>
                  <a:tcPr marL="0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18,804,580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20,976,812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21,299,325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322,513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203652"/>
                  </a:ext>
                </a:extLst>
              </a:tr>
              <a:tr h="483381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marL="27734" marR="27734" marT="13867" marB="13867" anchor="ctr">
                    <a:lnL>
                      <a:noFill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California</a:t>
                      </a:r>
                    </a:p>
                  </a:txBody>
                  <a:tcPr marL="0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37,254,523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39,399,349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39,557,045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157,696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35149"/>
                  </a:ext>
                </a:extLst>
              </a:tr>
              <a:tr h="261848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27734" marR="27734" marT="13867" marB="13867" anchor="ctr">
                    <a:lnL>
                      <a:noFill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Arizona</a:t>
                      </a:r>
                    </a:p>
                  </a:txBody>
                  <a:tcPr marL="0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6,392,288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7,048,876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7,171,646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122,770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737557"/>
                  </a:ext>
                </a:extLst>
              </a:tr>
              <a:tr h="704914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</a:p>
                  </a:txBody>
                  <a:tcPr marL="27734" marR="27734" marT="13867" marB="13867" anchor="ctr">
                    <a:lnL>
                      <a:noFill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North Carolina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</a:br>
                      <a:endParaRPr lang="en-US" sz="1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9,535,736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10,270,800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10,383,620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112,820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20266"/>
                  </a:ext>
                </a:extLst>
              </a:tr>
              <a:tr h="704914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</a:p>
                  </a:txBody>
                  <a:tcPr marL="27734" marR="27734" marT="13867" marB="13867" anchor="ctr">
                    <a:lnL>
                      <a:noFill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Washington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</a:br>
                      <a:endParaRPr lang="en-US" sz="1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6,724,540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7,425,432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7,535,591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110,159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167140"/>
                  </a:ext>
                </a:extLst>
              </a:tr>
              <a:tr h="483381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</a:p>
                  </a:txBody>
                  <a:tcPr marL="27734" marR="27734" marT="13867" marB="13867" anchor="ctr">
                    <a:lnL>
                      <a:noFill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Georgia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</a:br>
                      <a:endParaRPr lang="en-US" sz="1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9,688,709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10,413,055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10,519,475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106,420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510221"/>
                  </a:ext>
                </a:extLst>
              </a:tr>
              <a:tr h="261848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</a:p>
                  </a:txBody>
                  <a:tcPr marL="27734" marR="27734" marT="13867" marB="13867" anchor="ctr">
                    <a:lnL>
                      <a:noFill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Colorado</a:t>
                      </a:r>
                    </a:p>
                  </a:txBody>
                  <a:tcPr marL="0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5,029,316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5,615,902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5,695,564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79,662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614528"/>
                  </a:ext>
                </a:extLst>
              </a:tr>
              <a:tr h="704914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</a:p>
                  </a:txBody>
                  <a:tcPr marL="27734" marR="27734" marT="13867" marB="13867" anchor="ctr">
                    <a:lnL>
                      <a:noFill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South Carolina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</a:br>
                      <a:endParaRPr lang="en-US" sz="1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4,625,381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5,021,219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5,084,127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62,908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381779"/>
                  </a:ext>
                </a:extLst>
              </a:tr>
              <a:tr h="483381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</a:p>
                  </a:txBody>
                  <a:tcPr marL="27734" marR="27734" marT="13867" marB="13867" anchor="ctr">
                    <a:lnL>
                      <a:noFill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Nevada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</a:br>
                      <a:endParaRPr lang="en-US" sz="10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2,700,679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2,972,405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3,034,392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61,987</a:t>
                      </a:r>
                    </a:p>
                  </a:txBody>
                  <a:tcPr marL="27734" marR="27734" marT="13867" marB="13867" anchor="ctr">
                    <a:lnL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EB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77001"/>
                  </a:ext>
                </a:extLst>
              </a:tr>
            </a:tbl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8EFB5F2D-9A9A-452A-920C-2932FE416282}"/>
              </a:ext>
            </a:extLst>
          </p:cNvPr>
          <p:cNvSpPr/>
          <p:nvPr/>
        </p:nvSpPr>
        <p:spPr bwMode="auto">
          <a:xfrm>
            <a:off x="1143000" y="4876800"/>
            <a:ext cx="583186" cy="3556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03584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4.bp.blogspot.com/-wKXNQzMAQQU/XCT5C6PXzJI/AAAAAAAAw48/gtdQyJcfxwY6_kssJANQ_wMMl_yoCExRQCLcBGAs/s1600/PhillyFedMapNov2018.PNG">
            <a:extLst>
              <a:ext uri="{FF2B5EF4-FFF2-40B4-BE49-F238E27FC236}">
                <a16:creationId xmlns:a16="http://schemas.microsoft.com/office/drawing/2014/main" id="{B771A511-8934-4D56-B109-80F1D5C0E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1" y="561671"/>
            <a:ext cx="8016837" cy="629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" y="46036"/>
            <a:ext cx="9143999" cy="468972"/>
          </a:xfrm>
        </p:spPr>
        <p:txBody>
          <a:bodyPr/>
          <a:lstStyle/>
          <a:p>
            <a:pPr algn="ctr"/>
            <a:r>
              <a:rPr lang="en-US" dirty="0"/>
              <a:t>Things Are Good Now  </a:t>
            </a:r>
          </a:p>
        </p:txBody>
      </p:sp>
      <p:sp>
        <p:nvSpPr>
          <p:cNvPr id="6" name="Down Arrow 5"/>
          <p:cNvSpPr/>
          <p:nvPr/>
        </p:nvSpPr>
        <p:spPr bwMode="auto">
          <a:xfrm>
            <a:off x="3048000" y="2209800"/>
            <a:ext cx="484632" cy="97840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18958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 bwMode="auto">
          <a:xfrm>
            <a:off x="838200" y="1905000"/>
            <a:ext cx="484632" cy="97840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sp>
        <p:nvSpPr>
          <p:cNvPr id="5" name="Down Arrow 5">
            <a:extLst>
              <a:ext uri="{FF2B5EF4-FFF2-40B4-BE49-F238E27FC236}">
                <a16:creationId xmlns:a16="http://schemas.microsoft.com/office/drawing/2014/main" id="{09F60EC5-E435-4133-AC01-5407FDA44771}"/>
              </a:ext>
            </a:extLst>
          </p:cNvPr>
          <p:cNvSpPr/>
          <p:nvPr/>
        </p:nvSpPr>
        <p:spPr bwMode="auto">
          <a:xfrm>
            <a:off x="1981200" y="2971800"/>
            <a:ext cx="484632" cy="97840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9" name="Down Arrow 5">
            <a:extLst>
              <a:ext uri="{FF2B5EF4-FFF2-40B4-BE49-F238E27FC236}">
                <a16:creationId xmlns:a16="http://schemas.microsoft.com/office/drawing/2014/main" id="{8FC1B192-FDCA-432D-AD42-A68E02ACA01F}"/>
              </a:ext>
            </a:extLst>
          </p:cNvPr>
          <p:cNvSpPr/>
          <p:nvPr/>
        </p:nvSpPr>
        <p:spPr bwMode="auto">
          <a:xfrm>
            <a:off x="2849566" y="2362200"/>
            <a:ext cx="484632" cy="97840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1026" name="Picture 2" descr="https://www.philadelphiafed.org/-/media/research-and-data/regional-economy/indexes/leading/charts/2018/leadingindexes1018-img.png?w=600&amp;la=en">
            <a:extLst>
              <a:ext uri="{FF2B5EF4-FFF2-40B4-BE49-F238E27FC236}">
                <a16:creationId xmlns:a16="http://schemas.microsoft.com/office/drawing/2014/main" id="{3951CE1C-53D8-40B5-B7B6-63045411B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95" y="504595"/>
            <a:ext cx="8215610" cy="635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9029"/>
            <a:ext cx="9143999" cy="448050"/>
          </a:xfrm>
        </p:spPr>
        <p:txBody>
          <a:bodyPr/>
          <a:lstStyle/>
          <a:p>
            <a:pPr algn="ctr"/>
            <a:r>
              <a:rPr lang="en-US" dirty="0"/>
              <a:t>The Future Looks Good Too!</a:t>
            </a:r>
          </a:p>
        </p:txBody>
      </p:sp>
      <p:sp>
        <p:nvSpPr>
          <p:cNvPr id="7" name="Down Arrow 5">
            <a:extLst>
              <a:ext uri="{FF2B5EF4-FFF2-40B4-BE49-F238E27FC236}">
                <a16:creationId xmlns:a16="http://schemas.microsoft.com/office/drawing/2014/main" id="{F0CBDD8C-DFDA-4B5B-AC99-DB1FF8EBE2A1}"/>
              </a:ext>
            </a:extLst>
          </p:cNvPr>
          <p:cNvSpPr/>
          <p:nvPr/>
        </p:nvSpPr>
        <p:spPr bwMode="auto">
          <a:xfrm>
            <a:off x="3160999" y="2540508"/>
            <a:ext cx="346398" cy="6858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0828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95000"/>
              </a:lnSpc>
              <a:spcAft>
                <a:spcPct val="50000"/>
              </a:spcAft>
              <a:defRPr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5000"/>
              </a:lnSpc>
              <a:spcAft>
                <a:spcPct val="50000"/>
              </a:spcAft>
              <a:buFont typeface="Times"/>
              <a:buChar char="•"/>
              <a:defRPr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50000"/>
              </a:lnSpc>
              <a:spcAft>
                <a:spcPct val="50000"/>
              </a:spcAft>
              <a:buChar char="–"/>
              <a:defRPr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>
              <a:solidFill>
                <a:srgbClr val="FFCC99"/>
              </a:solidFill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5000"/>
              </a:lnSpc>
              <a:spcAft>
                <a:spcPct val="50000"/>
              </a:spcAft>
              <a:defRPr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5000"/>
              </a:lnSpc>
              <a:spcAft>
                <a:spcPct val="50000"/>
              </a:spcAft>
              <a:buFont typeface="Times"/>
              <a:buChar char="•"/>
              <a:defRPr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50000"/>
              </a:lnSpc>
              <a:spcAft>
                <a:spcPct val="50000"/>
              </a:spcAft>
              <a:buChar char="–"/>
              <a:defRPr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FFCC99"/>
              </a:solidFill>
              <a:latin typeface="Tahoma" pitchFamily="34" charset="0"/>
            </a:endParaRPr>
          </a:p>
        </p:txBody>
      </p:sp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685800" y="1100140"/>
            <a:ext cx="74676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5000"/>
              </a:lnSpc>
              <a:spcAft>
                <a:spcPct val="50000"/>
              </a:spcAft>
              <a:defRPr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5000"/>
              </a:lnSpc>
              <a:spcAft>
                <a:spcPct val="50000"/>
              </a:spcAft>
              <a:buFont typeface="Times"/>
              <a:buChar char="•"/>
              <a:defRPr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50000"/>
              </a:lnSpc>
              <a:spcAft>
                <a:spcPct val="50000"/>
              </a:spcAft>
              <a:buChar char="–"/>
              <a:defRPr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sz="3200">
              <a:solidFill>
                <a:srgbClr val="FFCC99"/>
              </a:solidFill>
              <a:latin typeface="Tahoma" pitchFamily="34" charset="0"/>
            </a:endParaRPr>
          </a:p>
        </p:txBody>
      </p:sp>
      <p:sp>
        <p:nvSpPr>
          <p:cNvPr id="39941" name="Rectangle 10"/>
          <p:cNvSpPr>
            <a:spLocks noChangeArrowheads="1"/>
          </p:cNvSpPr>
          <p:nvPr/>
        </p:nvSpPr>
        <p:spPr bwMode="auto">
          <a:xfrm>
            <a:off x="0" y="762000"/>
            <a:ext cx="9144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95000"/>
              </a:lnSpc>
              <a:spcAft>
                <a:spcPct val="50000"/>
              </a:spcAft>
              <a:defRPr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95000"/>
              </a:lnSpc>
              <a:spcAft>
                <a:spcPct val="50000"/>
              </a:spcAft>
              <a:buFont typeface="Times"/>
              <a:buChar char="•"/>
              <a:defRPr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50000"/>
              </a:lnSpc>
              <a:spcAft>
                <a:spcPct val="50000"/>
              </a:spcAft>
              <a:buChar char="–"/>
              <a:defRPr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Elliot F. Eisenberg, Ph.D.</a:t>
            </a:r>
          </a:p>
          <a:p>
            <a:pPr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5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Cell</a:t>
            </a:r>
            <a:r>
              <a:rPr lang="en-US" altLang="en-US" sz="28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 202.306.2731</a:t>
            </a:r>
          </a:p>
          <a:p>
            <a:pPr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5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2060"/>
                </a:solidFill>
                <a:latin typeface="Tahoma" pitchFamily="34" charset="0"/>
                <a:cs typeface="Tahoma" pitchFamily="34" charset="0"/>
                <a:hlinkClick r:id="rId2"/>
              </a:rPr>
              <a:t>elliot@graphsandlaughs.net</a:t>
            </a:r>
            <a:endParaRPr lang="en-US" altLang="en-US" sz="28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5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www.econ70.com</a:t>
            </a:r>
          </a:p>
          <a:p>
            <a:pPr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500" dirty="0">
              <a:solidFill>
                <a:srgbClr val="FFCC99"/>
              </a:solidFill>
              <a:latin typeface="Tahoma" pitchFamily="34" charset="0"/>
              <a:cs typeface="Tahoma" pitchFamily="34" charset="0"/>
            </a:endParaRPr>
          </a:p>
          <a:p>
            <a:pPr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Do you want to get my daily 70 word economics email?</a:t>
            </a:r>
          </a:p>
          <a:p>
            <a:pPr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Please give me your business card or text “bowtie” to 22828</a:t>
            </a:r>
          </a:p>
          <a:p>
            <a:pPr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5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Thank</a:t>
            </a:r>
            <a:r>
              <a:rPr lang="en-US" altLang="en-US" sz="28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u="sng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YOU</a:t>
            </a:r>
            <a:r>
              <a:rPr lang="en-US" altLang="en-US" sz="28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all</a:t>
            </a:r>
            <a:r>
              <a:rPr lang="en-US" altLang="en-US" sz="28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very</a:t>
            </a:r>
            <a:r>
              <a:rPr lang="en-US" altLang="en-US" sz="28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very</a:t>
            </a:r>
            <a:r>
              <a:rPr lang="en-US" altLang="en-US" sz="28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dirty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much!</a:t>
            </a:r>
          </a:p>
          <a:p>
            <a:pPr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500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2663">
                    <a:lumMod val="50000"/>
                    <a:lumOff val="50000"/>
                  </a:srgbClr>
                </a:solidFill>
                <a:latin typeface="Tahoma" pitchFamily="34" charset="0"/>
              </a:rPr>
              <a:t>@ECON70</a:t>
            </a:r>
          </a:p>
          <a:p>
            <a:pPr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3200" dirty="0">
              <a:solidFill>
                <a:srgbClr val="FFCC99"/>
              </a:solidFill>
              <a:latin typeface="Tahoma" pitchFamily="34" charset="0"/>
            </a:endParaRP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en-US" sz="2400" dirty="0">
              <a:solidFill>
                <a:srgbClr val="FFCC99"/>
              </a:solidFill>
              <a:latin typeface="Tahoma" pitchFamily="34" charset="0"/>
            </a:endParaRPr>
          </a:p>
        </p:txBody>
      </p:sp>
      <p:sp>
        <p:nvSpPr>
          <p:cNvPr id="41990" name="Text Box 11"/>
          <p:cNvSpPr txBox="1">
            <a:spLocks noChangeArrowheads="1"/>
          </p:cNvSpPr>
          <p:nvPr/>
        </p:nvSpPr>
        <p:spPr bwMode="auto">
          <a:xfrm>
            <a:off x="0" y="76203"/>
            <a:ext cx="9144000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ANY QUESTIONS?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9943" name="Picture 4" descr="C:\Users\RF\Dropbox\GraphsandLaughs\Business Card\Graphs&amp;Laughs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9" y="5232401"/>
            <a:ext cx="42767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750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050"/>
            <a:ext cx="9143999" cy="773429"/>
          </a:xfrm>
        </p:spPr>
        <p:txBody>
          <a:bodyPr/>
          <a:lstStyle/>
          <a:p>
            <a:pPr algn="ctr"/>
            <a:r>
              <a:rPr lang="en-US" dirty="0"/>
              <a:t>Las Vegas Attendance Is good</a:t>
            </a:r>
            <a:br>
              <a:rPr lang="en-US" dirty="0"/>
            </a:br>
            <a:r>
              <a:rPr lang="en-US" sz="1600" dirty="0"/>
              <a:t>The gamblers are generally back along with the conventioneers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1D0704-4758-4697-B816-055D819DA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2479"/>
            <a:ext cx="9144000" cy="590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97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35" y="15875"/>
            <a:ext cx="8211671" cy="411085"/>
          </a:xfrm>
        </p:spPr>
        <p:txBody>
          <a:bodyPr/>
          <a:lstStyle/>
          <a:p>
            <a:r>
              <a:rPr lang="en-US" dirty="0"/>
              <a:t>Cruise-Passenger Growth is Rising Globally</a:t>
            </a:r>
            <a:br>
              <a:rPr lang="en-US" dirty="0"/>
            </a:br>
            <a:endParaRPr lang="en-US" sz="1800" dirty="0"/>
          </a:p>
        </p:txBody>
      </p:sp>
      <p:sp>
        <p:nvSpPr>
          <p:cNvPr id="4" name="AutoShape 2" descr="http://3.bp.blogspot.com/-zE7fJwnVGYM/U1AK_bxk_4I/AAAAAAAAetA/luRfPHvPt9s/s1600/HotelApr17201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94167-54D1-449E-9DA3-89D513352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15" y="518746"/>
            <a:ext cx="7345916" cy="633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88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3_NAHB_blue_presentation_pc_2007_v1">
  <a:themeElements>
    <a:clrScheme name="Custom 8">
      <a:dk1>
        <a:srgbClr val="002663"/>
      </a:dk1>
      <a:lt1>
        <a:srgbClr val="FFFFFF"/>
      </a:lt1>
      <a:dk2>
        <a:srgbClr val="838383"/>
      </a:dk2>
      <a:lt2>
        <a:srgbClr val="FFFFFF"/>
      </a:lt2>
      <a:accent1>
        <a:srgbClr val="C4C4C4"/>
      </a:accent1>
      <a:accent2>
        <a:srgbClr val="00AAE5"/>
      </a:accent2>
      <a:accent3>
        <a:srgbClr val="CC092F"/>
      </a:accent3>
      <a:accent4>
        <a:srgbClr val="662439"/>
      </a:accent4>
      <a:accent5>
        <a:srgbClr val="838383"/>
      </a:accent5>
      <a:accent6>
        <a:srgbClr val="B7A772"/>
      </a:accent6>
      <a:hlink>
        <a:srgbClr val="CC092F"/>
      </a:hlink>
      <a:folHlink>
        <a:srgbClr val="662439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AHB_blue_presentation_pc_2007_v1">
  <a:themeElements>
    <a:clrScheme name="Custom 8">
      <a:dk1>
        <a:srgbClr val="002663"/>
      </a:dk1>
      <a:lt1>
        <a:srgbClr val="FFFFFF"/>
      </a:lt1>
      <a:dk2>
        <a:srgbClr val="838383"/>
      </a:dk2>
      <a:lt2>
        <a:srgbClr val="FFFFFF"/>
      </a:lt2>
      <a:accent1>
        <a:srgbClr val="C4C4C4"/>
      </a:accent1>
      <a:accent2>
        <a:srgbClr val="00AAE5"/>
      </a:accent2>
      <a:accent3>
        <a:srgbClr val="CC092F"/>
      </a:accent3>
      <a:accent4>
        <a:srgbClr val="662439"/>
      </a:accent4>
      <a:accent5>
        <a:srgbClr val="838383"/>
      </a:accent5>
      <a:accent6>
        <a:srgbClr val="B7A772"/>
      </a:accent6>
      <a:hlink>
        <a:srgbClr val="CC092F"/>
      </a:hlink>
      <a:folHlink>
        <a:srgbClr val="662439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_NAHB_blue_presentation_pc_2007_v1">
  <a:themeElements>
    <a:clrScheme name="Custom 8">
      <a:dk1>
        <a:srgbClr val="002663"/>
      </a:dk1>
      <a:lt1>
        <a:srgbClr val="FFFFFF"/>
      </a:lt1>
      <a:dk2>
        <a:srgbClr val="838383"/>
      </a:dk2>
      <a:lt2>
        <a:srgbClr val="FFFFFF"/>
      </a:lt2>
      <a:accent1>
        <a:srgbClr val="C4C4C4"/>
      </a:accent1>
      <a:accent2>
        <a:srgbClr val="00AAE5"/>
      </a:accent2>
      <a:accent3>
        <a:srgbClr val="CC092F"/>
      </a:accent3>
      <a:accent4>
        <a:srgbClr val="662439"/>
      </a:accent4>
      <a:accent5>
        <a:srgbClr val="838383"/>
      </a:accent5>
      <a:accent6>
        <a:srgbClr val="B7A772"/>
      </a:accent6>
      <a:hlink>
        <a:srgbClr val="CC092F"/>
      </a:hlink>
      <a:folHlink>
        <a:srgbClr val="662439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3_NAHB_blue_presentation_pc_2007_v1">
  <a:themeElements>
    <a:clrScheme name="Custom 8">
      <a:dk1>
        <a:srgbClr val="002663"/>
      </a:dk1>
      <a:lt1>
        <a:srgbClr val="FFFFFF"/>
      </a:lt1>
      <a:dk2>
        <a:srgbClr val="838383"/>
      </a:dk2>
      <a:lt2>
        <a:srgbClr val="FFFFFF"/>
      </a:lt2>
      <a:accent1>
        <a:srgbClr val="C4C4C4"/>
      </a:accent1>
      <a:accent2>
        <a:srgbClr val="00AAE5"/>
      </a:accent2>
      <a:accent3>
        <a:srgbClr val="CC092F"/>
      </a:accent3>
      <a:accent4>
        <a:srgbClr val="662439"/>
      </a:accent4>
      <a:accent5>
        <a:srgbClr val="838383"/>
      </a:accent5>
      <a:accent6>
        <a:srgbClr val="B7A772"/>
      </a:accent6>
      <a:hlink>
        <a:srgbClr val="CC092F"/>
      </a:hlink>
      <a:folHlink>
        <a:srgbClr val="662439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2_NAHB_blue_presentation_pc_2007_v1">
  <a:themeElements>
    <a:clrScheme name="Custom 8">
      <a:dk1>
        <a:srgbClr val="002663"/>
      </a:dk1>
      <a:lt1>
        <a:srgbClr val="FFFFFF"/>
      </a:lt1>
      <a:dk2>
        <a:srgbClr val="838383"/>
      </a:dk2>
      <a:lt2>
        <a:srgbClr val="FFFFFF"/>
      </a:lt2>
      <a:accent1>
        <a:srgbClr val="C4C4C4"/>
      </a:accent1>
      <a:accent2>
        <a:srgbClr val="00AAE5"/>
      </a:accent2>
      <a:accent3>
        <a:srgbClr val="CC092F"/>
      </a:accent3>
      <a:accent4>
        <a:srgbClr val="662439"/>
      </a:accent4>
      <a:accent5>
        <a:srgbClr val="838383"/>
      </a:accent5>
      <a:accent6>
        <a:srgbClr val="B7A772"/>
      </a:accent6>
      <a:hlink>
        <a:srgbClr val="CC092F"/>
      </a:hlink>
      <a:folHlink>
        <a:srgbClr val="662439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NAHB_blue_presentation_pc_2007_v1">
  <a:themeElements>
    <a:clrScheme name="Custom 8">
      <a:dk1>
        <a:srgbClr val="002663"/>
      </a:dk1>
      <a:lt1>
        <a:srgbClr val="FFFFFF"/>
      </a:lt1>
      <a:dk2>
        <a:srgbClr val="838383"/>
      </a:dk2>
      <a:lt2>
        <a:srgbClr val="FFFFFF"/>
      </a:lt2>
      <a:accent1>
        <a:srgbClr val="C4C4C4"/>
      </a:accent1>
      <a:accent2>
        <a:srgbClr val="00AAE5"/>
      </a:accent2>
      <a:accent3>
        <a:srgbClr val="CC092F"/>
      </a:accent3>
      <a:accent4>
        <a:srgbClr val="662439"/>
      </a:accent4>
      <a:accent5>
        <a:srgbClr val="838383"/>
      </a:accent5>
      <a:accent6>
        <a:srgbClr val="B7A772"/>
      </a:accent6>
      <a:hlink>
        <a:srgbClr val="CC092F"/>
      </a:hlink>
      <a:folHlink>
        <a:srgbClr val="662439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19407</TotalTime>
  <Words>2251</Words>
  <Application>Microsoft Office PowerPoint</Application>
  <PresentationFormat>On-screen Show (4:3)</PresentationFormat>
  <Paragraphs>442</Paragraphs>
  <Slides>79</Slides>
  <Notes>71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79</vt:i4>
      </vt:variant>
    </vt:vector>
  </HeadingPairs>
  <TitlesOfParts>
    <vt:vector size="95" baseType="lpstr">
      <vt:lpstr>Arial</vt:lpstr>
      <vt:lpstr>Calibri</vt:lpstr>
      <vt:lpstr>Calibri Light</vt:lpstr>
      <vt:lpstr>Tahoma</vt:lpstr>
      <vt:lpstr>Times</vt:lpstr>
      <vt:lpstr>Office Theme</vt:lpstr>
      <vt:lpstr>NAHB_blue_presentation_pc_2007_v1</vt:lpstr>
      <vt:lpstr>14_NAHB_blue_presentation_pc_2007_v1</vt:lpstr>
      <vt:lpstr>23_NAHB_blue_presentation_pc_2007_v1</vt:lpstr>
      <vt:lpstr>42_NAHB_blue_presentation_pc_2007_v1</vt:lpstr>
      <vt:lpstr>7_Office Theme</vt:lpstr>
      <vt:lpstr>11_Office Theme</vt:lpstr>
      <vt:lpstr>8_Office Theme</vt:lpstr>
      <vt:lpstr>1_NAHB_blue_presentation_pc_2007_v1</vt:lpstr>
      <vt:lpstr>43_NAHB_blue_presentation_pc_2007_v1</vt:lpstr>
      <vt:lpstr>5_Office Theme</vt:lpstr>
      <vt:lpstr>THE ECONOMY IN 2019:    TERRIFIC, TURBULENT OR TEPID?</vt:lpstr>
      <vt:lpstr>PowerPoint Presentation</vt:lpstr>
      <vt:lpstr>Conference Board Consumer Confidence is High But off their best levels    </vt:lpstr>
      <vt:lpstr>PowerPoint Presentation</vt:lpstr>
      <vt:lpstr>Republicans are Much Happier than Democrats The political gap is very large       </vt:lpstr>
      <vt:lpstr>Small Business Confidence Remains Strong Spectacular rise since election. But, declines of late</vt:lpstr>
      <vt:lpstr>Hotel Occupancy Rates are Excellent! Occupancy is superb as are ADR and RevPAR </vt:lpstr>
      <vt:lpstr>Las Vegas Attendance Is good The gamblers are generally back along with the conventioneers </vt:lpstr>
      <vt:lpstr>Cruise-Passenger Growth is Rising Globally </vt:lpstr>
      <vt:lpstr>Let’s Buy an RV! Sales were higher than ever, but……</vt:lpstr>
      <vt:lpstr>US Light Vehicle Sales Slow But, no records will be set </vt:lpstr>
      <vt:lpstr>PowerPoint Presentation</vt:lpstr>
      <vt:lpstr>Let’s Buy a Horse </vt:lpstr>
      <vt:lpstr>Annual Y-o-Y Percent Change in PCE A very solid growth rate of 2.85%   </vt:lpstr>
      <vt:lpstr>Drilling Activity is High But Flat  Falling prices hurt but a lack of pipelines are a more lasting problem  </vt:lpstr>
      <vt:lpstr>Corporate Profits are at a Record High  Corporate profit growth in 2019 will be much weaker </vt:lpstr>
      <vt:lpstr>ISM Manufacturing Numbers Decline!  Manufacturing is less important than in decades past. Has it peaked?  </vt:lpstr>
      <vt:lpstr>ISM Non-Manufacturing Numbers are Good Service sector is hold up </vt:lpstr>
      <vt:lpstr>Look at Capital Goods Orders. They are OK   Slowing global growth, trade concerns and falling oil prices are why  </vt:lpstr>
      <vt:lpstr>Tax Cuts Are Supercharging the Economy But, only in the short run</vt:lpstr>
      <vt:lpstr>Deficit Will Explode And then continue deteriorating</vt:lpstr>
      <vt:lpstr>$250 Billion Trade War Hurts GDP The impact will rise over time, and is now quite small   </vt:lpstr>
      <vt:lpstr>The G20 Nations Growth Will Slow    Slowing US is a key reason   </vt:lpstr>
      <vt:lpstr> Global Monetary Policy is Tightening  More nations are tightening. Near a decade high! </vt:lpstr>
      <vt:lpstr> Global Monetary Policy is Tightening  More nations are tightening or are close to</vt:lpstr>
      <vt:lpstr>Advanced Nations are Weakening    This suggests global slowing </vt:lpstr>
      <vt:lpstr>GDP Growth Will Slow  Impact of the recent tax cuts and spending increases will fade through 2019</vt:lpstr>
      <vt:lpstr>GDP Can’t Grow Fast!  Very weak population growth and labor productivity growth</vt:lpstr>
      <vt:lpstr>Future GDP Growth is Imperiled Ill timed tax cuts, spending increases and trade wars are why</vt:lpstr>
      <vt:lpstr>Best of All, No Recession Now! Designed to track real macroeconomic activity in real time </vt:lpstr>
      <vt:lpstr>Best of All, No Recession Soon Yield Curve Inversion Test: 1-Year Treasury Yield – 10-Year Treasury Yield </vt:lpstr>
      <vt:lpstr>PowerPoint Presentation</vt:lpstr>
      <vt:lpstr>Historical Job Growth  Y-o-Y Total employment growth is spectacular.  But, we will run out of workers </vt:lpstr>
      <vt:lpstr>STEADY Labor Market Improvement: Involuntary Separation  Long Term Trends: 1967-2017 Initial claims below 300K for 200 straight weeks! </vt:lpstr>
      <vt:lpstr>Quits, No matter How Measured Are Superb Are above their pre-recession level.  At 2.3% (in blue) or 3.5 million (in red)</vt:lpstr>
      <vt:lpstr>Job Openings are Hard to Fill  Increasingly hard to fill </vt:lpstr>
      <vt:lpstr>PowerPoint Presentation</vt:lpstr>
      <vt:lpstr>Y-o-Y Percent Change in Hourly Earnings Despite a very low unemployment rate, wages growth is relatively weak </vt:lpstr>
      <vt:lpstr>Changes in Median Wage Growth Looks OK! Looks only at those continuously full-time employed</vt:lpstr>
      <vt:lpstr>Less Unionized Labor Reduces Bargaining Power The number of strikes is way down   </vt:lpstr>
      <vt:lpstr>Business Formation is Very Tepid New firms are not appearing as much as they should</vt:lpstr>
      <vt:lpstr>Labor Productivity Growth Remains Dismal Barely any improvement since mid-2010 </vt:lpstr>
      <vt:lpstr>PowerPoint Presentation</vt:lpstr>
      <vt:lpstr>Core PCE Price Index Inflation is fortunately being held back by a number of factors   </vt:lpstr>
      <vt:lpstr>Gap Between Potential GDP and Real GDP is Gone! Nice news, but note that the blue line fell! Now inflation may rise!   </vt:lpstr>
      <vt:lpstr>Federal Reserve Behavior</vt:lpstr>
      <vt:lpstr>Taller Fed Chair, Higher Rates?   </vt:lpstr>
      <vt:lpstr>Federal Reserve Behavior Most optimistic scenario </vt:lpstr>
      <vt:lpstr>PowerPoint Presentation</vt:lpstr>
      <vt:lpstr>Residential Fixed Investment Stalls Non-residential is up 11%, public is down 5% and residential is down 21% from peak </vt:lpstr>
      <vt:lpstr>Housing Recovery Is Stalling Single family is what is lagging. Other components have largely recovered.   </vt:lpstr>
      <vt:lpstr>Single-Family and Multifamily Starts – A Slow Recovery Lack of lots, rising rates, high prices, SF remains near recessionary lows </vt:lpstr>
      <vt:lpstr>New Home Sales Were Rising Till Recently Now they are barely up year-over-year</vt:lpstr>
      <vt:lpstr>PowerPoint Presentation</vt:lpstr>
      <vt:lpstr>PowerPoint Presentation</vt:lpstr>
      <vt:lpstr>PowerPoint Presentation</vt:lpstr>
      <vt:lpstr>Construction Workers are in Serious Short Supply  Average wage growth/year for construction workers is 5%, much higher than the average </vt:lpstr>
      <vt:lpstr>Input Costs Were Way Up due to Policy and China Prices are down 22% to 25% Y-o-Y. Tariffs, wildfires, who cares! </vt:lpstr>
      <vt:lpstr>PowerPoint Presentation</vt:lpstr>
      <vt:lpstr>PowerPoint Presentation</vt:lpstr>
      <vt:lpstr>PowerPoint Presentation</vt:lpstr>
      <vt:lpstr>PowerPoint Presentation</vt:lpstr>
      <vt:lpstr>MBA Mortgage Purchase Apps Flatten 1st time applications are up 2% Y-o-Y, at level of the late 1990s! 2019 purchase volume looks to be $1.2 trillion, unchanged from 2018</vt:lpstr>
      <vt:lpstr>Existing Home Sales Have Plateaued  Regrettably this is occurring while the economy rocks!  </vt:lpstr>
      <vt:lpstr>PowerPoint Presentation</vt:lpstr>
      <vt:lpstr>PowerPoint Presentation</vt:lpstr>
      <vt:lpstr>PowerPoint Presentation</vt:lpstr>
      <vt:lpstr>Millennials Will Keep This Issue Front and Center  Beginning to approach the Peak.  Chase Millennials, move-up buyers and Boomers </vt:lpstr>
      <vt:lpstr>   The U.S. Home Ownership Rate is Rising Demographic changes are pushing it up, but slowly</vt:lpstr>
      <vt:lpstr>PowerPoint Presentation</vt:lpstr>
      <vt:lpstr>Oil Prices are Rising but Have Been Contained At the current price oil is neither helping nor hurting our economy  </vt:lpstr>
      <vt:lpstr>Natural Gas Prices are Relatively Low  One CF is (roughly) equal to 1,020 BTU’s </vt:lpstr>
      <vt:lpstr>US Farm Income is Very Weak At its lowest level since 2009</vt:lpstr>
      <vt:lpstr>Population Growth by State 1950 to Present The west grows fastest! </vt:lpstr>
      <vt:lpstr>States With Fastest % Growth 7/1/17-6/30/18 </vt:lpstr>
      <vt:lpstr>States With Fastest Pop Growth 7/1/17-6/30/18 </vt:lpstr>
      <vt:lpstr>Things Are Good Now  </vt:lpstr>
      <vt:lpstr>The Future Looks Good Too!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RF</dc:creator>
  <cp:lastModifiedBy>User</cp:lastModifiedBy>
  <cp:revision>1120</cp:revision>
  <cp:lastPrinted>2016-08-20T22:36:05Z</cp:lastPrinted>
  <dcterms:created xsi:type="dcterms:W3CDTF">2014-01-01T21:22:27Z</dcterms:created>
  <dcterms:modified xsi:type="dcterms:W3CDTF">2019-01-10T13:40:49Z</dcterms:modified>
</cp:coreProperties>
</file>