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</p:sldIdLst>
  <p:sldSz cy="6858000" cx="9144000"/>
  <p:notesSz cx="7077075" cy="9363075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38" roundtripDataSignature="AMtx7mgYuf9YNzJ0BL1q1v++hpEep98qp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38" Type="http://customschemas.google.com/relationships/presentationmetadata" Target="meta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79725" y="702225"/>
            <a:ext cx="4718275" cy="3511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07700" y="4447450"/>
            <a:ext cx="5661650" cy="421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aad1777f46_0_135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" name="Google Shape;73;gaad1777f46_0_135:notes"/>
          <p:cNvSpPr txBox="1"/>
          <p:nvPr>
            <p:ph idx="1" type="body"/>
          </p:nvPr>
        </p:nvSpPr>
        <p:spPr>
          <a:xfrm>
            <a:off x="707700" y="4447450"/>
            <a:ext cx="5661600" cy="42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3:notes"/>
          <p:cNvSpPr txBox="1"/>
          <p:nvPr>
            <p:ph idx="1" type="body"/>
          </p:nvPr>
        </p:nvSpPr>
        <p:spPr>
          <a:xfrm>
            <a:off x="707700" y="4447450"/>
            <a:ext cx="5661650" cy="421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0" name="Google Shape;150;p13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6:notes"/>
          <p:cNvSpPr txBox="1"/>
          <p:nvPr>
            <p:ph idx="1" type="body"/>
          </p:nvPr>
        </p:nvSpPr>
        <p:spPr>
          <a:xfrm>
            <a:off x="707700" y="4447450"/>
            <a:ext cx="5661650" cy="421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0" name="Google Shape;160;p16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aad1777f46_1_0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" name="Google Shape;169;gaad1777f46_1_0:notes"/>
          <p:cNvSpPr txBox="1"/>
          <p:nvPr>
            <p:ph idx="1" type="body"/>
          </p:nvPr>
        </p:nvSpPr>
        <p:spPr>
          <a:xfrm>
            <a:off x="707700" y="4447450"/>
            <a:ext cx="5661600" cy="42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aad1777f46_1_10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9" name="Google Shape;179;gaad1777f46_1_10:notes"/>
          <p:cNvSpPr txBox="1"/>
          <p:nvPr>
            <p:ph idx="1" type="body"/>
          </p:nvPr>
        </p:nvSpPr>
        <p:spPr>
          <a:xfrm>
            <a:off x="707700" y="4447450"/>
            <a:ext cx="5661600" cy="42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1:notes"/>
          <p:cNvSpPr txBox="1"/>
          <p:nvPr>
            <p:ph idx="1" type="body"/>
          </p:nvPr>
        </p:nvSpPr>
        <p:spPr>
          <a:xfrm>
            <a:off x="707700" y="4447450"/>
            <a:ext cx="5661650" cy="421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>
                <a:solidFill>
                  <a:srgbClr val="FF0000"/>
                </a:solidFill>
              </a:rPr>
              <a:t>UPDATED</a:t>
            </a:r>
            <a:r>
              <a:rPr lang="en-US"/>
              <a:t>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/>
              <a:t>TAKEAWAYS:  with all the population growth – we can only sell about 3800 homes a month.  You could feel it compressing in 2012 when the 2 lines came together. 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/>
              <a:t>Interesting how even before the bubble saw incredible inventory… sales was the same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/>
              <a:t>Also shows the seasonality year after year.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8" name="Google Shape;188;p21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aad1777f46_1_23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" name="Google Shape;200;gaad1777f46_1_23:notes"/>
          <p:cNvSpPr txBox="1"/>
          <p:nvPr>
            <p:ph idx="1" type="body"/>
          </p:nvPr>
        </p:nvSpPr>
        <p:spPr>
          <a:xfrm>
            <a:off x="707700" y="4447450"/>
            <a:ext cx="5661600" cy="42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4:notes"/>
          <p:cNvSpPr txBox="1"/>
          <p:nvPr>
            <p:ph idx="1" type="body"/>
          </p:nvPr>
        </p:nvSpPr>
        <p:spPr>
          <a:xfrm>
            <a:off x="707700" y="4447450"/>
            <a:ext cx="5661650" cy="421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US"/>
              <a:t>UPDATED</a:t>
            </a:r>
            <a:endParaRPr b="1"/>
          </a:p>
        </p:txBody>
      </p:sp>
      <p:sp>
        <p:nvSpPr>
          <p:cNvPr id="209" name="Google Shape;209;p24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7:notes"/>
          <p:cNvSpPr txBox="1"/>
          <p:nvPr>
            <p:ph idx="1" type="body"/>
          </p:nvPr>
        </p:nvSpPr>
        <p:spPr>
          <a:xfrm>
            <a:off x="707700" y="4447450"/>
            <a:ext cx="5661650" cy="421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>
                <a:solidFill>
                  <a:srgbClr val="FF0000"/>
                </a:solidFill>
              </a:rPr>
              <a:t>UPDATED</a:t>
            </a:r>
            <a:r>
              <a:rPr lang="en-US"/>
              <a:t>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/>
              <a:t>TAKEAWAY – how we calculate MOI… solds by active.  Doesn’t take into account changes in demand.. So all things considered equal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/>
              <a:t>Also shows differences between attached and detached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7" name="Google Shape;217;p27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8:notes"/>
          <p:cNvSpPr txBox="1"/>
          <p:nvPr>
            <p:ph idx="1" type="body"/>
          </p:nvPr>
        </p:nvSpPr>
        <p:spPr>
          <a:xfrm>
            <a:off x="707700" y="4447450"/>
            <a:ext cx="5661650" cy="421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8" name="Google Shape;228;p28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9:notes"/>
          <p:cNvSpPr txBox="1"/>
          <p:nvPr>
            <p:ph idx="1" type="body"/>
          </p:nvPr>
        </p:nvSpPr>
        <p:spPr>
          <a:xfrm>
            <a:off x="707700" y="4447450"/>
            <a:ext cx="5661650" cy="421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38" name="Google Shape;238;p29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aad1777f46_0_140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" name="Google Shape;80;gaad1777f46_0_140:notes"/>
          <p:cNvSpPr txBox="1"/>
          <p:nvPr>
            <p:ph idx="1" type="body"/>
          </p:nvPr>
        </p:nvSpPr>
        <p:spPr>
          <a:xfrm>
            <a:off x="707700" y="4447450"/>
            <a:ext cx="5661600" cy="42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0:notes"/>
          <p:cNvSpPr txBox="1"/>
          <p:nvPr>
            <p:ph idx="1" type="body"/>
          </p:nvPr>
        </p:nvSpPr>
        <p:spPr>
          <a:xfrm>
            <a:off x="707700" y="4447450"/>
            <a:ext cx="5661650" cy="421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>
                <a:solidFill>
                  <a:srgbClr val="FF0000"/>
                </a:solidFill>
              </a:rPr>
              <a:t>UPDATED</a:t>
            </a:r>
            <a:endParaRPr b="1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/>
              <a:t>TAKEAWAYS:  same as general.. Broken out by pricing category – Luxury, Signature, Premier, Classic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/>
              <a:t>Specific to each Realtors book of business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8" name="Google Shape;248;p30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1:notes"/>
          <p:cNvSpPr txBox="1"/>
          <p:nvPr>
            <p:ph idx="1" type="body"/>
          </p:nvPr>
        </p:nvSpPr>
        <p:spPr>
          <a:xfrm>
            <a:off x="707700" y="4447450"/>
            <a:ext cx="5661650" cy="421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>
                <a:solidFill>
                  <a:srgbClr val="FF0000"/>
                </a:solidFill>
              </a:rPr>
              <a:t>UPDATED</a:t>
            </a:r>
            <a:endParaRPr b="1">
              <a:solidFill>
                <a:srgbClr val="FF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57" name="Google Shape;257;p31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:notes"/>
          <p:cNvSpPr txBox="1"/>
          <p:nvPr>
            <p:ph idx="1" type="body"/>
          </p:nvPr>
        </p:nvSpPr>
        <p:spPr>
          <a:xfrm>
            <a:off x="707700" y="4447450"/>
            <a:ext cx="5661650" cy="42133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1:notes"/>
          <p:cNvSpPr/>
          <p:nvPr>
            <p:ph idx="2" type="sldImg"/>
          </p:nvPr>
        </p:nvSpPr>
        <p:spPr>
          <a:xfrm>
            <a:off x="1179725" y="702225"/>
            <a:ext cx="4718275" cy="35111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2:notes"/>
          <p:cNvSpPr txBox="1"/>
          <p:nvPr>
            <p:ph idx="1" type="body"/>
          </p:nvPr>
        </p:nvSpPr>
        <p:spPr>
          <a:xfrm>
            <a:off x="707700" y="4447450"/>
            <a:ext cx="5661650" cy="421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Market Trends Report is a global view of the 11 county area.  These city and county reports get local.  Infosparks can go into this detail… and more.. Can choose SFR or attached, by neighborhood.</a:t>
            </a:r>
            <a:endParaRPr/>
          </a:p>
        </p:txBody>
      </p:sp>
      <p:sp>
        <p:nvSpPr>
          <p:cNvPr id="272" name="Google Shape;272;p32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3:notes"/>
          <p:cNvSpPr txBox="1"/>
          <p:nvPr>
            <p:ph idx="1" type="body"/>
          </p:nvPr>
        </p:nvSpPr>
        <p:spPr>
          <a:xfrm>
            <a:off x="707700" y="4447450"/>
            <a:ext cx="5661600" cy="42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1" name="Google Shape;281;p33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35:notes"/>
          <p:cNvSpPr txBox="1"/>
          <p:nvPr>
            <p:ph idx="1" type="body"/>
          </p:nvPr>
        </p:nvSpPr>
        <p:spPr>
          <a:xfrm>
            <a:off x="707700" y="4447450"/>
            <a:ext cx="5661600" cy="42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objective: Realtors will learn what stats to look at and how to appropriately share the report.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9" name="Google Shape;289;p35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4:notes"/>
          <p:cNvSpPr txBox="1"/>
          <p:nvPr>
            <p:ph idx="1" type="body"/>
          </p:nvPr>
        </p:nvSpPr>
        <p:spPr>
          <a:xfrm>
            <a:off x="707700" y="4447450"/>
            <a:ext cx="5661650" cy="421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Specifically for social media… can grab and reformat</a:t>
            </a:r>
            <a:endParaRPr/>
          </a:p>
        </p:txBody>
      </p:sp>
      <p:sp>
        <p:nvSpPr>
          <p:cNvPr id="298" name="Google Shape;298;p34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aad1777f46_0_167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7" name="Google Shape;307;gaad1777f46_0_167:notes"/>
          <p:cNvSpPr txBox="1"/>
          <p:nvPr>
            <p:ph idx="1" type="body"/>
          </p:nvPr>
        </p:nvSpPr>
        <p:spPr>
          <a:xfrm>
            <a:off x="707700" y="4447450"/>
            <a:ext cx="5661600" cy="42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aad1777f46_0_147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2" name="Google Shape;312;gaad1777f46_0_147:notes"/>
          <p:cNvSpPr txBox="1"/>
          <p:nvPr>
            <p:ph idx="1" type="body"/>
          </p:nvPr>
        </p:nvSpPr>
        <p:spPr>
          <a:xfrm>
            <a:off x="707700" y="4447450"/>
            <a:ext cx="5661600" cy="42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aad1777f46_0_154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0" name="Google Shape;320;gaad1777f46_0_154:notes"/>
          <p:cNvSpPr txBox="1"/>
          <p:nvPr>
            <p:ph idx="1" type="body"/>
          </p:nvPr>
        </p:nvSpPr>
        <p:spPr>
          <a:xfrm>
            <a:off x="707700" y="4447450"/>
            <a:ext cx="5661600" cy="42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b47f6ef7d7_0_2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gb47f6ef7d7_0_2:notes"/>
          <p:cNvSpPr txBox="1"/>
          <p:nvPr>
            <p:ph idx="1" type="body"/>
          </p:nvPr>
        </p:nvSpPr>
        <p:spPr>
          <a:xfrm>
            <a:off x="707700" y="4447450"/>
            <a:ext cx="5661600" cy="42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aad1777f46_0_161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8" name="Google Shape;328;gaad1777f46_0_161:notes"/>
          <p:cNvSpPr txBox="1"/>
          <p:nvPr>
            <p:ph idx="1" type="body"/>
          </p:nvPr>
        </p:nvSpPr>
        <p:spPr>
          <a:xfrm>
            <a:off x="707700" y="4447450"/>
            <a:ext cx="5661600" cy="42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40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5" name="Google Shape;335;p40:notes"/>
          <p:cNvSpPr txBox="1"/>
          <p:nvPr>
            <p:ph idx="1" type="body"/>
          </p:nvPr>
        </p:nvSpPr>
        <p:spPr>
          <a:xfrm>
            <a:off x="707700" y="4447450"/>
            <a:ext cx="5661650" cy="421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US"/>
              <a:t>www.freddiemac.com</a:t>
            </a:r>
            <a:endParaRPr/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US"/>
              <a:t>www.fanniemae.com</a:t>
            </a:r>
            <a:endParaRPr/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US"/>
              <a:t>www.nar.realtor/</a:t>
            </a:r>
            <a:endParaRPr/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US"/>
              <a:t>www.pulsenomics.com</a:t>
            </a:r>
            <a:endParaRPr/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US"/>
              <a:t>www.mba.org</a:t>
            </a:r>
            <a:endParaRPr/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US"/>
              <a:t>www.zelmanassociates.com (subscription required)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36" name="Google Shape;336;p40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b47f6ef7d7_0_22:notes"/>
          <p:cNvSpPr/>
          <p:nvPr>
            <p:ph idx="2" type="sldImg"/>
          </p:nvPr>
        </p:nvSpPr>
        <p:spPr>
          <a:xfrm>
            <a:off x="1179725" y="702225"/>
            <a:ext cx="4718400" cy="35112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6" name="Google Shape;346;gb47f6ef7d7_0_22:notes"/>
          <p:cNvSpPr txBox="1"/>
          <p:nvPr>
            <p:ph idx="1" type="body"/>
          </p:nvPr>
        </p:nvSpPr>
        <p:spPr>
          <a:xfrm>
            <a:off x="707700" y="4447450"/>
            <a:ext cx="5661600" cy="42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b47f6ef7d7_0_10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" name="Google Shape;93;gb47f6ef7d7_0_10:notes"/>
          <p:cNvSpPr txBox="1"/>
          <p:nvPr>
            <p:ph idx="1" type="body"/>
          </p:nvPr>
        </p:nvSpPr>
        <p:spPr>
          <a:xfrm>
            <a:off x="707700" y="4447450"/>
            <a:ext cx="5661600" cy="42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:notes"/>
          <p:cNvSpPr txBox="1"/>
          <p:nvPr>
            <p:ph idx="1" type="body"/>
          </p:nvPr>
        </p:nvSpPr>
        <p:spPr>
          <a:xfrm>
            <a:off x="707700" y="4447450"/>
            <a:ext cx="5661650" cy="421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Andrew Adams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Amanda Snitker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Jessica Reinhardt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Nicole Rueth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0" name="Google Shape;100;p2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:notes"/>
          <p:cNvSpPr txBox="1"/>
          <p:nvPr>
            <p:ph idx="1" type="body"/>
          </p:nvPr>
        </p:nvSpPr>
        <p:spPr>
          <a:xfrm>
            <a:off x="707700" y="4447450"/>
            <a:ext cx="5661600" cy="42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Objective: Realtors will learn the importance of understanding components of the real estate market such as inventory and seasonality and the importance of communicating them to their sphere. (5 min)</a:t>
            </a:r>
            <a:endParaRPr b="1"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1" name="Google Shape;111;p5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/>
          <p:nvPr>
            <p:ph idx="1" type="body"/>
          </p:nvPr>
        </p:nvSpPr>
        <p:spPr>
          <a:xfrm>
            <a:off x="707700" y="4447450"/>
            <a:ext cx="5661600" cy="42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Objective: Realtors will be able to understand why the stats are the way they are and the value of consistent data. (5 min)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1" name="Google Shape;121;p7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8:notes"/>
          <p:cNvSpPr txBox="1"/>
          <p:nvPr>
            <p:ph idx="1" type="body"/>
          </p:nvPr>
        </p:nvSpPr>
        <p:spPr>
          <a:xfrm>
            <a:off x="707700" y="4447450"/>
            <a:ext cx="5661650" cy="42133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1" name="Google Shape;131;p8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aad1777f46_0_0:notes"/>
          <p:cNvSpPr/>
          <p:nvPr>
            <p:ph idx="2" type="sldImg"/>
          </p:nvPr>
        </p:nvSpPr>
        <p:spPr>
          <a:xfrm>
            <a:off x="1196975" y="701675"/>
            <a:ext cx="4683125" cy="35115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2" name="Google Shape;142;gaad1777f46_0_0:notes"/>
          <p:cNvSpPr txBox="1"/>
          <p:nvPr>
            <p:ph idx="1" type="body"/>
          </p:nvPr>
        </p:nvSpPr>
        <p:spPr>
          <a:xfrm>
            <a:off x="707700" y="4447450"/>
            <a:ext cx="5661600" cy="42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93"/>
          <p:cNvSpPr txBox="1"/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93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9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9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9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3"/>
          <p:cNvSpPr txBox="1"/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3"/>
          <p:cNvSpPr txBox="1"/>
          <p:nvPr>
            <p:ph idx="1" type="body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8" name="Google Shape;68;p10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0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5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95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95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Custom Layout">
  <p:cSld name="13_Custom Layou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96"/>
          <p:cNvSpPr/>
          <p:nvPr>
            <p:ph idx="2" type="pic"/>
          </p:nvPr>
        </p:nvSpPr>
        <p:spPr>
          <a:xfrm>
            <a:off x="3281941" y="0"/>
            <a:ext cx="2155031" cy="68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3" name="Google Shape;23;p96"/>
          <p:cNvSpPr/>
          <p:nvPr/>
        </p:nvSpPr>
        <p:spPr>
          <a:xfrm>
            <a:off x="5436972" y="0"/>
            <a:ext cx="3707028" cy="6858000"/>
          </a:xfrm>
          <a:prstGeom prst="rect">
            <a:avLst/>
          </a:prstGeom>
          <a:solidFill>
            <a:srgbClr val="11151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t/>
            </a:r>
            <a:endParaRPr b="0" i="0" sz="105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97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97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97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97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97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97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8"/>
          <p:cNvSpPr txBox="1"/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98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4" name="Google Shape;34;p98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98"/>
          <p:cNvSpPr txBox="1"/>
          <p:nvPr>
            <p:ph idx="3" type="body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6" name="Google Shape;36;p98"/>
          <p:cNvSpPr txBox="1"/>
          <p:nvPr>
            <p:ph idx="4" type="body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98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98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98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9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99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99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99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0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00"/>
          <p:cNvSpPr txBox="1"/>
          <p:nvPr>
            <p:ph idx="1" type="body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48" name="Google Shape;48;p100"/>
          <p:cNvSpPr txBox="1"/>
          <p:nvPr>
            <p:ph idx="2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9" name="Google Shape;49;p100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00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00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1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01"/>
          <p:cNvSpPr/>
          <p:nvPr>
            <p:ph idx="2" type="pic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01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6" name="Google Shape;56;p101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01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01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02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10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92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9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9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9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Relationship Id="rId4" Type="http://schemas.openxmlformats.org/officeDocument/2006/relationships/image" Target="../media/image3.png"/><Relationship Id="rId5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png"/><Relationship Id="rId4" Type="http://schemas.openxmlformats.org/officeDocument/2006/relationships/image" Target="../media/image2.png"/><Relationship Id="rId5" Type="http://schemas.openxmlformats.org/officeDocument/2006/relationships/image" Target="../media/image1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7.png"/><Relationship Id="rId4" Type="http://schemas.openxmlformats.org/officeDocument/2006/relationships/image" Target="../media/image1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png"/><Relationship Id="rId4" Type="http://schemas.openxmlformats.org/officeDocument/2006/relationships/image" Target="../media/image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3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.png"/><Relationship Id="rId4" Type="http://schemas.openxmlformats.org/officeDocument/2006/relationships/image" Target="../media/image2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.png"/><Relationship Id="rId4" Type="http://schemas.openxmlformats.org/officeDocument/2006/relationships/image" Target="../media/image26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.png"/><Relationship Id="rId4" Type="http://schemas.openxmlformats.org/officeDocument/2006/relationships/image" Target="../media/image18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.png"/><Relationship Id="rId4" Type="http://schemas.openxmlformats.org/officeDocument/2006/relationships/image" Target="../media/image20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4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4.png"/><Relationship Id="rId4" Type="http://schemas.openxmlformats.org/officeDocument/2006/relationships/image" Target="../media/image28.png"/><Relationship Id="rId5" Type="http://schemas.openxmlformats.org/officeDocument/2006/relationships/image" Target="../media/image2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0.png"/><Relationship Id="rId4" Type="http://schemas.openxmlformats.org/officeDocument/2006/relationships/image" Target="../media/image29.png"/><Relationship Id="rId5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1.png"/><Relationship Id="rId4" Type="http://schemas.openxmlformats.org/officeDocument/2006/relationships/image" Target="../media/image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.png"/><Relationship Id="rId4" Type="http://schemas.openxmlformats.org/officeDocument/2006/relationships/image" Target="../media/image32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aad1777f46_0_135"/>
          <p:cNvSpPr txBox="1"/>
          <p:nvPr>
            <p:ph type="ctrTitle"/>
          </p:nvPr>
        </p:nvSpPr>
        <p:spPr>
          <a:xfrm>
            <a:off x="556050" y="107250"/>
            <a:ext cx="8458200" cy="1350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/>
              <a:t>What happened in 2020?</a:t>
            </a:r>
            <a:endParaRPr/>
          </a:p>
        </p:txBody>
      </p:sp>
      <p:sp>
        <p:nvSpPr>
          <p:cNvPr id="76" name="Google Shape;76;gaad1777f46_0_135"/>
          <p:cNvSpPr txBox="1"/>
          <p:nvPr>
            <p:ph idx="1" type="subTitle"/>
          </p:nvPr>
        </p:nvSpPr>
        <p:spPr>
          <a:xfrm>
            <a:off x="999575" y="5078588"/>
            <a:ext cx="6858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US" sz="2700"/>
              <a:t>Hindsight! </a:t>
            </a:r>
            <a:endParaRPr sz="2700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US" sz="2700"/>
              <a:t>and a few records were broken….</a:t>
            </a:r>
            <a:endParaRPr sz="2700"/>
          </a:p>
        </p:txBody>
      </p:sp>
      <p:pic>
        <p:nvPicPr>
          <p:cNvPr id="77" name="Google Shape;77;gaad1777f46_0_1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60375" y="1457550"/>
            <a:ext cx="6397200" cy="3823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3"/>
          <p:cNvSpPr/>
          <p:nvPr/>
        </p:nvSpPr>
        <p:spPr>
          <a:xfrm>
            <a:off x="0" y="0"/>
            <a:ext cx="9144000" cy="410201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13"/>
          <p:cNvSpPr/>
          <p:nvPr/>
        </p:nvSpPr>
        <p:spPr>
          <a:xfrm>
            <a:off x="480861" y="767135"/>
            <a:ext cx="7119242" cy="468589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29 total pages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Residential focused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11-county coverage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 pages of charts &amp; graphs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pages of Market Insights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D2D63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9D2D63"/>
                </a:solidFill>
                <a:latin typeface="Calibri"/>
                <a:ea typeface="Calibri"/>
                <a:cs typeface="Calibri"/>
                <a:sym typeface="Calibri"/>
              </a:rPr>
              <a:t>Classic </a:t>
            </a: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Market Report </a:t>
            </a:r>
            <a:r>
              <a:rPr b="0" i="0" lang="en-US" sz="1600" u="none" cap="none" strike="noStrik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($300k - $499k) </a:t>
            </a:r>
            <a:endParaRPr b="0" i="0" sz="1600" u="none" cap="none" strike="noStrike">
              <a:solidFill>
                <a:srgbClr val="9D2D6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D2D63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9D2D63"/>
                </a:solidFill>
                <a:latin typeface="Calibri"/>
                <a:ea typeface="Calibri"/>
                <a:cs typeface="Calibri"/>
                <a:sym typeface="Calibri"/>
              </a:rPr>
              <a:t>Premiere</a:t>
            </a: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Market Report </a:t>
            </a:r>
            <a:r>
              <a:rPr b="0" i="0" lang="en-US" sz="1600" u="none" cap="none" strike="noStrik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($500k - $749k)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D2D63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9D2D63"/>
                </a:solidFill>
                <a:latin typeface="Calibri"/>
                <a:ea typeface="Calibri"/>
                <a:cs typeface="Calibri"/>
                <a:sym typeface="Calibri"/>
              </a:rPr>
              <a:t>Signature</a:t>
            </a: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Market Report </a:t>
            </a:r>
            <a:r>
              <a:rPr b="0" i="0" lang="en-US" sz="1600" u="none" cap="none" strike="noStrik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($750k - $999k)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D2D63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9D2D63"/>
                </a:solidFill>
                <a:latin typeface="Calibri"/>
                <a:ea typeface="Calibri"/>
                <a:cs typeface="Calibri"/>
                <a:sym typeface="Calibri"/>
              </a:rPr>
              <a:t>Luxury</a:t>
            </a: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Market Report </a:t>
            </a:r>
            <a:r>
              <a:rPr b="0" i="0" lang="en-US" sz="1600" u="none" cap="none" strike="noStrik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($1m +)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t/>
            </a:r>
            <a:endParaRPr b="0" i="0" sz="1050" u="none" cap="none" strike="noStrike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4" name="Google Shape;15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34406" y="6343646"/>
            <a:ext cx="1809595" cy="514351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3"/>
          <p:cNvSpPr/>
          <p:nvPr/>
        </p:nvSpPr>
        <p:spPr>
          <a:xfrm>
            <a:off x="5823796" y="-25733"/>
            <a:ext cx="305871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11-county report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13"/>
          <p:cNvSpPr txBox="1"/>
          <p:nvPr/>
        </p:nvSpPr>
        <p:spPr>
          <a:xfrm>
            <a:off x="613207" y="6032241"/>
            <a:ext cx="2791729" cy="3444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www.dmarealtors.com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7" name="Google Shape;157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84098" y="854692"/>
            <a:ext cx="3508259" cy="2589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6"/>
          <p:cNvSpPr/>
          <p:nvPr/>
        </p:nvSpPr>
        <p:spPr>
          <a:xfrm>
            <a:off x="0" y="0"/>
            <a:ext cx="9144000" cy="410201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16"/>
          <p:cNvSpPr/>
          <p:nvPr/>
        </p:nvSpPr>
        <p:spPr>
          <a:xfrm>
            <a:off x="5823796" y="-25733"/>
            <a:ext cx="305871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11-county report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4" name="Google Shape;164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5950" y="435925"/>
            <a:ext cx="8912075" cy="6360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" y="6343649"/>
            <a:ext cx="1809595" cy="514351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16"/>
          <p:cNvSpPr/>
          <p:nvPr/>
        </p:nvSpPr>
        <p:spPr>
          <a:xfrm>
            <a:off x="2608925" y="894500"/>
            <a:ext cx="6419100" cy="2027700"/>
          </a:xfrm>
          <a:prstGeom prst="rect">
            <a:avLst/>
          </a:prstGeom>
          <a:noFill/>
          <a:ln cap="flat" cmpd="sng" w="762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aad1777f46_1_0"/>
          <p:cNvSpPr txBox="1"/>
          <p:nvPr>
            <p:ph type="ctrTitle"/>
          </p:nvPr>
        </p:nvSpPr>
        <p:spPr>
          <a:xfrm>
            <a:off x="685800" y="1122363"/>
            <a:ext cx="77724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t/>
            </a:r>
            <a:endParaRPr/>
          </a:p>
        </p:txBody>
      </p:sp>
      <p:sp>
        <p:nvSpPr>
          <p:cNvPr id="172" name="Google Shape;172;gaad1777f46_1_0"/>
          <p:cNvSpPr txBox="1"/>
          <p:nvPr>
            <p:ph idx="1" type="subTitle"/>
          </p:nvPr>
        </p:nvSpPr>
        <p:spPr>
          <a:xfrm>
            <a:off x="1143000" y="3602038"/>
            <a:ext cx="6858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173" name="Google Shape;173;gaad1777f46_1_0"/>
          <p:cNvPicPr preferRelativeResize="0"/>
          <p:nvPr/>
        </p:nvPicPr>
        <p:blipFill rotWithShape="1">
          <a:blip r:embed="rId3">
            <a:alphaModFix/>
          </a:blip>
          <a:srcRect b="0" l="0" r="0" t="11543"/>
          <a:stretch/>
        </p:blipFill>
        <p:spPr>
          <a:xfrm>
            <a:off x="82000" y="521800"/>
            <a:ext cx="8979998" cy="6202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gaad1777f46_1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52550" y="4532250"/>
            <a:ext cx="6703851" cy="190635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gaad1777f46_1_0"/>
          <p:cNvSpPr/>
          <p:nvPr/>
        </p:nvSpPr>
        <p:spPr>
          <a:xfrm>
            <a:off x="0" y="0"/>
            <a:ext cx="9144000" cy="410100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6" name="Google Shape;176;gaad1777f46_1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34406" y="6343649"/>
            <a:ext cx="1809595" cy="514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aad1777f46_1_10"/>
          <p:cNvSpPr txBox="1"/>
          <p:nvPr>
            <p:ph type="ctrTitle"/>
          </p:nvPr>
        </p:nvSpPr>
        <p:spPr>
          <a:xfrm>
            <a:off x="685800" y="1122363"/>
            <a:ext cx="77724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t/>
            </a:r>
            <a:endParaRPr/>
          </a:p>
        </p:txBody>
      </p:sp>
      <p:sp>
        <p:nvSpPr>
          <p:cNvPr id="182" name="Google Shape;182;gaad1777f46_1_10"/>
          <p:cNvSpPr txBox="1"/>
          <p:nvPr>
            <p:ph idx="1" type="subTitle"/>
          </p:nvPr>
        </p:nvSpPr>
        <p:spPr>
          <a:xfrm>
            <a:off x="1143000" y="3602038"/>
            <a:ext cx="6858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sp>
        <p:nvSpPr>
          <p:cNvPr id="183" name="Google Shape;183;gaad1777f46_1_10"/>
          <p:cNvSpPr/>
          <p:nvPr/>
        </p:nvSpPr>
        <p:spPr>
          <a:xfrm>
            <a:off x="0" y="0"/>
            <a:ext cx="9144000" cy="410100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4" name="Google Shape;184;gaad1777f46_1_10"/>
          <p:cNvPicPr preferRelativeResize="0"/>
          <p:nvPr/>
        </p:nvPicPr>
        <p:blipFill rotWithShape="1">
          <a:blip r:embed="rId3">
            <a:alphaModFix/>
          </a:blip>
          <a:srcRect b="11561" l="3880" r="5036" t="3048"/>
          <a:stretch/>
        </p:blipFill>
        <p:spPr>
          <a:xfrm>
            <a:off x="291963" y="468388"/>
            <a:ext cx="8560075" cy="5921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gaad1777f46_1_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34406" y="6343649"/>
            <a:ext cx="1809595" cy="514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1"/>
          <p:cNvSpPr/>
          <p:nvPr/>
        </p:nvSpPr>
        <p:spPr>
          <a:xfrm>
            <a:off x="0" y="0"/>
            <a:ext cx="9144000" cy="410201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21"/>
          <p:cNvSpPr/>
          <p:nvPr/>
        </p:nvSpPr>
        <p:spPr>
          <a:xfrm>
            <a:off x="5823796" y="-25733"/>
            <a:ext cx="305871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11-county report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2" name="Google Shape;192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6432" y="522668"/>
            <a:ext cx="8811149" cy="5991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34406" y="6343646"/>
            <a:ext cx="1809595" cy="514351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cxnSp>
        <p:nvCxnSpPr>
          <p:cNvPr id="194" name="Google Shape;194;p21"/>
          <p:cNvCxnSpPr/>
          <p:nvPr/>
        </p:nvCxnSpPr>
        <p:spPr>
          <a:xfrm>
            <a:off x="2474850" y="4457700"/>
            <a:ext cx="864600" cy="700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95" name="Google Shape;195;p21"/>
          <p:cNvCxnSpPr/>
          <p:nvPr/>
        </p:nvCxnSpPr>
        <p:spPr>
          <a:xfrm flipH="1">
            <a:off x="4219175" y="2981750"/>
            <a:ext cx="536700" cy="1088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96" name="Google Shape;196;p21"/>
          <p:cNvSpPr txBox="1"/>
          <p:nvPr/>
        </p:nvSpPr>
        <p:spPr>
          <a:xfrm>
            <a:off x="4696225" y="2683550"/>
            <a:ext cx="1580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ACTIVE LISTINGS</a:t>
            </a:r>
            <a:endParaRPr b="1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21"/>
          <p:cNvSpPr txBox="1"/>
          <p:nvPr/>
        </p:nvSpPr>
        <p:spPr>
          <a:xfrm>
            <a:off x="1461025" y="4159525"/>
            <a:ext cx="1088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Sold Listings</a:t>
            </a:r>
            <a:endParaRPr b="1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aad1777f46_1_23"/>
          <p:cNvSpPr txBox="1"/>
          <p:nvPr>
            <p:ph type="ctrTitle"/>
          </p:nvPr>
        </p:nvSpPr>
        <p:spPr>
          <a:xfrm>
            <a:off x="685800" y="1122363"/>
            <a:ext cx="77724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t/>
            </a:r>
            <a:endParaRPr/>
          </a:p>
        </p:txBody>
      </p:sp>
      <p:pic>
        <p:nvPicPr>
          <p:cNvPr id="203" name="Google Shape;203;gaad1777f46_1_23"/>
          <p:cNvPicPr preferRelativeResize="0"/>
          <p:nvPr/>
        </p:nvPicPr>
        <p:blipFill rotWithShape="1">
          <a:blip r:embed="rId3">
            <a:alphaModFix/>
          </a:blip>
          <a:srcRect b="0" l="3474" r="0" t="5050"/>
          <a:stretch/>
        </p:blipFill>
        <p:spPr>
          <a:xfrm>
            <a:off x="59650" y="397187"/>
            <a:ext cx="8840850" cy="6063624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gaad1777f46_1_23"/>
          <p:cNvSpPr/>
          <p:nvPr/>
        </p:nvSpPr>
        <p:spPr>
          <a:xfrm>
            <a:off x="0" y="0"/>
            <a:ext cx="9144000" cy="410100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5" name="Google Shape;205;gaad1777f46_1_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" y="6343646"/>
            <a:ext cx="1809595" cy="514351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06" name="Google Shape;206;gaad1777f46_1_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1125" y="1019425"/>
            <a:ext cx="8309374" cy="2692850"/>
          </a:xfrm>
          <a:prstGeom prst="rect">
            <a:avLst/>
          </a:prstGeom>
          <a:noFill/>
          <a:ln cap="flat" cmpd="sng" w="762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4"/>
          <p:cNvSpPr/>
          <p:nvPr/>
        </p:nvSpPr>
        <p:spPr>
          <a:xfrm>
            <a:off x="0" y="0"/>
            <a:ext cx="9144000" cy="410201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24"/>
          <p:cNvSpPr/>
          <p:nvPr/>
        </p:nvSpPr>
        <p:spPr>
          <a:xfrm>
            <a:off x="5823796" y="-25733"/>
            <a:ext cx="305871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11-county report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3" name="Google Shape;213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34406" y="6328496"/>
            <a:ext cx="1809595" cy="514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" y="588324"/>
            <a:ext cx="8839199" cy="5562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7"/>
          <p:cNvSpPr/>
          <p:nvPr/>
        </p:nvSpPr>
        <p:spPr>
          <a:xfrm>
            <a:off x="0" y="0"/>
            <a:ext cx="9144000" cy="410201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27"/>
          <p:cNvSpPr/>
          <p:nvPr/>
        </p:nvSpPr>
        <p:spPr>
          <a:xfrm>
            <a:off x="5823796" y="-25733"/>
            <a:ext cx="305871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11-county report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1" name="Google Shape;221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39430" y="6345888"/>
            <a:ext cx="1804572" cy="512108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7"/>
          <p:cNvSpPr/>
          <p:nvPr/>
        </p:nvSpPr>
        <p:spPr>
          <a:xfrm>
            <a:off x="108951" y="1238675"/>
            <a:ext cx="1739700" cy="10563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D2D63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Months of Inventory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27"/>
          <p:cNvSpPr/>
          <p:nvPr/>
        </p:nvSpPr>
        <p:spPr>
          <a:xfrm>
            <a:off x="97075" y="2795050"/>
            <a:ext cx="1739700" cy="10563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D2D63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Month over Month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27"/>
          <p:cNvSpPr/>
          <p:nvPr/>
        </p:nvSpPr>
        <p:spPr>
          <a:xfrm>
            <a:off x="120825" y="4397200"/>
            <a:ext cx="1739700" cy="10563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D2D63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YTD &amp; 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Year over Year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5" name="Google Shape;225;p27"/>
          <p:cNvPicPr preferRelativeResize="0"/>
          <p:nvPr/>
        </p:nvPicPr>
        <p:blipFill rotWithShape="1">
          <a:blip r:embed="rId4">
            <a:alphaModFix/>
          </a:blip>
          <a:srcRect b="1350" l="0" r="1988" t="0"/>
          <a:stretch/>
        </p:blipFill>
        <p:spPr>
          <a:xfrm>
            <a:off x="1860525" y="631650"/>
            <a:ext cx="7180909" cy="5676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4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8"/>
          <p:cNvSpPr/>
          <p:nvPr/>
        </p:nvSpPr>
        <p:spPr>
          <a:xfrm>
            <a:off x="0" y="0"/>
            <a:ext cx="9144000" cy="410201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28"/>
          <p:cNvSpPr/>
          <p:nvPr/>
        </p:nvSpPr>
        <p:spPr>
          <a:xfrm>
            <a:off x="5823796" y="-25733"/>
            <a:ext cx="305871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11-county report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2" name="Google Shape;232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2" y="495575"/>
            <a:ext cx="8926766" cy="629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34406" y="6343646"/>
            <a:ext cx="1809595" cy="514351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34" name="Google Shape;234;p28"/>
          <p:cNvSpPr/>
          <p:nvPr/>
        </p:nvSpPr>
        <p:spPr>
          <a:xfrm>
            <a:off x="5105399" y="3184273"/>
            <a:ext cx="3072300" cy="14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Signature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$750k – $999K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28"/>
          <p:cNvSpPr/>
          <p:nvPr/>
        </p:nvSpPr>
        <p:spPr>
          <a:xfrm>
            <a:off x="945057" y="3184267"/>
            <a:ext cx="2409600" cy="116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Luxury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$1 Million +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9"/>
          <p:cNvSpPr/>
          <p:nvPr/>
        </p:nvSpPr>
        <p:spPr>
          <a:xfrm>
            <a:off x="0" y="0"/>
            <a:ext cx="9144000" cy="410201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29"/>
          <p:cNvSpPr/>
          <p:nvPr/>
        </p:nvSpPr>
        <p:spPr>
          <a:xfrm>
            <a:off x="5823796" y="-25733"/>
            <a:ext cx="305871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11-county report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2" name="Google Shape;242;p29"/>
          <p:cNvPicPr preferRelativeResize="0"/>
          <p:nvPr/>
        </p:nvPicPr>
        <p:blipFill rotWithShape="1">
          <a:blip r:embed="rId3">
            <a:alphaModFix/>
          </a:blip>
          <a:srcRect b="1981" l="0" r="0" t="2259"/>
          <a:stretch/>
        </p:blipFill>
        <p:spPr>
          <a:xfrm>
            <a:off x="76200" y="432350"/>
            <a:ext cx="8991602" cy="599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34406" y="6343641"/>
            <a:ext cx="1809595" cy="514351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44" name="Google Shape;244;p29"/>
          <p:cNvSpPr/>
          <p:nvPr/>
        </p:nvSpPr>
        <p:spPr>
          <a:xfrm>
            <a:off x="5414668" y="2681938"/>
            <a:ext cx="3072300" cy="14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Classic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$300k – $499K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29"/>
          <p:cNvSpPr/>
          <p:nvPr/>
        </p:nvSpPr>
        <p:spPr>
          <a:xfrm>
            <a:off x="1052855" y="2681957"/>
            <a:ext cx="2642100" cy="14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Premier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$500k – $749K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aad1777f46_0_140"/>
          <p:cNvSpPr txBox="1"/>
          <p:nvPr>
            <p:ph idx="1" type="subTitle"/>
          </p:nvPr>
        </p:nvSpPr>
        <p:spPr>
          <a:xfrm>
            <a:off x="1143000" y="782471"/>
            <a:ext cx="6858000" cy="44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83" name="Google Shape;83;gaad1777f46_0_1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3454" y="537804"/>
            <a:ext cx="8097150" cy="538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0"/>
          <p:cNvSpPr/>
          <p:nvPr/>
        </p:nvSpPr>
        <p:spPr>
          <a:xfrm>
            <a:off x="0" y="0"/>
            <a:ext cx="9144000" cy="410201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1" name="Google Shape;251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34406" y="6343646"/>
            <a:ext cx="1809595" cy="514351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52" name="Google Shape;252;p30"/>
          <p:cNvSpPr/>
          <p:nvPr/>
        </p:nvSpPr>
        <p:spPr>
          <a:xfrm>
            <a:off x="150375" y="6110248"/>
            <a:ext cx="6954900" cy="5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Month-over-Month &amp; Year-over-Year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30"/>
          <p:cNvSpPr/>
          <p:nvPr/>
        </p:nvSpPr>
        <p:spPr>
          <a:xfrm>
            <a:off x="5823796" y="-25733"/>
            <a:ext cx="305871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11-county report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4" name="Google Shape;254;p30"/>
          <p:cNvPicPr preferRelativeResize="0"/>
          <p:nvPr/>
        </p:nvPicPr>
        <p:blipFill rotWithShape="1">
          <a:blip r:embed="rId4">
            <a:alphaModFix/>
          </a:blip>
          <a:srcRect b="3891" l="1125" r="1053" t="1643"/>
          <a:stretch/>
        </p:blipFill>
        <p:spPr>
          <a:xfrm>
            <a:off x="1" y="506900"/>
            <a:ext cx="9144000" cy="56033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1"/>
          <p:cNvSpPr/>
          <p:nvPr/>
        </p:nvSpPr>
        <p:spPr>
          <a:xfrm>
            <a:off x="0" y="0"/>
            <a:ext cx="9144000" cy="410201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0" name="Google Shape;260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27190" y="6363664"/>
            <a:ext cx="1809595" cy="514351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31"/>
          <p:cNvSpPr/>
          <p:nvPr/>
        </p:nvSpPr>
        <p:spPr>
          <a:xfrm>
            <a:off x="5823796" y="-25733"/>
            <a:ext cx="305871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11-county report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2" name="Google Shape;262;p31"/>
          <p:cNvPicPr preferRelativeResize="0"/>
          <p:nvPr/>
        </p:nvPicPr>
        <p:blipFill rotWithShape="1">
          <a:blip r:embed="rId4">
            <a:alphaModFix/>
          </a:blip>
          <a:srcRect b="2826" l="0" r="0" t="0"/>
          <a:stretch/>
        </p:blipFill>
        <p:spPr>
          <a:xfrm>
            <a:off x="0" y="391475"/>
            <a:ext cx="9144000" cy="59464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"/>
          <p:cNvSpPr/>
          <p:nvPr/>
        </p:nvSpPr>
        <p:spPr>
          <a:xfrm>
            <a:off x="0" y="0"/>
            <a:ext cx="9144000" cy="410201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8" name="Google Shape;26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27190" y="6363664"/>
            <a:ext cx="1809595" cy="5143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meline&#10;&#10;Description automatically generated" id="269" name="Google Shape;269;p1"/>
          <p:cNvPicPr preferRelativeResize="0"/>
          <p:nvPr/>
        </p:nvPicPr>
        <p:blipFill rotWithShape="1">
          <a:blip r:embed="rId4">
            <a:alphaModFix/>
          </a:blip>
          <a:srcRect b="0" l="1055" r="1085" t="0"/>
          <a:stretch/>
        </p:blipFill>
        <p:spPr>
          <a:xfrm>
            <a:off x="0" y="458412"/>
            <a:ext cx="9136785" cy="5857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2"/>
          <p:cNvSpPr/>
          <p:nvPr/>
        </p:nvSpPr>
        <p:spPr>
          <a:xfrm>
            <a:off x="0" y="0"/>
            <a:ext cx="9144000" cy="410201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32"/>
          <p:cNvSpPr/>
          <p:nvPr/>
        </p:nvSpPr>
        <p:spPr>
          <a:xfrm>
            <a:off x="4736698" y="557821"/>
            <a:ext cx="4114340" cy="55707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 County Level Reports;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9D2D63"/>
                </a:solidFill>
                <a:latin typeface="Arial"/>
                <a:ea typeface="Arial"/>
                <a:cs typeface="Arial"/>
                <a:sym typeface="Arial"/>
              </a:rPr>
              <a:t>Adams, Arapahoe, Boulder, Broomfield, Clear Creek, Denver, Douglas, Elbert, Gilpin, Jefferson, Park and </a:t>
            </a:r>
            <a:r>
              <a:rPr b="0" i="1" lang="en-US" sz="1800" u="none" cap="none" strike="noStrike">
                <a:solidFill>
                  <a:srgbClr val="9D2D63"/>
                </a:solidFill>
                <a:latin typeface="Arial"/>
                <a:ea typeface="Arial"/>
                <a:cs typeface="Arial"/>
                <a:sym typeface="Arial"/>
              </a:rPr>
              <a:t>Weld</a:t>
            </a:r>
            <a:r>
              <a:rPr b="0" i="0" lang="en-US" sz="1800" u="none" cap="none" strike="noStrike">
                <a:solidFill>
                  <a:srgbClr val="9D2D63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9D2D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30 City Level Reports;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9D2D63"/>
                </a:solidFill>
                <a:latin typeface="Arial"/>
                <a:ea typeface="Arial"/>
                <a:cs typeface="Arial"/>
                <a:sym typeface="Arial"/>
              </a:rPr>
              <a:t>Arvada, Aurora, Blackhawk / Central City, Brighton, Broomfield, Castle – Pines / Castle Pines North, Centennial, Cherry Hills Village, Commerce City, Denver, Edgewater, Englewood, Evergreen Conifer, Glendale, Golden, ​Lafayette, Lakewood, Littleton, Lone Tree, Louisville, Northglenn, Parker, Sheridan, Superior, Thornton, Westminster, Wheat Ridge, Greenwood Village, ​ Highlands Ranch, Idaho Springs, and Erie. </a:t>
            </a:r>
            <a:endParaRPr b="0" i="0" sz="1600" u="none" cap="none" strike="noStrike">
              <a:solidFill>
                <a:srgbClr val="9D2D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9D2D6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https://www.dmarealtors.com/market-trends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6" name="Google Shape;27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34406" y="6343646"/>
            <a:ext cx="1809595" cy="514351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32"/>
          <p:cNvSpPr/>
          <p:nvPr/>
        </p:nvSpPr>
        <p:spPr>
          <a:xfrm>
            <a:off x="5823796" y="-25733"/>
            <a:ext cx="305871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City &amp; County reports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8" name="Google Shape;278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30035"/>
            <a:ext cx="4717900" cy="6134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33"/>
          <p:cNvSpPr/>
          <p:nvPr/>
        </p:nvSpPr>
        <p:spPr>
          <a:xfrm>
            <a:off x="0" y="0"/>
            <a:ext cx="9144000" cy="410100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4" name="Google Shape;284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34406" y="6361146"/>
            <a:ext cx="1809595" cy="514351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33"/>
          <p:cNvSpPr/>
          <p:nvPr/>
        </p:nvSpPr>
        <p:spPr>
          <a:xfrm>
            <a:off x="5823796" y="-25733"/>
            <a:ext cx="3058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City &amp; County reports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 result for keep it simple" id="286" name="Google Shape;286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4255" y="807902"/>
            <a:ext cx="7768119" cy="51813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5"/>
          <p:cNvSpPr/>
          <p:nvPr/>
        </p:nvSpPr>
        <p:spPr>
          <a:xfrm>
            <a:off x="45715" y="1144424"/>
            <a:ext cx="9052500" cy="352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Reproduction and use of reports by our members … yes!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8001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FBAA34"/>
                </a:solidFill>
                <a:latin typeface="Calibri"/>
                <a:ea typeface="Calibri"/>
                <a:cs typeface="Calibri"/>
                <a:sym typeface="Calibri"/>
              </a:rPr>
              <a:t>Please note… all DMAR logos, watermarks, sourcing and copyright information shall not be removed or edited in any way.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8001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#DMARStats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Examples of use</a:t>
            </a:r>
            <a:r>
              <a:rPr b="0" i="0" lang="en-US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8001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CMA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– Insert charts, data &amp; graphs into your CMA.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8001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Website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– add links to the Market Tends Reports on your website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8001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Blog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– use information about the report in your blog posts 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8001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Social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– use elements of the report to connect with your online sphere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8001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– summarize the market trends to your database and social followers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Tools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1" marL="8001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Canva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8001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Powerpoint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1" marL="8001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Snipping Tool/Snapshot/Screen Capture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Google Shape;292;p35"/>
          <p:cNvSpPr/>
          <p:nvPr/>
        </p:nvSpPr>
        <p:spPr>
          <a:xfrm>
            <a:off x="0" y="0"/>
            <a:ext cx="9144000" cy="410100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3" name="Google Shape;293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34406" y="6343646"/>
            <a:ext cx="1809595" cy="514351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35"/>
          <p:cNvSpPr/>
          <p:nvPr/>
        </p:nvSpPr>
        <p:spPr>
          <a:xfrm>
            <a:off x="-1" y="510603"/>
            <a:ext cx="9144000" cy="7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US" sz="3600" u="none" cap="none" strike="noStrike">
                <a:solidFill>
                  <a:srgbClr val="9D2D63"/>
                </a:solidFill>
                <a:latin typeface="Calibri"/>
                <a:ea typeface="Calibri"/>
                <a:cs typeface="Calibri"/>
                <a:sym typeface="Calibri"/>
              </a:rPr>
              <a:t>How to use the reports</a:t>
            </a:r>
            <a:endParaRPr b="0" i="0" sz="2400" u="none" cap="none" strike="noStrike">
              <a:solidFill>
                <a:srgbClr val="9D2D6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 result for image of green checkmark" id="295" name="Google Shape;295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75897" y="1144421"/>
            <a:ext cx="600075" cy="600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34"/>
          <p:cNvSpPr/>
          <p:nvPr/>
        </p:nvSpPr>
        <p:spPr>
          <a:xfrm>
            <a:off x="0" y="0"/>
            <a:ext cx="9144000" cy="410201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1" name="Google Shape;301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34406" y="6343646"/>
            <a:ext cx="1809595" cy="514351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34"/>
          <p:cNvSpPr/>
          <p:nvPr/>
        </p:nvSpPr>
        <p:spPr>
          <a:xfrm>
            <a:off x="5823796" y="-25733"/>
            <a:ext cx="305871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Infographic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34"/>
          <p:cNvSpPr/>
          <p:nvPr/>
        </p:nvSpPr>
        <p:spPr>
          <a:xfrm>
            <a:off x="1827988" y="6451800"/>
            <a:ext cx="3668400" cy="34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https://www.dmarealtors.com/market-trends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4" name="Google Shape;304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5563" y="555550"/>
            <a:ext cx="6741974" cy="5896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" name="Google Shape;309;gaad1777f46_0_1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6725" y="-47800"/>
            <a:ext cx="8722401" cy="6977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Google Shape;314;gaad1777f46_0_147"/>
          <p:cNvPicPr preferRelativeResize="0"/>
          <p:nvPr/>
        </p:nvPicPr>
        <p:blipFill rotWithShape="1">
          <a:blip r:embed="rId3">
            <a:alphaModFix/>
          </a:blip>
          <a:srcRect b="0" l="2248" r="0" t="0"/>
          <a:stretch/>
        </p:blipFill>
        <p:spPr>
          <a:xfrm>
            <a:off x="102700" y="993200"/>
            <a:ext cx="8938601" cy="243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gaad1777f46_0_1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" y="3832904"/>
            <a:ext cx="8839201" cy="2135697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gaad1777f46_0_147"/>
          <p:cNvSpPr/>
          <p:nvPr/>
        </p:nvSpPr>
        <p:spPr>
          <a:xfrm>
            <a:off x="0" y="0"/>
            <a:ext cx="9144000" cy="410100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7" name="Google Shape;317;gaad1777f46_0_14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34406" y="6343646"/>
            <a:ext cx="1809595" cy="514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Google Shape;322;gaad1777f46_0_1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659300"/>
            <a:ext cx="8839200" cy="265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gaad1777f46_0_1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9100" y="4033240"/>
            <a:ext cx="8839197" cy="1998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gaad1777f46_0_15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34406" y="6343646"/>
            <a:ext cx="1809595" cy="514351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gaad1777f46_0_154"/>
          <p:cNvSpPr/>
          <p:nvPr/>
        </p:nvSpPr>
        <p:spPr>
          <a:xfrm>
            <a:off x="0" y="0"/>
            <a:ext cx="9144000" cy="410100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b47f6ef7d7_0_2"/>
          <p:cNvSpPr txBox="1"/>
          <p:nvPr>
            <p:ph type="ctrTitle"/>
          </p:nvPr>
        </p:nvSpPr>
        <p:spPr>
          <a:xfrm>
            <a:off x="805275" y="967775"/>
            <a:ext cx="7772400" cy="623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 sz="1400">
                <a:solidFill>
                  <a:srgbClr val="1495CE"/>
                </a:solidFill>
                <a:latin typeface="Arial"/>
                <a:ea typeface="Arial"/>
                <a:cs typeface="Arial"/>
                <a:sym typeface="Arial"/>
              </a:rPr>
              <a:t>Monthly &amp; All-Time Records</a:t>
            </a:r>
            <a:endParaRPr sz="1400">
              <a:solidFill>
                <a:srgbClr val="1495C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 sz="900">
                <a:solidFill>
                  <a:srgbClr val="1495CE"/>
                </a:solidFill>
                <a:latin typeface="Arial"/>
                <a:ea typeface="Arial"/>
                <a:cs typeface="Arial"/>
                <a:sym typeface="Arial"/>
              </a:rPr>
              <a:t>Set in December 2020</a:t>
            </a:r>
            <a:endParaRPr sz="900">
              <a:solidFill>
                <a:srgbClr val="1495C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1495CE"/>
                </a:solidFill>
                <a:latin typeface="Arial"/>
                <a:ea typeface="Arial"/>
                <a:cs typeface="Arial"/>
                <a:sym typeface="Arial"/>
              </a:rPr>
              <a:t>Does not include any records based upon a Year-to-Date Calculation</a:t>
            </a:r>
            <a:endParaRPr/>
          </a:p>
        </p:txBody>
      </p:sp>
      <p:pic>
        <p:nvPicPr>
          <p:cNvPr id="89" name="Google Shape;89;gb47f6ef7d7_0_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33800" y="104625"/>
            <a:ext cx="2800350" cy="790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gb47f6ef7d7_0_2"/>
          <p:cNvSpPr txBox="1"/>
          <p:nvPr/>
        </p:nvSpPr>
        <p:spPr>
          <a:xfrm>
            <a:off x="824400" y="1696575"/>
            <a:ext cx="7789800" cy="45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1400" u="none" cap="small" strike="noStrike">
                <a:solidFill>
                  <a:srgbClr val="1495CE"/>
                </a:solidFill>
                <a:latin typeface="Calibri"/>
                <a:ea typeface="Calibri"/>
                <a:cs typeface="Calibri"/>
                <a:sym typeface="Calibri"/>
              </a:rPr>
              <a:t>DECEMBER RECORDS</a:t>
            </a:r>
            <a:endParaRPr b="1" i="0" sz="1400" u="none" cap="small" strike="noStrike">
              <a:solidFill>
                <a:srgbClr val="1495C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▪"/>
            </a:pPr>
            <a:r>
              <a:rPr b="1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Average Closed Price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7429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o"/>
            </a:pPr>
            <a:r>
              <a:rPr b="0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(ASF+DSF) $547,461 represents the highest December on record. The previous record was in 2019 of $483,208.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7429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o"/>
            </a:pPr>
            <a:r>
              <a:rPr b="0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(DSF) $616,895 represents the highest December on record. The previous record was in 2019 of $527,003.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▪"/>
            </a:pPr>
            <a:r>
              <a:rPr b="1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Median Closed Price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7429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o"/>
            </a:pPr>
            <a:r>
              <a:rPr b="0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(ASF+DSF) $460,000 represents the highest December on record. The previous record was in 2019 of $417,000.  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7429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o"/>
            </a:pPr>
            <a:r>
              <a:rPr b="0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(DSF) $507,000 represents the highest December on record. The previous record was in 2019 of $488,950.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7429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o"/>
            </a:pPr>
            <a:r>
              <a:rPr b="0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(ASF) $332,000 represents the highest December on record. The previous record was in 2019 of $309,950.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▪"/>
            </a:pPr>
            <a:r>
              <a:rPr b="1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in MLS (Median)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7429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o"/>
            </a:pPr>
            <a:r>
              <a:rPr b="0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(ASF+DSF) 7 days represents the lowest December on record. The previous low was in 2015 and 2016 of 14 days.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▪"/>
            </a:pPr>
            <a:r>
              <a:rPr b="1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in MLS (Average)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7429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o"/>
            </a:pPr>
            <a:r>
              <a:rPr b="0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(ASF+DSF) 23 days represents the lowest December on record. The previous low was in 2015 and 2016 of 32 days.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7429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o"/>
            </a:pPr>
            <a:r>
              <a:rPr b="0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(DSF) 20 days represents the lowest December on record. The previous low was in 2015 of 34 days.  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▪"/>
            </a:pPr>
            <a:r>
              <a:rPr b="1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Closed Transactions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7429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o"/>
            </a:pPr>
            <a:r>
              <a:rPr b="0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(ASF+DSF) 4,807 closed transactions represent the highest December on record. The previous high was in 2019 of 4,582.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7429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o"/>
            </a:pPr>
            <a:r>
              <a:rPr b="0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(DSF) 3,327 closed transactions represent the highest December on record. The previous high was in 2015 of 3,267.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7429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o"/>
            </a:pPr>
            <a:r>
              <a:rPr b="0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(ASF) 1,480 closed transactions represent the highest December on record. The previous high was in 2015 of 1,353.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▪"/>
            </a:pPr>
            <a:r>
              <a:rPr b="1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Pending</a:t>
            </a:r>
            <a:endParaRPr b="1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7429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o"/>
            </a:pPr>
            <a:r>
              <a:rPr b="0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(ASF+DSF) 3,625 pending transactions represent the highest December on record. The previous high was in 2018 of 3,577.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1" marL="74295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o"/>
            </a:pPr>
            <a:r>
              <a:rPr b="0" i="0" lang="en-US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(ASF) 1,230 pending transactions represent the highest December on record. The previous high was in 2018 of 2,602.</a:t>
            </a:r>
            <a:endParaRPr b="0" i="0" sz="1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Google Shape;330;gaad1777f46_0_1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756175"/>
            <a:ext cx="8839198" cy="3345651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gaad1777f46_0_161"/>
          <p:cNvSpPr/>
          <p:nvPr/>
        </p:nvSpPr>
        <p:spPr>
          <a:xfrm>
            <a:off x="0" y="0"/>
            <a:ext cx="9144000" cy="410100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2" name="Google Shape;332;gaad1777f46_0_16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34406" y="6343646"/>
            <a:ext cx="1809595" cy="514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40"/>
          <p:cNvSpPr txBox="1"/>
          <p:nvPr/>
        </p:nvSpPr>
        <p:spPr>
          <a:xfrm flipH="1">
            <a:off x="0" y="410100"/>
            <a:ext cx="67869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b="0" i="0" lang="en-US" sz="3700" u="none" cap="none" strike="noStrike">
                <a:solidFill>
                  <a:srgbClr val="9D2D63"/>
                </a:solidFill>
                <a:latin typeface="Calibri"/>
                <a:ea typeface="Calibri"/>
                <a:cs typeface="Calibri"/>
                <a:sym typeface="Calibri"/>
              </a:rPr>
              <a:t>Denver Historical Appreciation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" name="Google Shape;339;p40"/>
          <p:cNvSpPr/>
          <p:nvPr/>
        </p:nvSpPr>
        <p:spPr>
          <a:xfrm>
            <a:off x="5823796" y="-25733"/>
            <a:ext cx="305871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Mortgage Trends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p40"/>
          <p:cNvSpPr/>
          <p:nvPr/>
        </p:nvSpPr>
        <p:spPr>
          <a:xfrm>
            <a:off x="0" y="0"/>
            <a:ext cx="9144000" cy="410100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p40"/>
          <p:cNvSpPr/>
          <p:nvPr/>
        </p:nvSpPr>
        <p:spPr>
          <a:xfrm>
            <a:off x="6117580" y="-25733"/>
            <a:ext cx="276493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</a:pPr>
            <a:r>
              <a:rPr b="0" i="0" lang="en-US" sz="2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Digging Deeper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2" name="Google Shape;342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34406" y="6343646"/>
            <a:ext cx="1809595" cy="514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1800" y="998875"/>
            <a:ext cx="6693324" cy="5785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Google Shape;348;gb47f6ef7d7_0_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9250" y="152400"/>
            <a:ext cx="6553201" cy="6553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b47f6ef7d7_0_10"/>
          <p:cNvSpPr txBox="1"/>
          <p:nvPr>
            <p:ph type="ctrTitle"/>
          </p:nvPr>
        </p:nvSpPr>
        <p:spPr>
          <a:xfrm>
            <a:off x="685800" y="1146965"/>
            <a:ext cx="7772400" cy="40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400" cap="small">
                <a:solidFill>
                  <a:srgbClr val="9E2D65"/>
                </a:solidFill>
              </a:rPr>
              <a:t>ALL-TIME RECORDS SET IN DECEMBER FOR ANY MONTH </a:t>
            </a:r>
            <a:r>
              <a:rPr b="1" lang="en-US" sz="500" cap="small">
                <a:solidFill>
                  <a:srgbClr val="9E2D65"/>
                </a:solidFill>
              </a:rPr>
              <a:t>(ITS ASSUMED THAT THE ALLTIME RECORD IS ALSO THE MONTHLY RECORD)</a:t>
            </a:r>
            <a:endParaRPr/>
          </a:p>
        </p:txBody>
      </p:sp>
      <p:sp>
        <p:nvSpPr>
          <p:cNvPr id="96" name="Google Shape;96;gb47f6ef7d7_0_10"/>
          <p:cNvSpPr txBox="1"/>
          <p:nvPr>
            <p:ph idx="1" type="subTitle"/>
          </p:nvPr>
        </p:nvSpPr>
        <p:spPr>
          <a:xfrm>
            <a:off x="1143000" y="1667352"/>
            <a:ext cx="6858000" cy="46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Calibri"/>
              <a:buChar char="▪"/>
            </a:pPr>
            <a:r>
              <a:rPr b="1" lang="en-US" sz="1100"/>
              <a:t>Active Listings</a:t>
            </a:r>
            <a:endParaRPr b="1" sz="1100"/>
          </a:p>
          <a:p>
            <a:pPr indent="-355600" lvl="1" marL="7429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Calibri"/>
              <a:buChar char="o"/>
            </a:pPr>
            <a:r>
              <a:rPr lang="en-US" sz="1100"/>
              <a:t>(ASF+DSF) 2,541 represents the lowest inventory on record. The previous low was December 2017 of 3,854.</a:t>
            </a:r>
            <a:endParaRPr sz="1100"/>
          </a:p>
          <a:p>
            <a:pPr indent="-355600" lvl="1" marL="7429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Calibri"/>
              <a:buChar char="o"/>
            </a:pPr>
            <a:r>
              <a:rPr lang="en-US" sz="1100"/>
              <a:t>(DSF) 1,316 represents the lowest inventory on record. The previous low was November 2020 of 1,755.</a:t>
            </a:r>
            <a:endParaRPr sz="1100">
              <a:solidFill>
                <a:srgbClr val="7F7F7F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Calibri"/>
              <a:buChar char="▪"/>
            </a:pPr>
            <a:r>
              <a:rPr b="1" lang="en-US" sz="1100"/>
              <a:t>Average Closed Price</a:t>
            </a:r>
            <a:endParaRPr b="1" sz="1100"/>
          </a:p>
          <a:p>
            <a:pPr indent="-355600" lvl="1" marL="7429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Calibri"/>
              <a:buChar char="o"/>
            </a:pPr>
            <a:r>
              <a:rPr lang="en-US" sz="1100"/>
              <a:t>(ASF) $391,375 represents the highest amount on record. The previous record was in October 2020 of $391,259.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Calibri"/>
              <a:buChar char="▪"/>
            </a:pPr>
            <a:r>
              <a:rPr b="1" lang="en-US" sz="1100"/>
              <a:t>MOI (Months of Inventory)</a:t>
            </a:r>
            <a:endParaRPr b="1" sz="1100"/>
          </a:p>
          <a:p>
            <a:pPr indent="-355600" lvl="1" marL="7429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Calibri"/>
              <a:buChar char="o"/>
            </a:pPr>
            <a:r>
              <a:rPr lang="en-US" sz="1100"/>
              <a:t>(ASF+DSF) 0.53 months represents the lowest number on record. The previous record low was in November 2020 of 0.71 months.</a:t>
            </a:r>
            <a:endParaRPr sz="1100"/>
          </a:p>
          <a:p>
            <a:pPr indent="-355600" lvl="1" marL="7429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Calibri"/>
              <a:buChar char="o"/>
            </a:pPr>
            <a:r>
              <a:rPr lang="en-US" sz="1100"/>
              <a:t>(DSF) 0.40 months represents the lowest amount on record. The previous record was in November 2020 of 0.52 months.</a:t>
            </a:r>
            <a:endParaRPr sz="1100"/>
          </a:p>
          <a:p>
            <a:pPr indent="-355600" lvl="1" marL="7429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Calibri"/>
              <a:buChar char="o"/>
            </a:pPr>
            <a:r>
              <a:rPr lang="en-US" sz="1100"/>
              <a:t>(ASF) 0.83 months represents the lowest amount on record. The previous record was in March &amp; November 2016 of 0.95 months.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Calibri"/>
              <a:buChar char="▪"/>
            </a:pPr>
            <a:r>
              <a:rPr b="1" lang="en-US" sz="1100">
                <a:solidFill>
                  <a:srgbClr val="7F7F7F"/>
                </a:solidFill>
              </a:rPr>
              <a:t>Day in MLS (Median)</a:t>
            </a:r>
            <a:endParaRPr b="1" sz="1100">
              <a:solidFill>
                <a:srgbClr val="7F7F7F"/>
              </a:solidFill>
            </a:endParaRPr>
          </a:p>
          <a:p>
            <a:pPr indent="-355600" lvl="1" marL="74295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7F7F7F"/>
              </a:buClr>
              <a:buSzPts val="1100"/>
              <a:buFont typeface="Times New Roman"/>
              <a:buChar char="o"/>
            </a:pPr>
            <a:r>
              <a:rPr lang="en-US" sz="1100">
                <a:solidFill>
                  <a:srgbClr val="7F7F7F"/>
                </a:solidFill>
              </a:rPr>
              <a:t>(DSF) 5 days represents a tie of the lowest number on record. We have seen 5 days 5 time before. </a:t>
            </a:r>
            <a:endParaRPr/>
          </a:p>
        </p:txBody>
      </p:sp>
      <p:pic>
        <p:nvPicPr>
          <p:cNvPr id="97" name="Google Shape;97;gb47f6ef7d7_0_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975" y="239813"/>
            <a:ext cx="2800350" cy="790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"/>
          <p:cNvSpPr/>
          <p:nvPr/>
        </p:nvSpPr>
        <p:spPr>
          <a:xfrm>
            <a:off x="0" y="0"/>
            <a:ext cx="9144000" cy="410100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34406" y="6343646"/>
            <a:ext cx="1809595" cy="514351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2"/>
          <p:cNvSpPr/>
          <p:nvPr/>
        </p:nvSpPr>
        <p:spPr>
          <a:xfrm>
            <a:off x="5823796" y="-25733"/>
            <a:ext cx="305871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2"/>
          <p:cNvSpPr txBox="1"/>
          <p:nvPr/>
        </p:nvSpPr>
        <p:spPr>
          <a:xfrm>
            <a:off x="893100" y="1557200"/>
            <a:ext cx="7357800" cy="178105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Empowering Realtors® to become an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7916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their clients.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7916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inspire action through the interpretation and education of market data.</a:t>
            </a:r>
            <a:endParaRPr b="0" i="0" sz="3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"/>
          <p:cNvSpPr/>
          <p:nvPr/>
        </p:nvSpPr>
        <p:spPr>
          <a:xfrm>
            <a:off x="0" y="435920"/>
            <a:ext cx="9144000" cy="16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none" cap="none" strike="noStrike">
                <a:solidFill>
                  <a:srgbClr val="9D2D63"/>
                </a:solidFill>
                <a:latin typeface="Calibri"/>
                <a:ea typeface="Calibri"/>
                <a:cs typeface="Calibri"/>
                <a:sym typeface="Calibri"/>
              </a:rPr>
              <a:t>Why are we here… </a:t>
            </a:r>
            <a:endParaRPr b="1" i="0" sz="4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t/>
            </a:r>
            <a:endParaRPr b="0" i="0" sz="4800" u="none" cap="none" strike="noStrike">
              <a:solidFill>
                <a:srgbClr val="9D2D6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Image result for the word adviser" id="107" name="Google Shape;107;p2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8" name="Google Shape;108;p2"/>
          <p:cNvPicPr preferRelativeResize="0"/>
          <p:nvPr/>
        </p:nvPicPr>
        <p:blipFill rotWithShape="1">
          <a:blip r:embed="rId4">
            <a:alphaModFix/>
          </a:blip>
          <a:srcRect b="11781" l="0" r="0" t="33031"/>
          <a:stretch/>
        </p:blipFill>
        <p:spPr>
          <a:xfrm>
            <a:off x="1137337" y="2175903"/>
            <a:ext cx="6869326" cy="1936842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"/>
          <p:cNvSpPr/>
          <p:nvPr/>
        </p:nvSpPr>
        <p:spPr>
          <a:xfrm>
            <a:off x="0" y="435920"/>
            <a:ext cx="9144000" cy="16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none" cap="none" strike="noStrike">
                <a:solidFill>
                  <a:srgbClr val="9D2D63"/>
                </a:solidFill>
                <a:latin typeface="Calibri"/>
                <a:ea typeface="Calibri"/>
                <a:cs typeface="Calibri"/>
                <a:sym typeface="Calibri"/>
              </a:rPr>
              <a:t>Why study the market</a:t>
            </a:r>
            <a:endParaRPr b="0" i="0" sz="4800" u="none" cap="none" strike="noStrike">
              <a:solidFill>
                <a:srgbClr val="9D2D6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5"/>
          <p:cNvSpPr/>
          <p:nvPr/>
        </p:nvSpPr>
        <p:spPr>
          <a:xfrm>
            <a:off x="0" y="0"/>
            <a:ext cx="9144000" cy="410100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5" name="Google Shape;115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34406" y="6343646"/>
            <a:ext cx="1809595" cy="514351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5"/>
          <p:cNvSpPr/>
          <p:nvPr/>
        </p:nvSpPr>
        <p:spPr>
          <a:xfrm>
            <a:off x="5823796" y="-25733"/>
            <a:ext cx="3058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5"/>
          <p:cNvSpPr txBox="1"/>
          <p:nvPr/>
        </p:nvSpPr>
        <p:spPr>
          <a:xfrm>
            <a:off x="2791100" y="3478850"/>
            <a:ext cx="7357800" cy="85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5"/>
          <p:cNvSpPr txBox="1"/>
          <p:nvPr/>
        </p:nvSpPr>
        <p:spPr>
          <a:xfrm>
            <a:off x="362762" y="1135845"/>
            <a:ext cx="8597400" cy="55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Adaptability and innovation - key for this market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19100" lvl="0" marL="4572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Expertise fosters creative thinking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19100" lvl="0" marL="4572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Benefit to buyers &amp; sellers… moving them out of fear and into action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19100" lvl="0" marL="4572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Become a better negotiator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19100" lvl="0" marL="4572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Provide educated information to your clients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19100" lvl="0" marL="4572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Niche yourself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19100" lvl="0" marL="4572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Create marketing opportunities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19100" lvl="0" marL="4572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 financial opportunities (rental/investments)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19100" lvl="0" marL="4572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Build confidence in yourself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19100" lvl="0" marL="4572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Become the advisor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"/>
          <p:cNvSpPr/>
          <p:nvPr/>
        </p:nvSpPr>
        <p:spPr>
          <a:xfrm>
            <a:off x="0" y="435920"/>
            <a:ext cx="9144000" cy="16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none" cap="none" strike="noStrike">
                <a:solidFill>
                  <a:srgbClr val="9D2D63"/>
                </a:solidFill>
                <a:latin typeface="Calibri"/>
                <a:ea typeface="Calibri"/>
                <a:cs typeface="Calibri"/>
                <a:sym typeface="Calibri"/>
              </a:rPr>
              <a:t>Where we get the data</a:t>
            </a:r>
            <a:endParaRPr b="0" i="0" sz="4800" u="none" cap="none" strike="noStrike">
              <a:solidFill>
                <a:srgbClr val="9D2D6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7"/>
          <p:cNvSpPr/>
          <p:nvPr/>
        </p:nvSpPr>
        <p:spPr>
          <a:xfrm>
            <a:off x="0" y="0"/>
            <a:ext cx="9144000" cy="410100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5" name="Google Shape;125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34406" y="6343646"/>
            <a:ext cx="1809595" cy="514351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7"/>
          <p:cNvSpPr/>
          <p:nvPr/>
        </p:nvSpPr>
        <p:spPr>
          <a:xfrm>
            <a:off x="5823796" y="-25733"/>
            <a:ext cx="3058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7"/>
          <p:cNvSpPr txBox="1"/>
          <p:nvPr/>
        </p:nvSpPr>
        <p:spPr>
          <a:xfrm>
            <a:off x="2791100" y="3478850"/>
            <a:ext cx="7357800" cy="85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7"/>
          <p:cNvSpPr txBox="1"/>
          <p:nvPr/>
        </p:nvSpPr>
        <p:spPr>
          <a:xfrm>
            <a:off x="1109346" y="2249188"/>
            <a:ext cx="5995935" cy="350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Source: REcolorado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19100" lvl="0" marL="4572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Date: 1</a:t>
            </a:r>
            <a:r>
              <a:rPr b="0" baseline="3000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</a:t>
            </a: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every month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19100" lvl="0" marL="4572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Consistency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19100" lvl="0" marL="4572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Char char="●"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Method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7916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8"/>
          <p:cNvSpPr/>
          <p:nvPr/>
        </p:nvSpPr>
        <p:spPr>
          <a:xfrm>
            <a:off x="0" y="0"/>
            <a:ext cx="9144000" cy="410201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" name="Google Shape;134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34406" y="6343646"/>
            <a:ext cx="1809595" cy="514351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8"/>
          <p:cNvSpPr/>
          <p:nvPr/>
        </p:nvSpPr>
        <p:spPr>
          <a:xfrm>
            <a:off x="5823796" y="-25733"/>
            <a:ext cx="305871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11-county report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8"/>
          <p:cNvSpPr txBox="1"/>
          <p:nvPr/>
        </p:nvSpPr>
        <p:spPr>
          <a:xfrm>
            <a:off x="613207" y="6032241"/>
            <a:ext cx="2791729" cy="3444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www.dmarealtors.com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8"/>
          <p:cNvSpPr/>
          <p:nvPr/>
        </p:nvSpPr>
        <p:spPr>
          <a:xfrm>
            <a:off x="0" y="335877"/>
            <a:ext cx="9144000" cy="16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none" cap="none" strike="noStrike">
                <a:solidFill>
                  <a:srgbClr val="9D2D63"/>
                </a:solidFill>
                <a:latin typeface="Calibri"/>
                <a:ea typeface="Calibri"/>
                <a:cs typeface="Calibri"/>
                <a:sym typeface="Calibri"/>
              </a:rPr>
              <a:t>Where we get the data</a:t>
            </a:r>
            <a:endParaRPr b="0" i="0" sz="4800" u="none" cap="none" strike="noStrike">
              <a:solidFill>
                <a:srgbClr val="9D2D6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8" name="Google Shape;138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67070" y="1054086"/>
            <a:ext cx="6645030" cy="4343288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17576" y="4831646"/>
            <a:ext cx="9144000" cy="6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38100" marR="0" rtl="0" algn="ctr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REcolorado data for 11 counties: Adams, Arapahoe, Boulder, Broomfield,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38100" marR="0" rtl="0" algn="ctr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Clear Creek, Denver, Douglas, Elbert, Gilpin, Jefferson, and Park.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marR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7916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aad1777f46_0_0"/>
          <p:cNvSpPr txBox="1"/>
          <p:nvPr>
            <p:ph type="ctrTitle"/>
          </p:nvPr>
        </p:nvSpPr>
        <p:spPr>
          <a:xfrm>
            <a:off x="771700" y="536076"/>
            <a:ext cx="7772400" cy="1720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/>
              <a:t>The Market Trends Committee (MTC)</a:t>
            </a:r>
            <a:endParaRPr/>
          </a:p>
        </p:txBody>
      </p:sp>
      <p:sp>
        <p:nvSpPr>
          <p:cNvPr id="145" name="Google Shape;145;gaad1777f46_0_0"/>
          <p:cNvSpPr txBox="1"/>
          <p:nvPr>
            <p:ph idx="1" type="subTitle"/>
          </p:nvPr>
        </p:nvSpPr>
        <p:spPr>
          <a:xfrm>
            <a:off x="1228900" y="2382549"/>
            <a:ext cx="6858000" cy="37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925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Andrew Abrams, Employing Broker, BSW Real Estate</a:t>
            </a:r>
            <a:endParaRPr sz="1900"/>
          </a:p>
          <a:p>
            <a:pPr indent="-3492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Jill Schafer, Broker, Kentwood Real Estate</a:t>
            </a:r>
            <a:endParaRPr sz="1900"/>
          </a:p>
          <a:p>
            <a:pPr indent="-3492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Steve Danyliw, Owner/Broker, Danyliw and Associates</a:t>
            </a:r>
            <a:endParaRPr sz="1900"/>
          </a:p>
          <a:p>
            <a:pPr indent="-3492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Libby Levinson, Broker Associate, Kentwood City Properties</a:t>
            </a:r>
            <a:endParaRPr sz="1900"/>
          </a:p>
          <a:p>
            <a:pPr indent="-3492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William Maline, Broker Associate, Re/Max Professionals</a:t>
            </a:r>
            <a:endParaRPr sz="1900"/>
          </a:p>
          <a:p>
            <a:pPr indent="-3492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Brigette Modglin, Broker Associate, Kentwood City Properties</a:t>
            </a:r>
            <a:endParaRPr sz="1900"/>
          </a:p>
          <a:p>
            <a:pPr indent="-3492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Drew Morris, Broker Associate, New ERA group, Your Castle Real Estate</a:t>
            </a:r>
            <a:endParaRPr sz="1900"/>
          </a:p>
          <a:p>
            <a:pPr indent="-3492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Jessica Reinhardt, Broker Associate, Re/Max Alliance</a:t>
            </a:r>
            <a:endParaRPr sz="1900"/>
          </a:p>
          <a:p>
            <a:pPr indent="-3492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Nicole Rueth, Producing branch manager, Fairway Mortgage</a:t>
            </a:r>
            <a:endParaRPr sz="1900"/>
          </a:p>
          <a:p>
            <a:pPr indent="-3492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Amanda Snitker, Broker Associate, Coldwell Banker Devonshire</a:t>
            </a:r>
            <a:endParaRPr sz="1900"/>
          </a:p>
          <a:p>
            <a:pPr indent="-3492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Jenny Usaj, Owner/Broker, Usaj Realty</a:t>
            </a:r>
            <a:endParaRPr sz="1900"/>
          </a:p>
          <a:p>
            <a:pPr indent="-3492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US" sz="1900"/>
              <a:t>Taylor Wilson, Broker Associate, Compass Real Estte</a:t>
            </a:r>
            <a:endParaRPr sz="1900"/>
          </a:p>
        </p:txBody>
      </p:sp>
      <p:sp>
        <p:nvSpPr>
          <p:cNvPr id="146" name="Google Shape;146;gaad1777f46_0_0"/>
          <p:cNvSpPr/>
          <p:nvPr/>
        </p:nvSpPr>
        <p:spPr>
          <a:xfrm>
            <a:off x="0" y="0"/>
            <a:ext cx="9144000" cy="410100"/>
          </a:xfrm>
          <a:prstGeom prst="rect">
            <a:avLst/>
          </a:prstGeom>
          <a:solidFill>
            <a:srgbClr val="9D2D6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DMAR Market Trends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7" name="Google Shape;147;gaad1777f46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34406" y="6343646"/>
            <a:ext cx="1809595" cy="514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Kelly</dc:creator>
</cp:coreProperties>
</file>