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5" r:id="rId2"/>
    <p:sldId id="261" r:id="rId3"/>
    <p:sldId id="276" r:id="rId4"/>
    <p:sldId id="277" r:id="rId5"/>
    <p:sldId id="278" r:id="rId6"/>
    <p:sldId id="279" r:id="rId7"/>
    <p:sldId id="280" r:id="rId8"/>
    <p:sldId id="284" r:id="rId9"/>
    <p:sldId id="281" r:id="rId10"/>
    <p:sldId id="282" r:id="rId11"/>
    <p:sldId id="28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3C81"/>
    <a:srgbClr val="FFCB07"/>
    <a:srgbClr val="6AA1B7"/>
    <a:srgbClr val="00548B"/>
    <a:srgbClr val="006EAA"/>
    <a:srgbClr val="D71634"/>
    <a:srgbClr val="2961DA"/>
    <a:srgbClr val="8DAE91"/>
    <a:srgbClr val="55B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285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110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b="0" dirty="0"/>
              <a:t>Median Home Prices (in thousands)</a:t>
            </a:r>
          </a:p>
        </c:rich>
      </c:tx>
      <c:layout>
        <c:manualLayout>
          <c:xMode val="edge"/>
          <c:yMode val="edge"/>
          <c:x val="0.28540567297508862"/>
          <c:y val="1.73074000946228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6946004482134543E-2"/>
          <c:y val="0.11493178371908218"/>
          <c:w val="0.86240307387049886"/>
          <c:h val="0.724784378178605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United States</c:v>
                </c:pt>
              </c:strCache>
            </c:strRef>
          </c:tx>
          <c:spPr>
            <a:ln w="28575" cap="rnd">
              <a:solidFill>
                <a:srgbClr val="CC2C3E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Sheet1!$B$1:$V$1</c:f>
              <c:strCach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2020e</c:v>
                </c:pt>
              </c:strCache>
            </c:strRef>
          </c:cat>
          <c:val>
            <c:numRef>
              <c:f>Sheet1!$B$2:$V$2</c:f>
              <c:numCache>
                <c:formatCode>"$"#,##0</c:formatCode>
                <c:ptCount val="21"/>
                <c:pt idx="0">
                  <c:v>147.30000000000001</c:v>
                </c:pt>
                <c:pt idx="1">
                  <c:v>156.6</c:v>
                </c:pt>
                <c:pt idx="2">
                  <c:v>167.6</c:v>
                </c:pt>
                <c:pt idx="3">
                  <c:v>180.2</c:v>
                </c:pt>
                <c:pt idx="4">
                  <c:v>195.2</c:v>
                </c:pt>
                <c:pt idx="5">
                  <c:v>219</c:v>
                </c:pt>
                <c:pt idx="6">
                  <c:v>221.9</c:v>
                </c:pt>
                <c:pt idx="7">
                  <c:v>217.9</c:v>
                </c:pt>
                <c:pt idx="8">
                  <c:v>196.6</c:v>
                </c:pt>
                <c:pt idx="9">
                  <c:v>172.1</c:v>
                </c:pt>
                <c:pt idx="10">
                  <c:v>173.1</c:v>
                </c:pt>
                <c:pt idx="11">
                  <c:v>166.2</c:v>
                </c:pt>
                <c:pt idx="12">
                  <c:v>177.2</c:v>
                </c:pt>
                <c:pt idx="13">
                  <c:v>197.4</c:v>
                </c:pt>
                <c:pt idx="14">
                  <c:v>208.9</c:v>
                </c:pt>
                <c:pt idx="15">
                  <c:v>223.9</c:v>
                </c:pt>
                <c:pt idx="16">
                  <c:v>235.5</c:v>
                </c:pt>
                <c:pt idx="17">
                  <c:v>248.8</c:v>
                </c:pt>
                <c:pt idx="18">
                  <c:v>261.60000000000002</c:v>
                </c:pt>
                <c:pt idx="19">
                  <c:v>274.60000000000002</c:v>
                </c:pt>
                <c:pt idx="20">
                  <c:v>313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24-4FC1-A1A5-E0B0AC2BEABB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Metro Denver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Sheet1!$B$1:$V$1</c:f>
              <c:strCach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2020e</c:v>
                </c:pt>
              </c:strCache>
            </c:strRef>
          </c:cat>
          <c:val>
            <c:numRef>
              <c:f>Sheet1!$B$3:$V$3</c:f>
              <c:numCache>
                <c:formatCode>"$"#,##0</c:formatCode>
                <c:ptCount val="21"/>
                <c:pt idx="0">
                  <c:v>196.8</c:v>
                </c:pt>
                <c:pt idx="1">
                  <c:v>218.3</c:v>
                </c:pt>
                <c:pt idx="2">
                  <c:v>228.1</c:v>
                </c:pt>
                <c:pt idx="3">
                  <c:v>238.2</c:v>
                </c:pt>
                <c:pt idx="4">
                  <c:v>239.1</c:v>
                </c:pt>
                <c:pt idx="5">
                  <c:v>247.1</c:v>
                </c:pt>
                <c:pt idx="6">
                  <c:v>249.5</c:v>
                </c:pt>
                <c:pt idx="7">
                  <c:v>245.4</c:v>
                </c:pt>
                <c:pt idx="8">
                  <c:v>219.3</c:v>
                </c:pt>
                <c:pt idx="9">
                  <c:v>219.9</c:v>
                </c:pt>
                <c:pt idx="10">
                  <c:v>232.4</c:v>
                </c:pt>
                <c:pt idx="11">
                  <c:v>231.4</c:v>
                </c:pt>
                <c:pt idx="12">
                  <c:v>252.4</c:v>
                </c:pt>
                <c:pt idx="13">
                  <c:v>280.60000000000002</c:v>
                </c:pt>
                <c:pt idx="14">
                  <c:v>310.2</c:v>
                </c:pt>
                <c:pt idx="15">
                  <c:v>353.6</c:v>
                </c:pt>
                <c:pt idx="16">
                  <c:v>384.3</c:v>
                </c:pt>
                <c:pt idx="17">
                  <c:v>414.7</c:v>
                </c:pt>
                <c:pt idx="18">
                  <c:v>449.9</c:v>
                </c:pt>
                <c:pt idx="19">
                  <c:v>462.1</c:v>
                </c:pt>
                <c:pt idx="20">
                  <c:v>506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824-4FC1-A1A5-E0B0AC2BEABB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Boulder</c:v>
                </c:pt>
              </c:strCache>
            </c:strRef>
          </c:tx>
          <c:spPr>
            <a:ln w="28575" cap="rnd">
              <a:solidFill>
                <a:srgbClr val="008333"/>
              </a:solidFill>
              <a:round/>
            </a:ln>
            <a:effectLst/>
          </c:spPr>
          <c:marker>
            <c:symbol val="none"/>
          </c:marker>
          <c:cat>
            <c:strRef>
              <c:f>Sheet1!$B$1:$V$1</c:f>
              <c:strCach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2020e</c:v>
                </c:pt>
              </c:strCache>
            </c:strRef>
          </c:cat>
          <c:val>
            <c:numRef>
              <c:f>Sheet1!$B$4:$V$4</c:f>
              <c:numCache>
                <c:formatCode>General</c:formatCode>
                <c:ptCount val="21"/>
                <c:pt idx="2" formatCode="&quot;$&quot;0">
                  <c:v>317.60000000000002</c:v>
                </c:pt>
                <c:pt idx="3" formatCode="&quot;$&quot;0">
                  <c:v>313</c:v>
                </c:pt>
                <c:pt idx="4" formatCode="&quot;$&quot;0">
                  <c:v>325.3</c:v>
                </c:pt>
                <c:pt idx="5" formatCode="&quot;$&quot;0">
                  <c:v>348.4</c:v>
                </c:pt>
                <c:pt idx="6" formatCode="&quot;$&quot;0">
                  <c:v>366.4</c:v>
                </c:pt>
                <c:pt idx="7" formatCode="&quot;$&quot;0">
                  <c:v>376.2</c:v>
                </c:pt>
                <c:pt idx="8" formatCode="&quot;$&quot;0">
                  <c:v>359.6</c:v>
                </c:pt>
                <c:pt idx="9" formatCode="&quot;$&quot;0">
                  <c:v>345.5</c:v>
                </c:pt>
                <c:pt idx="10" formatCode="&quot;$&quot;0">
                  <c:v>358.1</c:v>
                </c:pt>
                <c:pt idx="11" formatCode="&quot;$&quot;0">
                  <c:v>353.1</c:v>
                </c:pt>
                <c:pt idx="12" formatCode="&quot;$&quot;0">
                  <c:v>383.7</c:v>
                </c:pt>
                <c:pt idx="13" formatCode="&quot;$&quot;0">
                  <c:v>371.8</c:v>
                </c:pt>
                <c:pt idx="14" formatCode="&quot;$&quot;0">
                  <c:v>390.7</c:v>
                </c:pt>
                <c:pt idx="15" formatCode="&quot;$&quot;0">
                  <c:v>454.1</c:v>
                </c:pt>
                <c:pt idx="16" formatCode="&quot;$&quot;0">
                  <c:v>511.7</c:v>
                </c:pt>
                <c:pt idx="17" formatCode="&quot;$&quot;#,##0">
                  <c:v>566.1</c:v>
                </c:pt>
                <c:pt idx="18" formatCode="&quot;$&quot;#,##0">
                  <c:v>607.4</c:v>
                </c:pt>
                <c:pt idx="19" formatCode="&quot;$&quot;#,##0">
                  <c:v>618.6</c:v>
                </c:pt>
                <c:pt idx="20" formatCode="&quot;$&quot;#,##0">
                  <c:v>673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824-4FC1-A1A5-E0B0AC2BE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5614680"/>
        <c:axId val="335615072"/>
      </c:lineChart>
      <c:catAx>
        <c:axId val="335614680"/>
        <c:scaling>
          <c:orientation val="minMax"/>
        </c:scaling>
        <c:delete val="0"/>
        <c:axPos val="b"/>
        <c:numFmt formatCode="0%" sourceLinked="0"/>
        <c:majorTickMark val="out"/>
        <c:minorTickMark val="none"/>
        <c:tickLblPos val="nextTo"/>
        <c:spPr>
          <a:noFill/>
          <a:ln w="9525" cap="flat" cmpd="sng" algn="ctr">
            <a:solidFill>
              <a:srgbClr val="888888"/>
            </a:solidFill>
            <a:round/>
          </a:ln>
          <a:effectLst/>
        </c:spPr>
        <c:txPr>
          <a:bodyPr rot="-30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5615072"/>
        <c:crosses val="autoZero"/>
        <c:auto val="1"/>
        <c:lblAlgn val="ctr"/>
        <c:lblOffset val="100"/>
        <c:tickLblSkip val="1"/>
        <c:noMultiLvlLbl val="0"/>
      </c:catAx>
      <c:valAx>
        <c:axId val="335615072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rgbClr val="D9D9D9"/>
              </a:solidFill>
              <a:round/>
            </a:ln>
            <a:effectLst/>
          </c:spPr>
        </c:majorGridlines>
        <c:numFmt formatCode="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5614680"/>
        <c:crosses val="autoZero"/>
        <c:crossBetween val="between"/>
        <c:majorUnit val="100"/>
      </c:valAx>
      <c:spPr>
        <a:noFill/>
        <a:ln>
          <a:solidFill>
            <a:srgbClr val="D9D9D9"/>
          </a:solidFill>
        </a:ln>
        <a:effectLst/>
      </c:spPr>
    </c:plotArea>
    <c:legend>
      <c:legendPos val="b"/>
      <c:layout>
        <c:manualLayout>
          <c:xMode val="edge"/>
          <c:yMode val="edge"/>
          <c:x val="0.10063613758806468"/>
          <c:y val="0.12465961545319162"/>
          <c:w val="0.63276244081853594"/>
          <c:h val="7.26400141888146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Nirmala UI" panose="020B0502040204020203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0.89418</cdr:x>
      <cdr:y>0.1608</cdr:y>
    </cdr:from>
    <cdr:to>
      <cdr:x>0.97062</cdr:x>
      <cdr:y>0.22755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35852" y="707725"/>
          <a:ext cx="644211" cy="293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 dirty="0">
              <a:solidFill>
                <a:srgbClr val="008333"/>
              </a:solidFill>
            </a:rPr>
            <a:t>$673</a:t>
          </a:r>
        </a:p>
      </cdr:txBody>
    </cdr:sp>
  </cdr:relSizeAnchor>
  <cdr:relSizeAnchor xmlns:cdr="http://schemas.openxmlformats.org/drawingml/2006/chartDrawing">
    <cdr:from>
      <cdr:x>0.89284</cdr:x>
      <cdr:y>0.33566</cdr:y>
    </cdr:from>
    <cdr:to>
      <cdr:x>0.96928</cdr:x>
      <cdr:y>0.40242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524562" y="1477309"/>
          <a:ext cx="644211" cy="2938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solidFill>
                <a:schemeClr val="tx1"/>
              </a:solidFill>
            </a:rPr>
            <a:t>$506</a:t>
          </a:r>
        </a:p>
      </cdr:txBody>
    </cdr:sp>
  </cdr:relSizeAnchor>
  <cdr:relSizeAnchor xmlns:cdr="http://schemas.openxmlformats.org/drawingml/2006/chartDrawing">
    <cdr:from>
      <cdr:x>0.89016</cdr:x>
      <cdr:y>0.48826</cdr:y>
    </cdr:from>
    <cdr:to>
      <cdr:x>0.9666</cdr:x>
      <cdr:y>0.56676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501985" y="2148885"/>
          <a:ext cx="644211" cy="3455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b="1" dirty="0">
              <a:solidFill>
                <a:srgbClr val="CC2C3E"/>
              </a:solidFill>
            </a:rPr>
            <a:t>$313</a:t>
          </a:r>
        </a:p>
      </cdr:txBody>
    </cdr:sp>
  </cdr:relSizeAnchor>
  <cdr:relSizeAnchor xmlns:cdr="http://schemas.openxmlformats.org/drawingml/2006/chartDrawing">
    <cdr:from>
      <cdr:x>0.9006</cdr:x>
      <cdr:y>0.53931</cdr:y>
    </cdr:from>
    <cdr:to>
      <cdr:x>0.9409</cdr:x>
      <cdr:y>0.5513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59FBD1B0-FC4C-49DC-A971-1FDF4CF314B6}"/>
            </a:ext>
          </a:extLst>
        </cdr:cNvPr>
        <cdr:cNvSpPr txBox="1"/>
      </cdr:nvSpPr>
      <cdr:spPr>
        <a:xfrm xmlns:a="http://schemas.openxmlformats.org/drawingml/2006/main">
          <a:off x="7589965" y="2055536"/>
          <a:ext cx="339634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A2623-C954-C449-B9C5-D084AEE0CC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B21544-0470-1B41-B69F-BB812A7CB7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6F322-1BE2-D343-B208-517215EA9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4EC67-DC50-1A44-84B7-471031581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C4B37-F31F-8048-8E3F-C077CBF64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5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1A874-14AB-BC48-97F6-6504BE43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897E09-6FBF-D941-ACF3-15D5206E53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82453-4365-614A-AE10-B3C446463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9C7A9-052C-6248-8762-259BDB667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E30E9-C3D9-AD4A-BEF8-B473713D5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53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A4A779-8761-9742-BB91-28EF0004B9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FF8945-BF40-F945-9471-536F2FC35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E9938-4E8D-6A4D-A53E-9FC4C8E61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5FD40-6FE3-6342-9BA4-1301A621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13343-AE45-454F-B6DA-4845923B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75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D7B16-FD56-2F4D-AE9E-DA72DEA48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12BF4-70EF-0B42-9884-64A10BD9D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1C992-A193-FD45-A5E1-5329DC4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0B377-07EB-7D4E-976A-66B1AACE3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83A80-9901-C74C-B7FA-F04879C18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5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6535-92A1-7C4D-8485-962F3BF88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72C05-28C2-2143-A665-867EBFB66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B1A998-99EB-7542-B565-E1CDF8A1E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AC756-FE03-0B4D-A03F-23DA5BB1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5386FF-E712-144B-876B-FB4E46289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2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FBCD7-11F9-904F-A6D4-6BF09E950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0A59D-B192-0748-8982-8C28007CB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1D1042-216E-A64F-A955-46C128A9C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C6AF7F-74C4-7D48-AEDB-4AFF53CE8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25514-9E0B-8C45-86C4-65F0C5A81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6F055-D76A-C745-B282-22B34B8E5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29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D2E5-201D-074F-9408-B4891E751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EF1A32-25CB-8F47-BDA0-D4C06681D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6425E-9082-D449-BFE9-0738F318E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59948-1E34-044A-9B17-91B331A6EA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A38BF-7ED4-1B41-A7A4-DAD3681E0C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0BF711-34B7-1344-9658-52A8AC28B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ED16C0-76AD-E741-816C-9162F2889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AD1E-9878-3649-B6E1-2D8163185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3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88437-C831-5B45-900E-E978240C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BFAA19-4000-0645-A00D-CCD830BC4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057C84-F652-B04D-8EFD-C09DAEE3F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1B9129-C43E-134B-9098-73EDBDE49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39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AB5EAA-0109-924F-9007-A5FA22D04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F9DE19-D695-CD42-8390-C7E5C7847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EC1A51-B378-6B41-B06C-D61C9300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826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02408-66E6-3F40-98FD-131E4AA81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019BA-1231-654B-8DF7-96B98F38B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65E1AE-6869-8344-941E-2A1E145B2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0B7B64-9447-A14E-A516-FC44C9881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613DC-42D7-BB4B-8D5B-B164E17C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C13D1-5165-4247-9C30-DB79257A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C605A-6C13-F042-8357-57C4493A0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A40805-D2D9-C846-8D77-4F7B66D26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645050-8858-5F43-8171-FBA8119A9A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ACBC26-9B54-EA4D-B3E3-D876AE874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E39655-41D3-7046-9B24-FF3727663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35479B-79EB-D241-B6F0-29736F5A2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0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98CB5B-9C8B-9A44-A2E0-BAC0CD76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54EE2-CB0F-4246-8EA7-B0395871A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ABF39-D29D-A240-BB2E-68F137AFF8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C1F57-4A1A-954F-9EE1-D7317E120C9F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ABDD2-356D-C54C-A482-79CC82C95B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3E540E-CAA0-F24A-B02C-51B1C9527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7BD06-E934-C241-9251-E1453CB46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0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it.ly/3s2WYgx" TargetMode="External"/><Relationship Id="rId5" Type="http://schemas.openxmlformats.org/officeDocument/2006/relationships/hyperlink" Target="mailto:info@denverchamber.org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view of a city&#10;&#10;Description automatically generated">
            <a:extLst>
              <a:ext uri="{FF2B5EF4-FFF2-40B4-BE49-F238E27FC236}">
                <a16:creationId xmlns:a16="http://schemas.microsoft.com/office/drawing/2014/main" id="{9F750C4B-9562-984C-86F9-8D6346517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3E8549F8-684B-2641-9419-849D3BC3F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D3511B-4816-E34B-AA09-39492DDCE7AC}"/>
              </a:ext>
            </a:extLst>
          </p:cNvPr>
          <p:cNvSpPr txBox="1"/>
          <p:nvPr/>
        </p:nvSpPr>
        <p:spPr>
          <a:xfrm>
            <a:off x="5897457" y="4642696"/>
            <a:ext cx="6294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pc="300" dirty="0">
                <a:solidFill>
                  <a:schemeClr val="bg1"/>
                </a:solidFill>
                <a:latin typeface="DIN Condensed" pitchFamily="2" charset="0"/>
              </a:rPr>
              <a:t>Denver Metro Association of Realtors </a:t>
            </a:r>
            <a:br>
              <a:rPr lang="en-US" sz="3200" spc="300" dirty="0">
                <a:solidFill>
                  <a:schemeClr val="bg1"/>
                </a:solidFill>
                <a:latin typeface="DIN Condensed" pitchFamily="2" charset="0"/>
              </a:rPr>
            </a:br>
            <a:r>
              <a:rPr lang="en-US" sz="3200" spc="300" dirty="0">
                <a:solidFill>
                  <a:schemeClr val="bg1"/>
                </a:solidFill>
                <a:latin typeface="DIN Condensed" pitchFamily="2" charset="0"/>
              </a:rPr>
              <a:t>Economic Summit</a:t>
            </a:r>
          </a:p>
          <a:p>
            <a:r>
              <a:rPr lang="en-US" sz="3200" spc="300" dirty="0">
                <a:solidFill>
                  <a:schemeClr val="bg1"/>
                </a:solidFill>
                <a:latin typeface="DIN Condensed" pitchFamily="2" charset="0"/>
              </a:rPr>
              <a:t>Jan. 8, 2021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DB326C-A6A6-3D44-B715-D86B654B56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256840"/>
            <a:ext cx="2315379" cy="100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67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ity at night&#10;&#10;Description automatically generated">
            <a:extLst>
              <a:ext uri="{FF2B5EF4-FFF2-40B4-BE49-F238E27FC236}">
                <a16:creationId xmlns:a16="http://schemas.microsoft.com/office/drawing/2014/main" id="{5E061CCC-3519-3D42-BAB4-30594AC63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9C6648-CC46-A747-98F3-92CB69F24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096000"/>
            <a:ext cx="1430293" cy="59711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E78B3EB8-64DB-1346-B610-DD0B36794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7483EEB-8B4D-A049-9217-DD7BE4BDA065}"/>
              </a:ext>
            </a:extLst>
          </p:cNvPr>
          <p:cNvSpPr txBox="1">
            <a:spLocks/>
          </p:cNvSpPr>
          <p:nvPr/>
        </p:nvSpPr>
        <p:spPr>
          <a:xfrm>
            <a:off x="458786" y="340509"/>
            <a:ext cx="852942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2021 Legislative session</a:t>
            </a:r>
            <a:endParaRPr lang="en-US" sz="4200" dirty="0">
              <a:solidFill>
                <a:srgbClr val="00548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56962E-4788-4E0D-B947-26B082F0206D}"/>
              </a:ext>
            </a:extLst>
          </p:cNvPr>
          <p:cNvSpPr txBox="1"/>
          <p:nvPr/>
        </p:nvSpPr>
        <p:spPr>
          <a:xfrm>
            <a:off x="458785" y="1254653"/>
            <a:ext cx="72966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Public Health Option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Labor Peace Act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Paid Family and Medical Leave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Transportation Funding</a:t>
            </a:r>
            <a:endParaRPr lang="en-US" sz="2400" i="1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0001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ity at night&#10;&#10;Description automatically generated">
            <a:extLst>
              <a:ext uri="{FF2B5EF4-FFF2-40B4-BE49-F238E27FC236}">
                <a16:creationId xmlns:a16="http://schemas.microsoft.com/office/drawing/2014/main" id="{5E061CCC-3519-3D42-BAB4-30594AC63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9C6648-CC46-A747-98F3-92CB69F24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096000"/>
            <a:ext cx="1430293" cy="59711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E78B3EB8-64DB-1346-B610-DD0B36794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7483EEB-8B4D-A049-9217-DD7BE4BDA065}"/>
              </a:ext>
            </a:extLst>
          </p:cNvPr>
          <p:cNvSpPr txBox="1">
            <a:spLocks/>
          </p:cNvSpPr>
          <p:nvPr/>
        </p:nvSpPr>
        <p:spPr>
          <a:xfrm>
            <a:off x="458786" y="340509"/>
            <a:ext cx="852942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Denver Metro Chamber of Commerce</a:t>
            </a:r>
            <a:endParaRPr lang="en-US" sz="4200" dirty="0">
              <a:solidFill>
                <a:srgbClr val="00548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56962E-4788-4E0D-B947-26B082F0206D}"/>
              </a:ext>
            </a:extLst>
          </p:cNvPr>
          <p:cNvSpPr txBox="1"/>
          <p:nvPr/>
        </p:nvSpPr>
        <p:spPr>
          <a:xfrm>
            <a:off x="458785" y="1254653"/>
            <a:ext cx="82043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Contact 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denverchamber.org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303-534-8500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hlinkClick r:id="rId5"/>
              </a:rPr>
              <a:t>info@denverchamber.org</a:t>
            </a:r>
            <a:endParaRPr lang="en-US" sz="2400" dirty="0"/>
          </a:p>
          <a:p>
            <a:endParaRPr lang="en-US" sz="2400" dirty="0"/>
          </a:p>
          <a:p>
            <a:r>
              <a:rPr lang="en-US" sz="2400" b="1" dirty="0"/>
              <a:t>Upcoming Event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Business Legislative Preview w/ </a:t>
            </a:r>
            <a:br>
              <a:rPr lang="en-US" sz="2400" dirty="0"/>
            </a:br>
            <a:r>
              <a:rPr lang="en-US" sz="2400" dirty="0"/>
              <a:t>Colorado General Assembly Leadership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Tuesday, Jan. 12, 10 a.m. to Noon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Learn more at </a:t>
            </a:r>
            <a:r>
              <a:rPr lang="en-US" sz="2400" dirty="0">
                <a:hlinkClick r:id="rId6"/>
              </a:rPr>
              <a:t>bit.ly/3s2WYgx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2011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ity at night&#10;&#10;Description automatically generated">
            <a:extLst>
              <a:ext uri="{FF2B5EF4-FFF2-40B4-BE49-F238E27FC236}">
                <a16:creationId xmlns:a16="http://schemas.microsoft.com/office/drawing/2014/main" id="{5E061CCC-3519-3D42-BAB4-30594AC63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9C6648-CC46-A747-98F3-92CB69F24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096000"/>
            <a:ext cx="1430293" cy="59711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E78B3EB8-64DB-1346-B610-DD0B36794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7483EEB-8B4D-A049-9217-DD7BE4BDA065}"/>
              </a:ext>
            </a:extLst>
          </p:cNvPr>
          <p:cNvSpPr txBox="1">
            <a:spLocks/>
          </p:cNvSpPr>
          <p:nvPr/>
        </p:nvSpPr>
        <p:spPr>
          <a:xfrm>
            <a:off x="458786" y="340509"/>
            <a:ext cx="77369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Colorado: Heading into Pandemic</a:t>
            </a:r>
            <a:endParaRPr lang="en-US" sz="4200" dirty="0">
              <a:solidFill>
                <a:srgbClr val="00548B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0463707-24BC-48A4-B0CA-CB9E221314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049" y="1278131"/>
            <a:ext cx="7838884" cy="10482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56962E-4788-4E0D-B947-26B082F0206D}"/>
              </a:ext>
            </a:extLst>
          </p:cNvPr>
          <p:cNvSpPr txBox="1"/>
          <p:nvPr/>
        </p:nvSpPr>
        <p:spPr>
          <a:xfrm>
            <a:off x="560049" y="2422213"/>
            <a:ext cx="62791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most educated state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Home to 6 of top 10 healthiest U.S. counties</a:t>
            </a:r>
          </a:p>
          <a:p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Among the best places for starting a company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#1 in prosperity when considering growth, prosperity, inclusion &amp; </a:t>
            </a:r>
            <a:br>
              <a:rPr lang="en-US" sz="2400" dirty="0"/>
            </a:br>
            <a:r>
              <a:rPr lang="en-US" sz="2400" dirty="0"/>
              <a:t>inclusion by race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764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Net-Migration Positive Since 1990</a:t>
            </a:r>
            <a:endParaRPr lang="en-US" sz="4200" dirty="0">
              <a:solidFill>
                <a:srgbClr val="00548B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EA733A-7CA0-43AC-BE46-6A07047503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311" y="1635765"/>
            <a:ext cx="7664249" cy="432365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988" y="5824115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Nirmala UI" panose="020B0502040204020203" pitchFamily="34" charset="0"/>
              </a:rPr>
              <a:t>Source: Colorado Division of Local Government, State Demography Office.</a:t>
            </a:r>
          </a:p>
        </p:txBody>
      </p:sp>
    </p:spTree>
    <p:extLst>
      <p:ext uri="{BB962C8B-B14F-4D97-AF65-F5344CB8AC3E}">
        <p14:creationId xmlns:p14="http://schemas.microsoft.com/office/powerpoint/2010/main" val="2347434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ity at night&#10;&#10;Description automatically generated">
            <a:extLst>
              <a:ext uri="{FF2B5EF4-FFF2-40B4-BE49-F238E27FC236}">
                <a16:creationId xmlns:a16="http://schemas.microsoft.com/office/drawing/2014/main" id="{5E061CCC-3519-3D42-BAB4-30594AC63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9C6648-CC46-A747-98F3-92CB69F24D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096000"/>
            <a:ext cx="1430293" cy="59711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E78B3EB8-64DB-1346-B610-DD0B36794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7483EEB-8B4D-A049-9217-DD7BE4BDA065}"/>
              </a:ext>
            </a:extLst>
          </p:cNvPr>
          <p:cNvSpPr txBox="1">
            <a:spLocks/>
          </p:cNvSpPr>
          <p:nvPr/>
        </p:nvSpPr>
        <p:spPr>
          <a:xfrm>
            <a:off x="458786" y="340509"/>
            <a:ext cx="852942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Air travel Strong at DEN</a:t>
            </a:r>
            <a:endParaRPr lang="en-US" sz="4200" dirty="0">
              <a:solidFill>
                <a:srgbClr val="00548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56962E-4788-4E0D-B947-26B082F0206D}"/>
              </a:ext>
            </a:extLst>
          </p:cNvPr>
          <p:cNvSpPr txBox="1"/>
          <p:nvPr/>
        </p:nvSpPr>
        <p:spPr>
          <a:xfrm>
            <a:off x="458785" y="1254653"/>
            <a:ext cx="72966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DEN ranked as the 2</a:t>
            </a:r>
            <a:r>
              <a:rPr lang="en-US" sz="2400" baseline="30000" dirty="0"/>
              <a:t>nd</a:t>
            </a:r>
            <a:r>
              <a:rPr lang="en-US" sz="2400" dirty="0"/>
              <a:t> busiest airport in the U.S. in June and July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Passengers at DEN increased 14.2% from September </a:t>
            </a:r>
            <a:br>
              <a:rPr lang="en-US" sz="2400" dirty="0"/>
            </a:br>
            <a:r>
              <a:rPr lang="en-US" sz="2400" dirty="0"/>
              <a:t>to October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“Denver has retained demand better than any other market.” – </a:t>
            </a:r>
            <a:r>
              <a:rPr lang="en-US" sz="2400" i="1" dirty="0"/>
              <a:t>United Airlines, July 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“The Denver market has proven to be particularly resilient.” – </a:t>
            </a:r>
            <a:r>
              <a:rPr lang="en-US" sz="2400" i="1" dirty="0"/>
              <a:t>Southwest Airlines, August 2020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6097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Colorado Unemployment Claims</a:t>
            </a:r>
            <a:endParaRPr lang="en-US" sz="4200" dirty="0">
              <a:solidFill>
                <a:srgbClr val="00548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3988" y="5604935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defRPr/>
            </a:pPr>
            <a:r>
              <a:rPr lang="en-US" sz="1200" i="1" dirty="0">
                <a:cs typeface="Nirmala UI" panose="020B0502040204020203" pitchFamily="34" charset="0"/>
              </a:rPr>
              <a:t>Source: Colorado Dept. of Labor, U.S. Dept. of Labor, St. Louis Fed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09B0AB-EA02-4120-A9B9-D0E44E9F6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70" y="1253065"/>
            <a:ext cx="7310595" cy="4189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6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Employment Rate in Colorado </a:t>
            </a:r>
          </a:p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Similar to U.S.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07" y="5576003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defRPr/>
            </a:pPr>
            <a:r>
              <a:rPr lang="en-US" sz="1200" i="1" dirty="0">
                <a:cs typeface="Nirmala UI" panose="020B0502040204020203" pitchFamily="34" charset="0"/>
              </a:rPr>
              <a:t>Source: Opportunity Insights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7A2FBF-122A-498B-91DE-B715163846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2009519"/>
            <a:ext cx="8865036" cy="356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67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Consumer Spending slower in CO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07" y="5576003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defRPr/>
            </a:pPr>
            <a:r>
              <a:rPr lang="en-US" sz="1200" i="1" dirty="0">
                <a:cs typeface="Nirmala UI" panose="020B0502040204020203" pitchFamily="34" charset="0"/>
              </a:rPr>
              <a:t>Source: Opportunity Insights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4DD67D-572F-4FD5-AEFF-40115F642C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1787128"/>
            <a:ext cx="8546254" cy="342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27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Metro Denver #13 and Boulder #7 Highest Median Home Price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07" y="5802484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defRPr/>
            </a:pPr>
            <a:r>
              <a:rPr lang="en-US" sz="1200" i="1" dirty="0">
                <a:cs typeface="Nirmala UI" panose="020B0502040204020203" pitchFamily="34" charset="0"/>
              </a:rPr>
              <a:t>Source: National Association of REALTORS.</a:t>
            </a:r>
          </a:p>
        </p:txBody>
      </p: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0B4F9011-7658-44DB-BA1B-C14804AFC4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473640"/>
              </p:ext>
            </p:extLst>
          </p:nvPr>
        </p:nvGraphicFramePr>
        <p:xfrm>
          <a:off x="353706" y="1815589"/>
          <a:ext cx="7470947" cy="3901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65073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F57F85-596B-FA4C-9371-ABBFA123E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photo, building, front, black&#10;&#10;Description automatically generated">
            <a:extLst>
              <a:ext uri="{FF2B5EF4-FFF2-40B4-BE49-F238E27FC236}">
                <a16:creationId xmlns:a16="http://schemas.microsoft.com/office/drawing/2014/main" id="{617EEE74-49FE-AA4C-973A-9C9F4A0FD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2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39F651-64F9-634A-909F-D2618045B9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6170506"/>
            <a:ext cx="1430293" cy="59711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17B4AB2-A8AA-AD44-AA4C-D0800D1E8F2A}"/>
              </a:ext>
            </a:extLst>
          </p:cNvPr>
          <p:cNvSpPr txBox="1">
            <a:spLocks/>
          </p:cNvSpPr>
          <p:nvPr/>
        </p:nvSpPr>
        <p:spPr>
          <a:xfrm>
            <a:off x="169907" y="423631"/>
            <a:ext cx="7838547" cy="597113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200" b="1" cap="all" spc="300" dirty="0">
                <a:solidFill>
                  <a:srgbClr val="00548B"/>
                </a:solidFill>
                <a:latin typeface="DIN Condensed" pitchFamily="2" charset="0"/>
              </a:rPr>
              <a:t>Recession continues to impact low-wage workers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3421C1-1051-4A9E-A381-D152002A7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907" y="5576003"/>
            <a:ext cx="5312482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defRPr/>
            </a:pPr>
            <a:r>
              <a:rPr lang="en-US" sz="1200" i="1" dirty="0">
                <a:cs typeface="Nirmala UI" panose="020B0502040204020203" pitchFamily="34" charset="0"/>
              </a:rPr>
              <a:t>Source: Opportunity Insights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1FD762-6C40-45AF-B990-4D8B0C49F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07" y="2048987"/>
            <a:ext cx="8890203" cy="336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0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RP Custom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008333"/>
    </a:accent1>
    <a:accent2>
      <a:srgbClr val="888888"/>
    </a:accent2>
    <a:accent3>
      <a:srgbClr val="008BBC"/>
    </a:accent3>
    <a:accent4>
      <a:srgbClr val="993366"/>
    </a:accent4>
    <a:accent5>
      <a:srgbClr val="FF8C00"/>
    </a:accent5>
    <a:accent6>
      <a:srgbClr val="CC2C3E"/>
    </a:accent6>
    <a:hlink>
      <a:srgbClr val="008333"/>
    </a:hlink>
    <a:folHlink>
      <a:srgbClr val="888888"/>
    </a:folHlink>
  </a:clrScheme>
  <a:fontScheme name="DRP Custom">
    <a:majorFont>
      <a:latin typeface="Nirmala UI"/>
      <a:ea typeface=""/>
      <a:cs typeface=""/>
    </a:majorFont>
    <a:minorFont>
      <a:latin typeface="Nirmala U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296</Words>
  <Application>Microsoft Office PowerPoint</Application>
  <PresentationFormat>Widescreen</PresentationFormat>
  <Paragraphs>54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DIN Condensed</vt:lpstr>
      <vt:lpstr>Nirmala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 Katz</dc:creator>
  <cp:lastModifiedBy>Kostka Beck, Jennifer</cp:lastModifiedBy>
  <cp:revision>20</cp:revision>
  <dcterms:created xsi:type="dcterms:W3CDTF">2019-11-20T19:58:06Z</dcterms:created>
  <dcterms:modified xsi:type="dcterms:W3CDTF">2021-01-07T18:57:35Z</dcterms:modified>
</cp:coreProperties>
</file>