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6224" r:id="rId2"/>
    <p:sldMasterId id="2147489836" r:id="rId3"/>
    <p:sldMasterId id="2147489851" r:id="rId4"/>
    <p:sldMasterId id="2147489872" r:id="rId5"/>
    <p:sldMasterId id="2147489884" r:id="rId6"/>
  </p:sldMasterIdLst>
  <p:notesMasterIdLst>
    <p:notesMasterId r:id="rId87"/>
  </p:notesMasterIdLst>
  <p:sldIdLst>
    <p:sldId id="5881" r:id="rId7"/>
    <p:sldId id="1683" r:id="rId8"/>
    <p:sldId id="6109" r:id="rId9"/>
    <p:sldId id="2716" r:id="rId10"/>
    <p:sldId id="6382" r:id="rId11"/>
    <p:sldId id="6594" r:id="rId12"/>
    <p:sldId id="6811" r:id="rId13"/>
    <p:sldId id="6690" r:id="rId14"/>
    <p:sldId id="6599" r:id="rId15"/>
    <p:sldId id="6812" r:id="rId16"/>
    <p:sldId id="2248" r:id="rId17"/>
    <p:sldId id="6003" r:id="rId18"/>
    <p:sldId id="6813" r:id="rId19"/>
    <p:sldId id="6814" r:id="rId20"/>
    <p:sldId id="6798" r:id="rId21"/>
    <p:sldId id="6770" r:id="rId22"/>
    <p:sldId id="6799" r:id="rId23"/>
    <p:sldId id="6524" r:id="rId24"/>
    <p:sldId id="6780" r:id="rId25"/>
    <p:sldId id="6800" r:id="rId26"/>
    <p:sldId id="2484" r:id="rId27"/>
    <p:sldId id="6801" r:id="rId28"/>
    <p:sldId id="6148" r:id="rId29"/>
    <p:sldId id="6272" r:id="rId30"/>
    <p:sldId id="6049" r:id="rId31"/>
    <p:sldId id="6802" r:id="rId32"/>
    <p:sldId id="1133" r:id="rId33"/>
    <p:sldId id="6314" r:id="rId34"/>
    <p:sldId id="6803" r:id="rId35"/>
    <p:sldId id="5366" r:id="rId36"/>
    <p:sldId id="6804" r:id="rId37"/>
    <p:sldId id="5709" r:id="rId38"/>
    <p:sldId id="1695" r:id="rId39"/>
    <p:sldId id="6781" r:id="rId40"/>
    <p:sldId id="854" r:id="rId41"/>
    <p:sldId id="6105" r:id="rId42"/>
    <p:sldId id="1733" r:id="rId43"/>
    <p:sldId id="6307" r:id="rId44"/>
    <p:sldId id="1037" r:id="rId45"/>
    <p:sldId id="6410" r:id="rId46"/>
    <p:sldId id="5206" r:id="rId47"/>
    <p:sldId id="6782" r:id="rId48"/>
    <p:sldId id="762" r:id="rId49"/>
    <p:sldId id="6805" r:id="rId50"/>
    <p:sldId id="6806" r:id="rId51"/>
    <p:sldId id="6369" r:id="rId52"/>
    <p:sldId id="6795" r:id="rId53"/>
    <p:sldId id="5385" r:id="rId54"/>
    <p:sldId id="6708" r:id="rId55"/>
    <p:sldId id="4108" r:id="rId56"/>
    <p:sldId id="6344" r:id="rId57"/>
    <p:sldId id="6807" r:id="rId58"/>
    <p:sldId id="6808" r:id="rId59"/>
    <p:sldId id="6793" r:id="rId60"/>
    <p:sldId id="6578" r:id="rId61"/>
    <p:sldId id="2787" r:id="rId62"/>
    <p:sldId id="5671" r:id="rId63"/>
    <p:sldId id="6139" r:id="rId64"/>
    <p:sldId id="2027" r:id="rId65"/>
    <p:sldId id="1011" r:id="rId66"/>
    <p:sldId id="6815" r:id="rId67"/>
    <p:sldId id="6475" r:id="rId68"/>
    <p:sldId id="2301" r:id="rId69"/>
    <p:sldId id="6788" r:id="rId70"/>
    <p:sldId id="6809" r:id="rId71"/>
    <p:sldId id="6785" r:id="rId72"/>
    <p:sldId id="3783" r:id="rId73"/>
    <p:sldId id="716" r:id="rId74"/>
    <p:sldId id="4903" r:id="rId75"/>
    <p:sldId id="5149" r:id="rId76"/>
    <p:sldId id="1021" r:id="rId77"/>
    <p:sldId id="6511" r:id="rId78"/>
    <p:sldId id="2028" r:id="rId79"/>
    <p:sldId id="6453" r:id="rId80"/>
    <p:sldId id="4022" r:id="rId81"/>
    <p:sldId id="6373" r:id="rId82"/>
    <p:sldId id="6810" r:id="rId83"/>
    <p:sldId id="6500" r:id="rId84"/>
    <p:sldId id="401" r:id="rId85"/>
    <p:sldId id="834" r:id="rId8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24ED205-5547-4FD7-A437-518E6F25DE05}">
          <p14:sldIdLst>
            <p14:sldId id="5881"/>
            <p14:sldId id="1683"/>
            <p14:sldId id="6109"/>
            <p14:sldId id="2716"/>
            <p14:sldId id="6382"/>
            <p14:sldId id="6594"/>
            <p14:sldId id="6811"/>
            <p14:sldId id="6690"/>
            <p14:sldId id="6599"/>
            <p14:sldId id="6812"/>
            <p14:sldId id="2248"/>
            <p14:sldId id="6003"/>
            <p14:sldId id="6813"/>
            <p14:sldId id="6814"/>
            <p14:sldId id="6798"/>
            <p14:sldId id="6770"/>
            <p14:sldId id="6799"/>
            <p14:sldId id="6524"/>
            <p14:sldId id="6780"/>
            <p14:sldId id="6800"/>
            <p14:sldId id="2484"/>
            <p14:sldId id="6801"/>
            <p14:sldId id="6148"/>
            <p14:sldId id="6272"/>
            <p14:sldId id="6049"/>
            <p14:sldId id="6802"/>
            <p14:sldId id="1133"/>
            <p14:sldId id="6314"/>
            <p14:sldId id="6803"/>
            <p14:sldId id="5366"/>
            <p14:sldId id="6804"/>
            <p14:sldId id="5709"/>
            <p14:sldId id="1695"/>
            <p14:sldId id="6781"/>
            <p14:sldId id="854"/>
            <p14:sldId id="6105"/>
            <p14:sldId id="1733"/>
            <p14:sldId id="6307"/>
            <p14:sldId id="1037"/>
            <p14:sldId id="6410"/>
            <p14:sldId id="5206"/>
            <p14:sldId id="6782"/>
            <p14:sldId id="762"/>
            <p14:sldId id="6805"/>
            <p14:sldId id="6806"/>
            <p14:sldId id="6369"/>
            <p14:sldId id="6795"/>
            <p14:sldId id="5385"/>
            <p14:sldId id="6708"/>
            <p14:sldId id="4108"/>
            <p14:sldId id="6344"/>
            <p14:sldId id="6807"/>
            <p14:sldId id="6808"/>
            <p14:sldId id="6793"/>
            <p14:sldId id="6578"/>
            <p14:sldId id="2787"/>
            <p14:sldId id="5671"/>
            <p14:sldId id="6139"/>
            <p14:sldId id="2027"/>
            <p14:sldId id="1011"/>
            <p14:sldId id="6815"/>
            <p14:sldId id="6475"/>
            <p14:sldId id="2301"/>
            <p14:sldId id="6788"/>
            <p14:sldId id="6809"/>
            <p14:sldId id="6785"/>
            <p14:sldId id="3783"/>
            <p14:sldId id="716"/>
            <p14:sldId id="4903"/>
            <p14:sldId id="5149"/>
            <p14:sldId id="1021"/>
            <p14:sldId id="6511"/>
            <p14:sldId id="2028"/>
            <p14:sldId id="6453"/>
            <p14:sldId id="4022"/>
            <p14:sldId id="6373"/>
            <p14:sldId id="6810"/>
            <p14:sldId id="6500"/>
            <p14:sldId id="401"/>
            <p14:sldId id="83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  <p:cmAuthor id="2" name="Elliot Eisenberg" initials="EE" lastIdx="2" clrIdx="1">
    <p:extLst>
      <p:ext uri="{19B8F6BF-5375-455C-9EA6-DF929625EA0E}">
        <p15:presenceInfo xmlns:p15="http://schemas.microsoft.com/office/powerpoint/2012/main" userId="Elliot Eisenber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3802" autoAdjust="0"/>
  </p:normalViewPr>
  <p:slideViewPr>
    <p:cSldViewPr>
      <p:cViewPr varScale="1">
        <p:scale>
          <a:sx n="118" d="100"/>
          <a:sy n="118" d="100"/>
        </p:scale>
        <p:origin x="1328" y="2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84" Type="http://schemas.openxmlformats.org/officeDocument/2006/relationships/slide" Target="slides/slide78.xml"/><Relationship Id="rId89" Type="http://schemas.openxmlformats.org/officeDocument/2006/relationships/presProps" Target="presProps.xml"/><Relationship Id="rId16" Type="http://schemas.openxmlformats.org/officeDocument/2006/relationships/slide" Target="slides/slide10.xml"/><Relationship Id="rId11" Type="http://schemas.openxmlformats.org/officeDocument/2006/relationships/slide" Target="slides/slide5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5" Type="http://schemas.openxmlformats.org/officeDocument/2006/relationships/slideMaster" Target="slideMasters/slideMaster5.xml"/><Relationship Id="rId90" Type="http://schemas.openxmlformats.org/officeDocument/2006/relationships/viewProps" Target="viewProps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slide" Target="slides/slide7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slide" Target="slides/slide74.xml"/><Relationship Id="rId85" Type="http://schemas.openxmlformats.org/officeDocument/2006/relationships/slide" Target="slides/slide79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slide" Target="slides/slide77.xml"/><Relationship Id="rId88" Type="http://schemas.openxmlformats.org/officeDocument/2006/relationships/commentAuthors" Target="commentAuthors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slide" Target="slides/slide75.xml"/><Relationship Id="rId86" Type="http://schemas.openxmlformats.org/officeDocument/2006/relationships/slide" Target="slides/slide8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6" Type="http://schemas.openxmlformats.org/officeDocument/2006/relationships/slide" Target="slides/slide70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9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4" Type="http://schemas.openxmlformats.org/officeDocument/2006/relationships/slide" Target="slides/slide18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66" Type="http://schemas.openxmlformats.org/officeDocument/2006/relationships/slide" Target="slides/slide60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19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0455949-331D-411C-95B3-6D9647573300}" type="datetimeFigureOut">
              <a:rPr lang="en-US" smtClean="0"/>
              <a:t>1/7/21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001A9E1-1061-427C-B3BB-B7F9DE61A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890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3" Type="http://schemas.openxmlformats.org/officeDocument/2006/relationships/hyperlink" Target="mailto:kerry_donahue@harvard.edu" TargetMode="External"/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ovidtracking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ousingwire.com/articles/48974-zillow-housing-slowdown-likely-to-pass-as-second-wave-of-millennials-enter-housing-market" TargetMode="External"/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hiladelphiafed.org/research-and-data/regional-economy" TargetMode="External"/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hiladelphiafed.org/research-and-data/regional-economy" TargetMode="External"/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rookings.edu/research/population-change-and-the-projected-change-in-congressional-representation/?mod=djemDailyShot&amp;mod=djemDailyShot" TargetMode="External"/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otelnewsnow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12-23-20. Monthly data.  ALTSALES  (PERMANENT) TOTALSA = all car sales.</a:t>
            </a:r>
          </a:p>
          <a:p>
            <a:r>
              <a:rPr lang="en-US" dirty="0"/>
              <a:t>Comes out 1 or 2 days after carmakers report results.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36387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1-4-21 (Gasoline consumption)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39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03931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54948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1-4-21 (Mobility)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39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03931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2309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1-4-21. </a:t>
            </a:r>
            <a:r>
              <a:rPr lang="en-US" dirty="0" err="1"/>
              <a:t>Calculatedriskblog</a:t>
            </a:r>
            <a:r>
              <a:rPr lang="en-US" dirty="0"/>
              <a:t> (OpenTable, Open Table)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18708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12-10-20 The WSJ’s Real Time Economics (Kastle Systems)</a:t>
            </a:r>
          </a:p>
          <a:p>
            <a:r>
              <a:rPr lang="en-US" dirty="0"/>
              <a:t>https://www.wsj.com/articles/a-new-setback-for-big-cities-as-return-to-the-office-fades-11606818601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39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03931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1270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12-3-20 The Daily Shot (Mobility)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39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03931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81554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12-30-20. Daily data.   SP500 (PERMANENT)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415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0415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29913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Updated 12-23-20. Monthly data.  PCEC96 (PERMANENT)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47117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11/30/20. The Daily Shot (US Personal consumption)</a:t>
            </a:r>
          </a:p>
          <a:p>
            <a:r>
              <a:rPr lang="en-US" dirty="0"/>
              <a:t>Comment 10-2-20.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62865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Updated 12-28-20</a:t>
            </a:r>
            <a:r>
              <a:rPr lang="en-US" dirty="0"/>
              <a:t>.  Monthly data. NY, Philly, Richmond, Dallas and KC fed data. </a:t>
            </a:r>
          </a:p>
          <a:p>
            <a:r>
              <a:rPr lang="en-US" dirty="0"/>
              <a:t>This is a diffusion index, so it’s less valuable an indicator.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39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03931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05409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12-15-20. Monthly data. TCU (PERMANENT)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39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03931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6427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12/16/20.  Monthly data. RRSFS (PERMANENT)</a:t>
            </a:r>
          </a:p>
          <a:p>
            <a:r>
              <a:rPr lang="en-US" dirty="0"/>
              <a:t>Comment 12-16-20.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242260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12-23-20. Monthly data.  NEWORDER (PERMANENT)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39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03931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030604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285">
              <a:defRPr/>
            </a:pPr>
            <a:r>
              <a:rPr lang="en-US" dirty="0"/>
              <a:t>Updated 12-14-20 WSJ’s The Daily Shot (US rigs, Baker Hughes, rotary rig count)</a:t>
            </a:r>
          </a:p>
          <a:p>
            <a:pPr defTabSz="914285">
              <a:defRPr/>
            </a:pPr>
            <a:r>
              <a:rPr lang="en-US" dirty="0"/>
              <a:t>Source: Baker Hughes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91129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12-9-20. The Daily Shot.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779872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4/23/20.  The Daily Shot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51231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Updated 12-23-20. Monthly data.  A229RX0 (PERMANENT)</a:t>
            </a:r>
          </a:p>
          <a:p>
            <a:pPr defTabSz="914055">
              <a:defRPr/>
            </a:pPr>
            <a:r>
              <a:rPr lang="en-US" dirty="0"/>
              <a:t>Comment 12-23-20.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45356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FBAB1A-E271-8246-AFC4-71023921E30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12-23-20. Monthly data. PSAVERT (PERMANENT) Also look at </a:t>
            </a:r>
            <a:r>
              <a:rPr lang="en-US" b="0" dirty="0">
                <a:effectLst/>
              </a:rPr>
              <a:t>A072RC1Q156SBEA = savings as % of disposable income. </a:t>
            </a:r>
          </a:p>
          <a:p>
            <a:r>
              <a:rPr lang="en-US" b="0" dirty="0">
                <a:effectLst/>
              </a:rPr>
              <a:t>Comment 11-29-17. 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6318003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10/9/20. The WSJ’s Real Time Economics (Federal Budget Deficit, US Budget Deficit)</a:t>
            </a:r>
          </a:p>
          <a:p>
            <a:r>
              <a:rPr lang="en-US" dirty="0"/>
              <a:t>https://www.wsj.com/articles/u-s-budget-gap-tripled-in-fiscal-2020-as-government-battled-pandemic-11602185589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142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44046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12-7-20. Monthly data.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TWEXBGSMTH</a:t>
            </a:r>
            <a:r>
              <a:rPr lang="en-US" dirty="0"/>
              <a:t> (PERMANENT)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142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19184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2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FBAB1A-E271-8246-AFC4-71023921E30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142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10-14-19 The WSJ’s The Daily Shot</a:t>
            </a:r>
          </a:p>
        </p:txBody>
      </p:sp>
    </p:spTree>
    <p:extLst>
      <p:ext uri="{BB962C8B-B14F-4D97-AF65-F5344CB8AC3E}">
        <p14:creationId xmlns:p14="http://schemas.microsoft.com/office/powerpoint/2010/main" val="380629593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0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FBAB1A-E271-8246-AFC4-71023921E302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0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40048">
              <a:defRPr/>
            </a:pPr>
            <a:r>
              <a:rPr lang="en-US" dirty="0"/>
              <a:t>Updated 12-18-20.  The WSJ’s Real Time Economics</a:t>
            </a:r>
          </a:p>
          <a:p>
            <a:pPr defTabSz="940048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247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10/30/20. The Daily Shot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39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03931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773863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0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FBAB1A-E271-8246-AFC4-71023921E302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0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40048">
              <a:defRPr/>
            </a:pPr>
            <a:r>
              <a:rPr lang="en-US" dirty="0"/>
              <a:t>Updated 9-15-20.  The WSJ’s The Daily Shot. </a:t>
            </a:r>
          </a:p>
        </p:txBody>
      </p:sp>
    </p:spTree>
    <p:extLst>
      <p:ext uri="{BB962C8B-B14F-4D97-AF65-F5344CB8AC3E}">
        <p14:creationId xmlns:p14="http://schemas.microsoft.com/office/powerpoint/2010/main" val="24534331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12-4-20. Monthly data.  PAYEMS (PERMANENT) NBER LIKES THIS SERIES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591795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FBAB1A-E271-8246-AFC4-71023921E30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12-4-20. Monthly data. PAYEMS (PERMANENT) </a:t>
            </a:r>
          </a:p>
        </p:txBody>
      </p:sp>
    </p:spTree>
    <p:extLst>
      <p:ext uri="{BB962C8B-B14F-4D97-AF65-F5344CB8AC3E}">
        <p14:creationId xmlns:p14="http://schemas.microsoft.com/office/powerpoint/2010/main" val="375418763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8500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Updated 12-4-20.  Monthly Data.  UNRATE (PERMANENT):  See Unemployment Rate: 16 to 24 years, and so on.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604185-35B6-4E04-BE2E-E3007B4A93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964645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8500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Updated 12-4-20.  Monthly data. CIVPART, LNS11300001, LNS11300002 (PERMANENT)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604185-35B6-4E04-BE2E-E3007B4A93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6100422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2520">
              <a:defRPr/>
            </a:pPr>
            <a:r>
              <a:rPr lang="en-US" dirty="0"/>
              <a:t>Updated 12-31-20.  Weekly data.  ICSA (PERMANENT)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508981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12-3-20. Monthly data. LNS14027659, LNS14027660, LNS14027689, LNS14027662 (PERMANENT) </a:t>
            </a:r>
          </a:p>
          <a:p>
            <a:r>
              <a:rPr lang="en-US" dirty="0"/>
              <a:t>Comment 12-3-20.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8382225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10-23-20. The WSJ’s Real Time Economics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7478552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FBAB1A-E271-8246-AFC4-71023921E30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12-10-20. Monthly Data.  CPIAUCSL CPILFESL (PERMANENT)</a:t>
            </a:r>
          </a:p>
        </p:txBody>
      </p:sp>
    </p:spTree>
    <p:extLst>
      <p:ext uri="{BB962C8B-B14F-4D97-AF65-F5344CB8AC3E}">
        <p14:creationId xmlns:p14="http://schemas.microsoft.com/office/powerpoint/2010/main" val="99733410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FBAB1A-E271-8246-AFC4-71023921E30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12-23-20. Monthly data.  PCEPI, PCEPILFE (PERMANENT)</a:t>
            </a:r>
          </a:p>
        </p:txBody>
      </p:sp>
    </p:spTree>
    <p:extLst>
      <p:ext uri="{BB962C8B-B14F-4D97-AF65-F5344CB8AC3E}">
        <p14:creationId xmlns:p14="http://schemas.microsoft.com/office/powerpoint/2010/main" val="28886546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12/17/20. The Daily Shot</a:t>
            </a:r>
          </a:p>
          <a:p>
            <a:r>
              <a:rPr lang="en-US" dirty="0"/>
              <a:t>Comment 12-17-20.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2915001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FBAB1A-E271-8246-AFC4-71023921E30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12-23-20. Monthly data. PCETRIM12M159SFRBDAL</a:t>
            </a:r>
            <a:r>
              <a:rPr lang="en-US" b="1" dirty="0"/>
              <a:t> </a:t>
            </a:r>
            <a:r>
              <a:rPr lang="en-US" dirty="0"/>
              <a:t>(PERMANENT)</a:t>
            </a:r>
          </a:p>
        </p:txBody>
      </p:sp>
    </p:spTree>
    <p:extLst>
      <p:ext uri="{BB962C8B-B14F-4D97-AF65-F5344CB8AC3E}">
        <p14:creationId xmlns:p14="http://schemas.microsoft.com/office/powerpoint/2010/main" val="326992553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12-22-20.  Quarterly data.  M2V (PERMANENT) M2 = M2 Money stock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24936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2969">
              <a:defRPr/>
            </a:pPr>
            <a:r>
              <a:rPr lang="en-US"/>
              <a:t>Updated 8-22-20</a:t>
            </a:r>
            <a:endParaRPr lang="en-US" dirty="0"/>
          </a:p>
          <a:p>
            <a:pPr defTabSz="932969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244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2440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06236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2969">
              <a:defRPr/>
            </a:pPr>
            <a:r>
              <a:rPr lang="en-US" dirty="0"/>
              <a:t>Updated 12-17-20 The WSJ’s Real Time Economics</a:t>
            </a:r>
          </a:p>
          <a:p>
            <a:pPr defTabSz="932969">
              <a:defRPr/>
            </a:pPr>
            <a:r>
              <a:rPr lang="en-US" dirty="0"/>
              <a:t>https://www.wsj.com/articles/fed-updates-plans-for-bond-buying-but-makes-no-changes-to-asset-purchases-11608145211 </a:t>
            </a:r>
          </a:p>
          <a:p>
            <a:pPr defTabSz="932969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244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2440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476819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9-23-20. </a:t>
            </a:r>
          </a:p>
          <a:p>
            <a:r>
              <a:rPr lang="en-US" dirty="0"/>
              <a:t>https://www.moodysanalytics.com/-/media/article/2020/the-macroeconomic-consequences-trump-vs-biden.pdf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055618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039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FBAB1A-E271-8246-AFC4-71023921E30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03931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8875" y="692150"/>
            <a:ext cx="4600575" cy="3451225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12/22/20. NAR monthly data. EXHOSLUSM495S (PERMANENT). To get single-family data look at EXSFHSUSM495S. </a:t>
            </a:r>
          </a:p>
          <a:p>
            <a:r>
              <a:rPr lang="en-US" dirty="0"/>
              <a:t>Comment 9-20-18</a:t>
            </a:r>
          </a:p>
        </p:txBody>
      </p:sp>
    </p:spTree>
    <p:extLst>
      <p:ext uri="{BB962C8B-B14F-4D97-AF65-F5344CB8AC3E}">
        <p14:creationId xmlns:p14="http://schemas.microsoft.com/office/powerpoint/2010/main" val="46375280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12-23-20. The WSJ’s The Daily Shot.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0784956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12-23-20.  MBA Data, updated weekly.  (MBA Purchase Applications Index) </a:t>
            </a:r>
          </a:p>
          <a:p>
            <a:r>
              <a:rPr lang="en-US" dirty="0"/>
              <a:t>Comment 12-23-20</a:t>
            </a:r>
          </a:p>
          <a:p>
            <a:r>
              <a:rPr lang="en-US" dirty="0"/>
              <a:t>www.mba.org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393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0393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7627850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12-17-20.  MBA Data, updated weekly.   (first time mortgage applications, first time mortgage apps, MBA purchase)</a:t>
            </a:r>
          </a:p>
          <a:p>
            <a:r>
              <a:rPr lang="en-US" dirty="0"/>
              <a:t>Comment 10-8-20</a:t>
            </a:r>
          </a:p>
          <a:p>
            <a:r>
              <a:rPr lang="en-US" dirty="0"/>
              <a:t>www.mba.org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393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0393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4761485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10-12-20. (Mortgage applications by loan size, MBA purchase, MBA chart of the week, CIRE, Christie’s)</a:t>
            </a:r>
          </a:p>
          <a:p>
            <a:r>
              <a:rPr lang="en-US" dirty="0"/>
              <a:t>Comment 10-12-20</a:t>
            </a:r>
          </a:p>
          <a:p>
            <a:r>
              <a:rPr lang="en-US" dirty="0"/>
              <a:t>www.mba.org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393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0393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420579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WSJ’s The Daily Shot  1-4-21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39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03931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2514367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12-22-20. Monthly data. </a:t>
            </a:r>
          </a:p>
          <a:p>
            <a:r>
              <a:rPr lang="en-US" dirty="0"/>
              <a:t>Comment 12-22-20.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39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03931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837594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FBAB1A-E271-8246-AFC4-71023921E30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12-20-19 The WSJ’s Real Time Economics</a:t>
            </a:r>
          </a:p>
        </p:txBody>
      </p:sp>
    </p:spTree>
    <p:extLst>
      <p:ext uri="{BB962C8B-B14F-4D97-AF65-F5344CB8AC3E}">
        <p14:creationId xmlns:p14="http://schemas.microsoft.com/office/powerpoint/2010/main" val="183669704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0415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FBAB1A-E271-8246-AFC4-71023921E30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0415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12-16-20. NAHB</a:t>
            </a:r>
          </a:p>
        </p:txBody>
      </p:sp>
    </p:spTree>
    <p:extLst>
      <p:ext uri="{BB962C8B-B14F-4D97-AF65-F5344CB8AC3E}">
        <p14:creationId xmlns:p14="http://schemas.microsoft.com/office/powerpoint/2010/main" val="132588526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5-2-16 </a:t>
            </a:r>
            <a:r>
              <a:rPr lang="en-US" b="1" cap="all" dirty="0"/>
              <a:t>GOVERNMENT REGULATION IN THE PRICE OF A NEW HOME</a:t>
            </a:r>
            <a:r>
              <a:rPr lang="en-US" dirty="0"/>
              <a:t> https://www.nahbclassic.org/generic.aspx?sectionID=734&amp;genericContentID=250611&amp;channelID=311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140481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12-4-20. Updated monthly. SA.  Look up: Construction Employment CES2023610001, CES2023800101, USCONS (PERMANENT)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9300614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900" dirty="0"/>
              <a:t>Updated 1-4-21. Updated monthly.  CME futures price and Random Lengths composite price.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223763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dirty="0">
                <a:latin typeface="Arial" pitchFamily="34" charset="0"/>
              </a:rPr>
              <a:t>Updated 10/15/20 (Harvard Lira) https://www.jchs.harvard.edu/press-releases/residential-remodeling-continue-steady-expansion</a:t>
            </a:r>
          </a:p>
          <a:p>
            <a:pPr eaLnBrk="1" hangingPunct="1">
              <a:spcBef>
                <a:spcPct val="0"/>
              </a:spcBef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Contact: Kerry Donahue, (617) 495-7640,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  <a:hlinkClick r:id="rId3"/>
              </a:rPr>
              <a:t>kerry_donahue@harvard.edu </a:t>
            </a:r>
            <a:endParaRPr lang="en-US" dirty="0"/>
          </a:p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39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03931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268737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12/23/20.  Monthly data.  HSN1F To get non-seasonally adjusted data series is HSN1FNSA  (PERMANENT)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39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03931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5439990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11/30/20.  The WSJ’s The Daily Shot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39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03931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3332775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12-23-20.  Updated monthly.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39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03931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344113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1-4-21. Source: </a:t>
            </a:r>
            <a:r>
              <a:rPr lang="en-US" dirty="0">
                <a:hlinkClick r:id="rId3"/>
              </a:rPr>
              <a:t>https://covidtracking.com/</a:t>
            </a:r>
            <a:r>
              <a:rPr lang="en-US" dirty="0"/>
              <a:t> </a:t>
            </a:r>
          </a:p>
          <a:p>
            <a:r>
              <a:rPr lang="en-US" dirty="0"/>
              <a:t>Also see: https://www.descarteslabs.com/resources/covid-19-now </a:t>
            </a:r>
          </a:p>
          <a:p>
            <a:r>
              <a:rPr lang="en-US" dirty="0"/>
              <a:t>Also see: https://covid.cdc.gov/covid-data-tracker/#cases_casesper100klast7days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39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03931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402641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2520">
              <a:defRPr/>
            </a:pPr>
            <a:r>
              <a:rPr lang="en-US" dirty="0"/>
              <a:t>Updated 12-2-20 The WSJ’s Real Time Economics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845208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1-4-21 Monthly Data. TLPBLCONS, PRRESCONS, PNRESCONS (PERMANENT). </a:t>
            </a:r>
          </a:p>
          <a:p>
            <a:r>
              <a:rPr lang="en-US" dirty="0"/>
              <a:t>Comment 1-4-21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017003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FBAB1A-E271-8246-AFC4-71023921E30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 12-17-20. Monthly data. HOUST, HOUST1 (PERMANENT)  </a:t>
            </a:r>
          </a:p>
        </p:txBody>
      </p:sp>
    </p:spTree>
    <p:extLst>
      <p:ext uri="{BB962C8B-B14F-4D97-AF65-F5344CB8AC3E}">
        <p14:creationId xmlns:p14="http://schemas.microsoft.com/office/powerpoint/2010/main" val="368897476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FBAB1A-E271-8246-AFC4-71023921E30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5-6-19.</a:t>
            </a:r>
          </a:p>
          <a:p>
            <a:r>
              <a:rPr lang="en-US" dirty="0">
                <a:hlinkClick r:id="rId3"/>
              </a:rPr>
              <a:t>https://www.housingwire.com/articles/48974-zillow-housing-slowdown-likely-to-pass-as-second-wave-of-millennials-enter-housing-market</a:t>
            </a:r>
            <a:r>
              <a:rPr lang="en-US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44857730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12301">
              <a:defRPr/>
            </a:pPr>
            <a:r>
              <a:rPr lang="en-US" dirty="0">
                <a:solidFill>
                  <a:srgbClr val="002060"/>
                </a:solidFill>
              </a:rPr>
              <a:t>Updated 12-29-20  Monthly data.  </a:t>
            </a:r>
          </a:p>
          <a:p>
            <a:pPr defTabSz="912301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39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03931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365329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12-18-20 The WSJ’s Real Time Economics (30-year mortgage, 30yr mortgage, 30-yr mortgage)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711244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10-30-20. The Daily Shot.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257497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6380">
              <a:defRPr/>
            </a:pPr>
            <a:r>
              <a:rPr lang="en-US" dirty="0"/>
              <a:t>Dated 11-13-20 MBA. </a:t>
            </a:r>
          </a:p>
          <a:p>
            <a:pPr defTabSz="916380">
              <a:defRPr/>
            </a:pPr>
            <a:r>
              <a:rPr lang="en-US" dirty="0"/>
              <a:t>https://www.mba.org/2020-press-releases/october/mortgage-credit-availability-decreased-in-september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16600048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12-22-20. </a:t>
            </a:r>
            <a:r>
              <a:rPr lang="en-US" dirty="0" err="1"/>
              <a:t>Calculatedriskblog</a:t>
            </a:r>
            <a:endParaRPr lang="en-US" dirty="0"/>
          </a:p>
          <a:p>
            <a:r>
              <a:rPr lang="en-US" dirty="0"/>
              <a:t>MBA’s Weekly Forbearance and Call Report</a:t>
            </a:r>
          </a:p>
          <a:p>
            <a:r>
              <a:rPr lang="en-US" dirty="0"/>
              <a:t>https://www.mba.org/2020-press-releases/november/share-of-mortgage-loans-in-forbearance-decreases-to-567-percent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54733796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9/29/20. Philadelphia Fed.  Monthly updated. </a:t>
            </a:r>
          </a:p>
          <a:p>
            <a:r>
              <a:rPr lang="en-US" dirty="0"/>
              <a:t>https://www.philadelphiafed.org/research-and-data/regional-economy/indexes/coincident </a:t>
            </a:r>
          </a:p>
          <a:p>
            <a:r>
              <a:rPr lang="en-US" dirty="0">
                <a:hlinkClick r:id="rId3"/>
              </a:rPr>
              <a:t>https://www.philadelphiafed.org/research-and-data/regional-economy</a:t>
            </a:r>
            <a:endParaRPr lang="en-US" dirty="0"/>
          </a:p>
          <a:p>
            <a:pPr defTabSz="903931">
              <a:defRPr/>
            </a:pPr>
            <a:r>
              <a:rPr lang="en-US" dirty="0"/>
              <a:t>Also see: https://www.businesscycle.com/ecri-reports-indexes/all-indexes (ECRI)</a:t>
            </a:r>
          </a:p>
          <a:p>
            <a:pPr defTabSz="903931">
              <a:defRPr/>
            </a:pPr>
            <a:r>
              <a:rPr lang="en-US" dirty="0"/>
              <a:t>Nonfarm payroll employment, </a:t>
            </a:r>
            <a:r>
              <a:rPr lang="en-US" dirty="0" err="1"/>
              <a:t>avg</a:t>
            </a:r>
            <a:r>
              <a:rPr lang="en-US" dirty="0"/>
              <a:t> hours worked in manufacturing by production workers, unemployment rate, real wage and salary disbursements.</a:t>
            </a:r>
          </a:p>
          <a:p>
            <a:pPr defTabSz="903931"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142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51233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055">
              <a:defRPr/>
            </a:pPr>
            <a:r>
              <a:rPr lang="en-US" dirty="0"/>
              <a:t>Updated 12-16-20 The Daily Shot</a:t>
            </a:r>
          </a:p>
          <a:p>
            <a:pPr defTabSz="914055">
              <a:defRPr/>
            </a:pPr>
            <a:r>
              <a:rPr lang="en-US" dirty="0"/>
              <a:t>https://covid19-projections.com/</a:t>
            </a:r>
          </a:p>
          <a:p>
            <a:pPr defTabSz="914055">
              <a:defRPr/>
            </a:pPr>
            <a:r>
              <a:rPr lang="en-US" b="0" i="0" dirty="0">
                <a:solidFill>
                  <a:srgbClr val="202020"/>
                </a:solidFill>
                <a:effectLst/>
                <a:latin typeface="Arial" panose="020B0604020202020204" pitchFamily="34" charset="0"/>
              </a:rPr>
              <a:t> 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4703296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12/23/20. Philadelphia Fed.  Monthly updated. </a:t>
            </a:r>
          </a:p>
          <a:p>
            <a:r>
              <a:rPr lang="en-US" dirty="0"/>
              <a:t>https://www.philadelphiafed.org/research-and-data/regional-economy/indexes/coincident </a:t>
            </a:r>
          </a:p>
          <a:p>
            <a:r>
              <a:rPr lang="en-US" dirty="0">
                <a:hlinkClick r:id="rId3"/>
              </a:rPr>
              <a:t>https://www.philadelphiafed.org/research-and-data/regional-economy</a:t>
            </a:r>
            <a:endParaRPr lang="en-US" dirty="0"/>
          </a:p>
          <a:p>
            <a:pPr defTabSz="903931">
              <a:defRPr/>
            </a:pPr>
            <a:r>
              <a:rPr lang="en-US" dirty="0"/>
              <a:t>Also see: https://www.businesscycle.com/ecri-reports-indexes/all-indexes (ECRI)</a:t>
            </a:r>
          </a:p>
          <a:p>
            <a:pPr defTabSz="903931">
              <a:defRPr/>
            </a:pPr>
            <a:r>
              <a:rPr lang="en-US" dirty="0"/>
              <a:t>Nonfarm payroll employment, </a:t>
            </a:r>
            <a:r>
              <a:rPr lang="en-US" dirty="0" err="1"/>
              <a:t>avg</a:t>
            </a:r>
            <a:r>
              <a:rPr lang="en-US" dirty="0"/>
              <a:t> hours worked in manufacturing by production workers, unemployment rate, real wage and salary disbursements.</a:t>
            </a:r>
          </a:p>
          <a:p>
            <a:pPr defTabSz="903931"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142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381433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The WSJ’s Daily Shot 2-26-20</a:t>
            </a:r>
          </a:p>
          <a:p>
            <a:r>
              <a:rPr lang="en-US" dirty="0">
                <a:hlinkClick r:id="rId3"/>
              </a:rPr>
              <a:t>https://www.brookings.edu/research/population-change-and-the-projected-change-in-congressional-representation/?mod=djemDailyShot&amp;mod=djemDailyShot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24724233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7629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1-4-21. (airline, airport, TSA, us airlines)</a:t>
            </a:r>
          </a:p>
          <a:p>
            <a:r>
              <a:rPr lang="en-US" dirty="0"/>
              <a:t>https://www.tsa.gov/coronavirus/passenger-throughput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39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03931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6207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Updated 12-28-20. Updated monthly. Smith Travel Research, Courtesy of </a:t>
            </a:r>
            <a:r>
              <a:rPr lang="en-US" dirty="0">
                <a:hlinkClick r:id="rId3"/>
              </a:rPr>
              <a:t>HotelNewsNow.com</a:t>
            </a:r>
            <a:endParaRPr lang="en-US" dirty="0"/>
          </a:p>
          <a:p>
            <a:r>
              <a:rPr lang="en-US" dirty="0"/>
              <a:t>See also </a:t>
            </a:r>
          </a:p>
          <a:p>
            <a:r>
              <a:rPr lang="en-US" dirty="0"/>
              <a:t>http://www.hotelnewsnow.com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39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B2562B-1A43-0B4E-A5E9-D9205E6918A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pPr marL="0" marR="0" lvl="0" indent="0" algn="r" defTabSz="903931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5922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D91BA-9A79-48E4-9EB2-826B57C8DA51}" type="datetimeFigureOut">
              <a:rPr lang="en-US" smtClean="0"/>
              <a:t>1/7/21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257D-E263-4E57-B870-C5379008C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40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D91BA-9A79-48E4-9EB2-826B57C8DA51}" type="datetimeFigureOut">
              <a:rPr lang="en-US" smtClean="0"/>
              <a:t>1/7/21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257D-E263-4E57-B870-C5379008C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273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D91BA-9A79-48E4-9EB2-826B57C8DA51}" type="datetimeFigureOut">
              <a:rPr lang="en-US" smtClean="0"/>
              <a:t>1/7/21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257D-E263-4E57-B870-C5379008C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6993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3" name="Picture 11" descr="nahb_blue_splash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08163" y="2762250"/>
            <a:ext cx="6858000" cy="685800"/>
          </a:xfrm>
        </p:spPr>
        <p:txBody>
          <a:bodyPr/>
          <a:lstStyle>
            <a:lvl1pPr>
              <a:defRPr sz="41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08163" y="3495675"/>
            <a:ext cx="6853237" cy="409575"/>
          </a:xfrm>
        </p:spPr>
        <p:txBody>
          <a:bodyPr/>
          <a:lstStyle>
            <a:lvl1pPr>
              <a:defRPr sz="210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1519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>
                <a:solidFill>
                  <a:srgbClr val="002663"/>
                </a:solidFill>
              </a:rPr>
              <a:t>Presentation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D31BD4CB-38A1-E74B-AEF9-31D555CA4665}" type="slidenum">
              <a:rPr lang="en-US">
                <a:solidFill>
                  <a:srgbClr val="002663"/>
                </a:solidFill>
              </a:rPr>
              <a:pPr/>
              <a:t>‹#›</a:t>
            </a:fld>
            <a:endParaRPr lang="en-US" dirty="0">
              <a:solidFill>
                <a:srgbClr val="0026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940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411163"/>
            <a:ext cx="5684838" cy="8810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79425" y="2012950"/>
            <a:ext cx="4016375" cy="3749675"/>
          </a:xfrm>
        </p:spPr>
        <p:txBody>
          <a:bodyPr/>
          <a:lstStyle/>
          <a:p>
            <a:r>
              <a:rPr lang="en-US" dirty="0"/>
              <a:t>Click icon to add clip art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012950"/>
            <a:ext cx="4016375" cy="3749675"/>
          </a:xfrm>
        </p:spPr>
        <p:txBody>
          <a:bodyPr/>
          <a:lstStyle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6394450" y="422275"/>
            <a:ext cx="2006600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>
                <a:solidFill>
                  <a:srgbClr val="002663"/>
                </a:solidFill>
              </a:rPr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458200" y="422275"/>
            <a:ext cx="198438" cy="228600"/>
          </a:xfrm>
        </p:spPr>
        <p:txBody>
          <a:bodyPr/>
          <a:lstStyle>
            <a:lvl1pPr>
              <a:defRPr smtClean="0"/>
            </a:lvl1pPr>
          </a:lstStyle>
          <a:p>
            <a:fld id="{22CF365C-2278-D14F-884B-4D4842482A5D}" type="slidenum">
              <a:rPr lang="en-US">
                <a:solidFill>
                  <a:srgbClr val="002663"/>
                </a:solidFill>
              </a:rPr>
              <a:pPr/>
              <a:t>‹#›</a:t>
            </a:fld>
            <a:endParaRPr lang="en-US" dirty="0">
              <a:solidFill>
                <a:srgbClr val="0026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817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411163"/>
            <a:ext cx="5684838" cy="8810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79425" y="2012950"/>
            <a:ext cx="4016375" cy="3749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2012950"/>
            <a:ext cx="4016375" cy="3749675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6394450" y="422275"/>
            <a:ext cx="2006600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>
                <a:solidFill>
                  <a:srgbClr val="002663"/>
                </a:solidFill>
              </a:rPr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458200" y="422275"/>
            <a:ext cx="198438" cy="228600"/>
          </a:xfrm>
        </p:spPr>
        <p:txBody>
          <a:bodyPr/>
          <a:lstStyle>
            <a:lvl1pPr>
              <a:defRPr smtClean="0"/>
            </a:lvl1pPr>
          </a:lstStyle>
          <a:p>
            <a:fld id="{E0F0CC84-B755-0B41-BF72-39F26596BC4C}" type="slidenum">
              <a:rPr lang="en-US">
                <a:solidFill>
                  <a:srgbClr val="002663"/>
                </a:solidFill>
              </a:rPr>
              <a:pPr/>
              <a:t>‹#›</a:t>
            </a:fld>
            <a:endParaRPr lang="en-US" dirty="0">
              <a:solidFill>
                <a:srgbClr val="0026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0357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ahb_white_first_end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08163" y="2762250"/>
            <a:ext cx="6858000" cy="685800"/>
          </a:xfrm>
        </p:spPr>
        <p:txBody>
          <a:bodyPr/>
          <a:lstStyle>
            <a:lvl1pPr>
              <a:defRPr sz="41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680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2663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27FB6-CF43-4FDD-9D4A-94F9656BF345}" type="slidenum">
              <a:rPr lang="en-US">
                <a:solidFill>
                  <a:srgbClr val="002663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26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438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2663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28EAD-3134-44BD-A34D-7342D5302EEA}" type="slidenum">
              <a:rPr lang="en-US">
                <a:solidFill>
                  <a:srgbClr val="00266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26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3127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F63C5327-BC22-4971-A3EB-690D6B5D5BCE}" type="datetimeFigureOut">
              <a:rPr lang="en-US" sz="2400" smtClean="0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1/7/21</a:t>
            </a:fld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2663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6A5A-BB5B-47E5-8921-D4B30C11DE35}" type="slidenum">
              <a:rPr lang="en-US" smtClean="0">
                <a:solidFill>
                  <a:srgbClr val="002663"/>
                </a:solidFill>
              </a:rPr>
              <a:pPr/>
              <a:t>‹#›</a:t>
            </a:fld>
            <a:endParaRPr lang="en-US">
              <a:solidFill>
                <a:srgbClr val="0026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044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D91BA-9A79-48E4-9EB2-826B57C8DA51}" type="datetimeFigureOut">
              <a:rPr lang="en-US" smtClean="0"/>
              <a:t>1/7/21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257D-E263-4E57-B870-C5379008C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369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3" name="Picture 11" descr="nahb_blue_splash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08163" y="2762250"/>
            <a:ext cx="6858000" cy="685800"/>
          </a:xfrm>
        </p:spPr>
        <p:txBody>
          <a:bodyPr/>
          <a:lstStyle>
            <a:lvl1pPr>
              <a:defRPr sz="41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08163" y="3495675"/>
            <a:ext cx="6853237" cy="409575"/>
          </a:xfrm>
        </p:spPr>
        <p:txBody>
          <a:bodyPr/>
          <a:lstStyle>
            <a:lvl1pPr>
              <a:defRPr sz="210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5844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D31BD4CB-38A1-E74B-AEF9-31D555CA4665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6741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411163"/>
            <a:ext cx="5684838" cy="8810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79425" y="2012950"/>
            <a:ext cx="4016375" cy="3749675"/>
          </a:xfrm>
        </p:spPr>
        <p:txBody>
          <a:bodyPr/>
          <a:lstStyle/>
          <a:p>
            <a:r>
              <a:rPr lang="en-US" dirty="0"/>
              <a:t>Click icon to add clip art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012950"/>
            <a:ext cx="4016375" cy="3749675"/>
          </a:xfrm>
        </p:spPr>
        <p:txBody>
          <a:bodyPr/>
          <a:lstStyle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6394450" y="422275"/>
            <a:ext cx="2006600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458200" y="422275"/>
            <a:ext cx="198438" cy="228600"/>
          </a:xfrm>
        </p:spPr>
        <p:txBody>
          <a:bodyPr/>
          <a:lstStyle>
            <a:lvl1pPr>
              <a:defRPr smtClean="0"/>
            </a:lvl1pPr>
          </a:lstStyle>
          <a:p>
            <a:fld id="{22CF365C-2278-D14F-884B-4D4842482A5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3155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411163"/>
            <a:ext cx="5684838" cy="8810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79425" y="2012950"/>
            <a:ext cx="4016375" cy="3749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2012950"/>
            <a:ext cx="4016375" cy="3749675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6394450" y="422275"/>
            <a:ext cx="2006600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458200" y="422275"/>
            <a:ext cx="198438" cy="228600"/>
          </a:xfrm>
        </p:spPr>
        <p:txBody>
          <a:bodyPr/>
          <a:lstStyle>
            <a:lvl1pPr>
              <a:defRPr smtClean="0"/>
            </a:lvl1pPr>
          </a:lstStyle>
          <a:p>
            <a:fld id="{E0F0CC84-B755-0B41-BF72-39F26596BC4C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4520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ahb_white_first_end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08163" y="2762250"/>
            <a:ext cx="6858000" cy="685800"/>
          </a:xfrm>
        </p:spPr>
        <p:txBody>
          <a:bodyPr/>
          <a:lstStyle>
            <a:lvl1pPr>
              <a:defRPr sz="41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4918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28EAD-3134-44BD-A34D-7342D5302E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6004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63C5327-BC22-4971-A3EB-690D6B5D5BCE}" type="datetimeFigureOut">
              <a:rPr lang="en-US" smtClean="0"/>
              <a:pPr/>
              <a:t>1/7/21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6A5A-BB5B-47E5-8921-D4B30C11DE3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2170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3" name="Picture 11" descr="nahb_blue_splash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08163" y="2762250"/>
            <a:ext cx="6858000" cy="685800"/>
          </a:xfrm>
        </p:spPr>
        <p:txBody>
          <a:bodyPr/>
          <a:lstStyle>
            <a:lvl1pPr>
              <a:defRPr sz="41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08163" y="3495675"/>
            <a:ext cx="6853237" cy="409575"/>
          </a:xfrm>
        </p:spPr>
        <p:txBody>
          <a:bodyPr/>
          <a:lstStyle>
            <a:lvl1pPr>
              <a:defRPr sz="210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0733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>
                <a:solidFill>
                  <a:srgbClr val="002663"/>
                </a:solidFill>
              </a:rPr>
              <a:t>Presentation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D31BD4CB-38A1-E74B-AEF9-31D555CA4665}" type="slidenum">
              <a:rPr lang="en-US">
                <a:solidFill>
                  <a:srgbClr val="002663"/>
                </a:solidFill>
              </a:rPr>
              <a:pPr/>
              <a:t>‹#›</a:t>
            </a:fld>
            <a:endParaRPr lang="en-US" dirty="0">
              <a:solidFill>
                <a:srgbClr val="0026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953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411163"/>
            <a:ext cx="5684838" cy="8810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79425" y="2012950"/>
            <a:ext cx="4016375" cy="3749675"/>
          </a:xfrm>
        </p:spPr>
        <p:txBody>
          <a:bodyPr/>
          <a:lstStyle/>
          <a:p>
            <a:r>
              <a:rPr lang="en-US" dirty="0"/>
              <a:t>Click icon to add clip art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012950"/>
            <a:ext cx="4016375" cy="3749675"/>
          </a:xfrm>
        </p:spPr>
        <p:txBody>
          <a:bodyPr/>
          <a:lstStyle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6394450" y="422275"/>
            <a:ext cx="2006600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>
                <a:solidFill>
                  <a:srgbClr val="002663"/>
                </a:solidFill>
              </a:rPr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458200" y="422275"/>
            <a:ext cx="198438" cy="228600"/>
          </a:xfrm>
        </p:spPr>
        <p:txBody>
          <a:bodyPr/>
          <a:lstStyle>
            <a:lvl1pPr>
              <a:defRPr smtClean="0"/>
            </a:lvl1pPr>
          </a:lstStyle>
          <a:p>
            <a:fld id="{22CF365C-2278-D14F-884B-4D4842482A5D}" type="slidenum">
              <a:rPr lang="en-US">
                <a:solidFill>
                  <a:srgbClr val="002663"/>
                </a:solidFill>
              </a:rPr>
              <a:pPr/>
              <a:t>‹#›</a:t>
            </a:fld>
            <a:endParaRPr lang="en-US" dirty="0">
              <a:solidFill>
                <a:srgbClr val="0026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233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D91BA-9A79-48E4-9EB2-826B57C8DA51}" type="datetimeFigureOut">
              <a:rPr lang="en-US" smtClean="0"/>
              <a:t>1/7/21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257D-E263-4E57-B870-C5379008C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918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411163"/>
            <a:ext cx="5684838" cy="8810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79425" y="2012950"/>
            <a:ext cx="4016375" cy="3749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2012950"/>
            <a:ext cx="4016375" cy="3749675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6394450" y="422275"/>
            <a:ext cx="2006600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>
                <a:solidFill>
                  <a:srgbClr val="002663"/>
                </a:solidFill>
              </a:rPr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458200" y="422275"/>
            <a:ext cx="198438" cy="228600"/>
          </a:xfrm>
        </p:spPr>
        <p:txBody>
          <a:bodyPr/>
          <a:lstStyle>
            <a:lvl1pPr>
              <a:defRPr smtClean="0"/>
            </a:lvl1pPr>
          </a:lstStyle>
          <a:p>
            <a:fld id="{E0F0CC84-B755-0B41-BF72-39F26596BC4C}" type="slidenum">
              <a:rPr lang="en-US">
                <a:solidFill>
                  <a:srgbClr val="002663"/>
                </a:solidFill>
              </a:rPr>
              <a:pPr/>
              <a:t>‹#›</a:t>
            </a:fld>
            <a:endParaRPr lang="en-US" dirty="0">
              <a:solidFill>
                <a:srgbClr val="0026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9272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ahb_white_first_end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08163" y="2762250"/>
            <a:ext cx="6858000" cy="685800"/>
          </a:xfrm>
        </p:spPr>
        <p:txBody>
          <a:bodyPr/>
          <a:lstStyle>
            <a:lvl1pPr>
              <a:defRPr sz="41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6718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002663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27FB6-CF43-4FDD-9D4A-94F9656BF345}" type="slidenum">
              <a:rPr lang="en-US">
                <a:solidFill>
                  <a:srgbClr val="002663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26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6132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2663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28EAD-3134-44BD-A34D-7342D5302EEA}" type="slidenum">
              <a:rPr lang="en-US">
                <a:solidFill>
                  <a:srgbClr val="002663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26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4165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63C5327-BC22-4971-A3EB-690D6B5D5BCE}" type="datetimeFigureOut">
              <a:rPr lang="en-US" smtClean="0">
                <a:solidFill>
                  <a:srgbClr val="FFFFFF"/>
                </a:solidFill>
                <a:latin typeface="Arial"/>
                <a:ea typeface="ＭＳ Ｐゴシック"/>
              </a:rPr>
              <a:pPr/>
              <a:t>1/7/21</a:t>
            </a:fld>
            <a:endParaRPr lang="en-US">
              <a:solidFill>
                <a:srgbClr val="FFFFFF"/>
              </a:solidFill>
              <a:latin typeface="Arial"/>
              <a:ea typeface="ＭＳ Ｐゴシック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2663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E6A5A-BB5B-47E5-8921-D4B30C11DE35}" type="slidenum">
              <a:rPr lang="en-US" smtClean="0">
                <a:solidFill>
                  <a:srgbClr val="002663"/>
                </a:solidFill>
              </a:rPr>
              <a:pPr/>
              <a:t>‹#›</a:t>
            </a:fld>
            <a:endParaRPr lang="en-US">
              <a:solidFill>
                <a:srgbClr val="0026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2188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D91BA-9A79-48E4-9EB2-826B57C8DA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257D-E263-4E57-B870-C5379008C4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7855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D91BA-9A79-48E4-9EB2-826B57C8DA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257D-E263-4E57-B870-C5379008C4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83968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D91BA-9A79-48E4-9EB2-826B57C8DA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257D-E263-4E57-B870-C5379008C4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7202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D91BA-9A79-48E4-9EB2-826B57C8DA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257D-E263-4E57-B870-C5379008C4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74578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D91BA-9A79-48E4-9EB2-826B57C8DA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257D-E263-4E57-B870-C5379008C4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449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D91BA-9A79-48E4-9EB2-826B57C8DA51}" type="datetimeFigureOut">
              <a:rPr lang="en-US" smtClean="0"/>
              <a:t>1/7/21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257D-E263-4E57-B870-C5379008C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06745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D91BA-9A79-48E4-9EB2-826B57C8DA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257D-E263-4E57-B870-C5379008C4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6720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D91BA-9A79-48E4-9EB2-826B57C8DA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257D-E263-4E57-B870-C5379008C4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2133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D91BA-9A79-48E4-9EB2-826B57C8DA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257D-E263-4E57-B870-C5379008C4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25503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D91BA-9A79-48E4-9EB2-826B57C8DA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257D-E263-4E57-B870-C5379008C4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12108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D91BA-9A79-48E4-9EB2-826B57C8DA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257D-E263-4E57-B870-C5379008C4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70525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D91BA-9A79-48E4-9EB2-826B57C8DA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257D-E263-4E57-B870-C5379008C4F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547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76267940"/>
      </p:ext>
    </p:extLst>
  </p:cSld>
  <p:clrMapOvr>
    <a:masterClrMapping/>
  </p:clrMapOvr>
  <p:hf sldNum="0"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34337931"/>
      </p:ext>
    </p:extLst>
  </p:cSld>
  <p:clrMapOvr>
    <a:masterClrMapping/>
  </p:clrMapOvr>
  <p:hf sldNum="0"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581583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79253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D91BA-9A79-48E4-9EB2-826B57C8DA51}" type="datetimeFigureOut">
              <a:rPr lang="en-US" smtClean="0"/>
              <a:t>1/7/21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257D-E263-4E57-B870-C5379008C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51971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69677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1048829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1770406"/>
      </p:ext>
    </p:extLst>
  </p:cSld>
  <p:clrMapOvr>
    <a:masterClrMapping/>
  </p:clrMapOvr>
  <p:hf sldNum="0" hdr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8655413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6503101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4414611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2986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D91BA-9A79-48E4-9EB2-826B57C8DA51}" type="datetimeFigureOut">
              <a:rPr lang="en-US" smtClean="0"/>
              <a:t>1/7/21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257D-E263-4E57-B870-C5379008C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184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D91BA-9A79-48E4-9EB2-826B57C8DA51}" type="datetimeFigureOut">
              <a:rPr lang="en-US" smtClean="0"/>
              <a:t>1/7/21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257D-E263-4E57-B870-C5379008C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686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D91BA-9A79-48E4-9EB2-826B57C8DA51}" type="datetimeFigureOut">
              <a:rPr lang="en-US" smtClean="0"/>
              <a:t>1/7/21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257D-E263-4E57-B870-C5379008C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159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D91BA-9A79-48E4-9EB2-826B57C8DA51}" type="datetimeFigureOut">
              <a:rPr lang="en-US" smtClean="0"/>
              <a:t>1/7/21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6257D-E263-4E57-B870-C5379008C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795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9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30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ED91BA-9A79-48E4-9EB2-826B57C8DA51}" type="datetimeFigureOut">
              <a:rPr lang="en-US" smtClean="0"/>
              <a:t>1/7/21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F6257D-E263-4E57-B870-C5379008C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432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4" name="Group 20"/>
          <p:cNvGrpSpPr>
            <a:grpSpLocks/>
          </p:cNvGrpSpPr>
          <p:nvPr/>
        </p:nvGrpSpPr>
        <p:grpSpPr bwMode="auto">
          <a:xfrm>
            <a:off x="0" y="0"/>
            <a:ext cx="9145588" cy="6858000"/>
            <a:chOff x="0" y="0"/>
            <a:chExt cx="5761" cy="4320"/>
          </a:xfrm>
        </p:grpSpPr>
        <p:sp>
          <p:nvSpPr>
            <p:cNvPr id="1031" name="Rectangle 7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solidFill>
                  <a:srgbClr val="FFFFFF"/>
                </a:solidFill>
              </a:endParaRPr>
            </a:p>
          </p:txBody>
        </p:sp>
        <p:pic>
          <p:nvPicPr>
            <p:cNvPr id="1043" name="Picture 19" descr="nahb_blue_bottom"/>
            <p:cNvPicPr>
              <a:picLocks noChangeAspect="1" noChangeArrowheads="1"/>
            </p:cNvPicPr>
            <p:nvPr userDrawn="1"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0" y="3687"/>
              <a:ext cx="5761" cy="633"/>
            </a:xfrm>
            <a:prstGeom prst="rect">
              <a:avLst/>
            </a:prstGeom>
            <a:noFill/>
          </p:spPr>
        </p:pic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9425" y="411163"/>
            <a:ext cx="5684838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2012950"/>
            <a:ext cx="818515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94450" y="422275"/>
            <a:ext cx="2006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2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2663"/>
                </a:solidFill>
              </a:rPr>
              <a:t>Presentation Title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58200" y="422275"/>
            <a:ext cx="1984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900" b="1">
                <a:solidFill>
                  <a:schemeClr val="bg2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AD5ED7F4-484A-D84D-8A01-AA8A89AB39F1}" type="slidenum">
              <a:rPr lang="en-US" smtClean="0">
                <a:solidFill>
                  <a:srgbClr val="002663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26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78799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6225" r:id="rId1"/>
    <p:sldLayoutId id="2147486226" r:id="rId2"/>
    <p:sldLayoutId id="2147486227" r:id="rId3"/>
    <p:sldLayoutId id="2147486228" r:id="rId4"/>
    <p:sldLayoutId id="2147486229" r:id="rId5"/>
    <p:sldLayoutId id="2147486230" r:id="rId6"/>
    <p:sldLayoutId id="2147486231" r:id="rId7"/>
    <p:sldLayoutId id="2147486232" r:id="rId8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9pPr>
    </p:titleStyle>
    <p:bodyStyle>
      <a:lvl1pPr algn="l" rtl="0" eaLnBrk="1" fontAlgn="base" hangingPunct="1">
        <a:lnSpc>
          <a:spcPct val="95000"/>
        </a:lnSpc>
        <a:spcBef>
          <a:spcPct val="0"/>
        </a:spcBef>
        <a:spcAft>
          <a:spcPct val="50000"/>
        </a:spcAft>
        <a:defRPr>
          <a:solidFill>
            <a:schemeClr val="bg2"/>
          </a:solidFill>
          <a:latin typeface="+mn-lt"/>
          <a:ea typeface="+mn-ea"/>
          <a:cs typeface="+mn-cs"/>
        </a:defRPr>
      </a:lvl1pPr>
      <a:lvl2pPr marL="190500" indent="-188913" algn="l" rtl="0" eaLnBrk="1" fontAlgn="base" hangingPunct="1">
        <a:lnSpc>
          <a:spcPct val="95000"/>
        </a:lnSpc>
        <a:spcBef>
          <a:spcPct val="0"/>
        </a:spcBef>
        <a:spcAft>
          <a:spcPct val="50000"/>
        </a:spcAft>
        <a:buFont typeface="Times" charset="0"/>
        <a:buChar char="•"/>
        <a:defRPr>
          <a:solidFill>
            <a:schemeClr val="bg2"/>
          </a:solidFill>
          <a:latin typeface="+mn-lt"/>
          <a:ea typeface="+mn-ea"/>
        </a:defRPr>
      </a:lvl2pPr>
      <a:lvl3pPr marL="838200" indent="-236538" algn="l" rtl="0" eaLnBrk="1" fontAlgn="base" hangingPunct="1">
        <a:lnSpc>
          <a:spcPct val="50000"/>
        </a:lnSpc>
        <a:spcBef>
          <a:spcPct val="0"/>
        </a:spcBef>
        <a:spcAft>
          <a:spcPct val="50000"/>
        </a:spcAft>
        <a:buChar char="–"/>
        <a:defRPr>
          <a:solidFill>
            <a:schemeClr val="bg2"/>
          </a:solidFill>
          <a:latin typeface="+mn-lt"/>
          <a:ea typeface="+mn-ea"/>
        </a:defRPr>
      </a:lvl3pPr>
      <a:lvl4pPr marL="1639888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bg1"/>
          </a:solidFill>
          <a:latin typeface="+mn-lt"/>
          <a:ea typeface="+mn-ea"/>
        </a:defRPr>
      </a:lvl4pPr>
      <a:lvl5pPr marL="20589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  <a:ea typeface="+mn-ea"/>
        </a:defRPr>
      </a:lvl5pPr>
      <a:lvl6pPr marL="25161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  <a:ea typeface="+mn-ea"/>
        </a:defRPr>
      </a:lvl6pPr>
      <a:lvl7pPr marL="29733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  <a:ea typeface="+mn-ea"/>
        </a:defRPr>
      </a:lvl7pPr>
      <a:lvl8pPr marL="34305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  <a:ea typeface="+mn-ea"/>
        </a:defRPr>
      </a:lvl8pPr>
      <a:lvl9pPr marL="38877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4" name="Group 20"/>
          <p:cNvGrpSpPr>
            <a:grpSpLocks/>
          </p:cNvGrpSpPr>
          <p:nvPr/>
        </p:nvGrpSpPr>
        <p:grpSpPr bwMode="auto">
          <a:xfrm>
            <a:off x="0" y="0"/>
            <a:ext cx="9145588" cy="6858000"/>
            <a:chOff x="0" y="0"/>
            <a:chExt cx="5761" cy="4320"/>
          </a:xfrm>
        </p:grpSpPr>
        <p:sp>
          <p:nvSpPr>
            <p:cNvPr id="1031" name="Rectangle 7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pic>
          <p:nvPicPr>
            <p:cNvPr id="1043" name="Picture 19" descr="nahb_blue_bottom"/>
            <p:cNvPicPr>
              <a:picLocks noChangeAspect="1" noChangeArrowheads="1"/>
            </p:cNvPicPr>
            <p:nvPr userDrawn="1"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0" y="3687"/>
              <a:ext cx="5761" cy="633"/>
            </a:xfrm>
            <a:prstGeom prst="rect">
              <a:avLst/>
            </a:prstGeom>
            <a:noFill/>
          </p:spPr>
        </p:pic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9425" y="411163"/>
            <a:ext cx="5684838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2012950"/>
            <a:ext cx="818515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94450" y="422275"/>
            <a:ext cx="2006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58200" y="422275"/>
            <a:ext cx="1984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900" b="1">
                <a:solidFill>
                  <a:schemeClr val="bg2"/>
                </a:solidFill>
              </a:defRPr>
            </a:lvl1pPr>
          </a:lstStyle>
          <a:p>
            <a:fld id="{AD5ED7F4-484A-D84D-8A01-AA8A89AB39F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56271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9837" r:id="rId1"/>
    <p:sldLayoutId id="2147489838" r:id="rId2"/>
    <p:sldLayoutId id="2147489839" r:id="rId3"/>
    <p:sldLayoutId id="2147489840" r:id="rId4"/>
    <p:sldLayoutId id="2147489841" r:id="rId5"/>
    <p:sldLayoutId id="2147489843" r:id="rId6"/>
    <p:sldLayoutId id="2147489844" r:id="rId7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9pPr>
    </p:titleStyle>
    <p:bodyStyle>
      <a:lvl1pPr algn="l" rtl="0" eaLnBrk="1" fontAlgn="base" hangingPunct="1">
        <a:lnSpc>
          <a:spcPct val="95000"/>
        </a:lnSpc>
        <a:spcBef>
          <a:spcPct val="0"/>
        </a:spcBef>
        <a:spcAft>
          <a:spcPct val="50000"/>
        </a:spcAft>
        <a:defRPr>
          <a:solidFill>
            <a:schemeClr val="bg2"/>
          </a:solidFill>
          <a:latin typeface="+mn-lt"/>
          <a:ea typeface="+mn-ea"/>
          <a:cs typeface="+mn-cs"/>
        </a:defRPr>
      </a:lvl1pPr>
      <a:lvl2pPr marL="190500" indent="-188913" algn="l" rtl="0" eaLnBrk="1" fontAlgn="base" hangingPunct="1">
        <a:lnSpc>
          <a:spcPct val="95000"/>
        </a:lnSpc>
        <a:spcBef>
          <a:spcPct val="0"/>
        </a:spcBef>
        <a:spcAft>
          <a:spcPct val="50000"/>
        </a:spcAft>
        <a:buFont typeface="Times" charset="0"/>
        <a:buChar char="•"/>
        <a:defRPr>
          <a:solidFill>
            <a:schemeClr val="bg2"/>
          </a:solidFill>
          <a:latin typeface="+mn-lt"/>
          <a:ea typeface="+mn-ea"/>
        </a:defRPr>
      </a:lvl2pPr>
      <a:lvl3pPr marL="838200" indent="-236538" algn="l" rtl="0" eaLnBrk="1" fontAlgn="base" hangingPunct="1">
        <a:lnSpc>
          <a:spcPct val="50000"/>
        </a:lnSpc>
        <a:spcBef>
          <a:spcPct val="0"/>
        </a:spcBef>
        <a:spcAft>
          <a:spcPct val="50000"/>
        </a:spcAft>
        <a:buChar char="–"/>
        <a:defRPr>
          <a:solidFill>
            <a:schemeClr val="bg2"/>
          </a:solidFill>
          <a:latin typeface="+mn-lt"/>
          <a:ea typeface="+mn-ea"/>
        </a:defRPr>
      </a:lvl3pPr>
      <a:lvl4pPr marL="1639888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bg1"/>
          </a:solidFill>
          <a:latin typeface="+mn-lt"/>
          <a:ea typeface="+mn-ea"/>
        </a:defRPr>
      </a:lvl4pPr>
      <a:lvl5pPr marL="20589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  <a:ea typeface="+mn-ea"/>
        </a:defRPr>
      </a:lvl5pPr>
      <a:lvl6pPr marL="25161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  <a:ea typeface="+mn-ea"/>
        </a:defRPr>
      </a:lvl6pPr>
      <a:lvl7pPr marL="29733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  <a:ea typeface="+mn-ea"/>
        </a:defRPr>
      </a:lvl7pPr>
      <a:lvl8pPr marL="34305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  <a:ea typeface="+mn-ea"/>
        </a:defRPr>
      </a:lvl8pPr>
      <a:lvl9pPr marL="38877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4" name="Group 20"/>
          <p:cNvGrpSpPr>
            <a:grpSpLocks/>
          </p:cNvGrpSpPr>
          <p:nvPr/>
        </p:nvGrpSpPr>
        <p:grpSpPr bwMode="auto">
          <a:xfrm>
            <a:off x="0" y="0"/>
            <a:ext cx="9145588" cy="6858000"/>
            <a:chOff x="0" y="0"/>
            <a:chExt cx="5761" cy="4320"/>
          </a:xfrm>
        </p:grpSpPr>
        <p:sp>
          <p:nvSpPr>
            <p:cNvPr id="1031" name="Rectangle 7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FFFFFF"/>
                </a:solidFill>
                <a:latin typeface="Arial"/>
                <a:ea typeface="ＭＳ Ｐゴシック"/>
              </a:endParaRPr>
            </a:p>
          </p:txBody>
        </p:sp>
        <p:pic>
          <p:nvPicPr>
            <p:cNvPr id="1043" name="Picture 19" descr="nahb_blue_bottom"/>
            <p:cNvPicPr>
              <a:picLocks noChangeAspect="1" noChangeArrowheads="1"/>
            </p:cNvPicPr>
            <p:nvPr userDrawn="1"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0" y="3687"/>
              <a:ext cx="5761" cy="633"/>
            </a:xfrm>
            <a:prstGeom prst="rect">
              <a:avLst/>
            </a:prstGeom>
            <a:noFill/>
          </p:spPr>
        </p:pic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9425" y="411163"/>
            <a:ext cx="5684838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2012950"/>
            <a:ext cx="818515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94450" y="422275"/>
            <a:ext cx="2006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2"/>
                </a:solidFill>
              </a:defRPr>
            </a:lvl1pPr>
          </a:lstStyle>
          <a:p>
            <a:r>
              <a:rPr lang="en-US" dirty="0">
                <a:solidFill>
                  <a:srgbClr val="002663"/>
                </a:solidFill>
                <a:latin typeface="Arial"/>
                <a:ea typeface="ＭＳ Ｐゴシック"/>
              </a:rPr>
              <a:t>Presentation Title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58200" y="422275"/>
            <a:ext cx="1984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900" b="1">
                <a:solidFill>
                  <a:schemeClr val="bg2"/>
                </a:solidFill>
              </a:defRPr>
            </a:lvl1pPr>
          </a:lstStyle>
          <a:p>
            <a:fld id="{AD5ED7F4-484A-D84D-8A01-AA8A89AB39F1}" type="slidenum">
              <a:rPr lang="en-US" smtClean="0">
                <a:solidFill>
                  <a:srgbClr val="002663"/>
                </a:solidFill>
                <a:latin typeface="Arial"/>
                <a:ea typeface="ＭＳ Ｐゴシック"/>
              </a:rPr>
              <a:pPr/>
              <a:t>‹#›</a:t>
            </a:fld>
            <a:endParaRPr lang="en-US" dirty="0">
              <a:solidFill>
                <a:srgbClr val="002663"/>
              </a:solidFill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33608718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9852" r:id="rId1"/>
    <p:sldLayoutId id="2147489853" r:id="rId2"/>
    <p:sldLayoutId id="2147489854" r:id="rId3"/>
    <p:sldLayoutId id="2147489855" r:id="rId4"/>
    <p:sldLayoutId id="2147489856" r:id="rId5"/>
    <p:sldLayoutId id="2147489857" r:id="rId6"/>
    <p:sldLayoutId id="2147489858" r:id="rId7"/>
    <p:sldLayoutId id="2147489859" r:id="rId8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9pPr>
    </p:titleStyle>
    <p:bodyStyle>
      <a:lvl1pPr algn="l" rtl="0" eaLnBrk="1" fontAlgn="base" hangingPunct="1">
        <a:lnSpc>
          <a:spcPct val="95000"/>
        </a:lnSpc>
        <a:spcBef>
          <a:spcPct val="0"/>
        </a:spcBef>
        <a:spcAft>
          <a:spcPct val="50000"/>
        </a:spcAft>
        <a:defRPr>
          <a:solidFill>
            <a:schemeClr val="bg2"/>
          </a:solidFill>
          <a:latin typeface="+mn-lt"/>
          <a:ea typeface="+mn-ea"/>
          <a:cs typeface="+mn-cs"/>
        </a:defRPr>
      </a:lvl1pPr>
      <a:lvl2pPr marL="190500" indent="-188913" algn="l" rtl="0" eaLnBrk="1" fontAlgn="base" hangingPunct="1">
        <a:lnSpc>
          <a:spcPct val="95000"/>
        </a:lnSpc>
        <a:spcBef>
          <a:spcPct val="0"/>
        </a:spcBef>
        <a:spcAft>
          <a:spcPct val="50000"/>
        </a:spcAft>
        <a:buFont typeface="Times" charset="0"/>
        <a:buChar char="•"/>
        <a:defRPr>
          <a:solidFill>
            <a:schemeClr val="bg2"/>
          </a:solidFill>
          <a:latin typeface="+mn-lt"/>
          <a:ea typeface="+mn-ea"/>
        </a:defRPr>
      </a:lvl2pPr>
      <a:lvl3pPr marL="838200" indent="-236538" algn="l" rtl="0" eaLnBrk="1" fontAlgn="base" hangingPunct="1">
        <a:lnSpc>
          <a:spcPct val="50000"/>
        </a:lnSpc>
        <a:spcBef>
          <a:spcPct val="0"/>
        </a:spcBef>
        <a:spcAft>
          <a:spcPct val="50000"/>
        </a:spcAft>
        <a:buChar char="–"/>
        <a:defRPr>
          <a:solidFill>
            <a:schemeClr val="bg2"/>
          </a:solidFill>
          <a:latin typeface="+mn-lt"/>
          <a:ea typeface="+mn-ea"/>
        </a:defRPr>
      </a:lvl3pPr>
      <a:lvl4pPr marL="1639888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bg1"/>
          </a:solidFill>
          <a:latin typeface="+mn-lt"/>
          <a:ea typeface="+mn-ea"/>
        </a:defRPr>
      </a:lvl4pPr>
      <a:lvl5pPr marL="20589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  <a:ea typeface="+mn-ea"/>
        </a:defRPr>
      </a:lvl5pPr>
      <a:lvl6pPr marL="25161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  <a:ea typeface="+mn-ea"/>
        </a:defRPr>
      </a:lvl6pPr>
      <a:lvl7pPr marL="29733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  <a:ea typeface="+mn-ea"/>
        </a:defRPr>
      </a:lvl7pPr>
      <a:lvl8pPr marL="34305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  <a:ea typeface="+mn-ea"/>
        </a:defRPr>
      </a:lvl8pPr>
      <a:lvl9pPr marL="388778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72ED91BA-9A79-48E4-9EB2-826B57C8DA5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1/7/21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CCF6257D-E263-4E57-B870-C5379008C4F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7817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873" r:id="rId1"/>
    <p:sldLayoutId id="2147489874" r:id="rId2"/>
    <p:sldLayoutId id="2147489875" r:id="rId3"/>
    <p:sldLayoutId id="2147489876" r:id="rId4"/>
    <p:sldLayoutId id="2147489877" r:id="rId5"/>
    <p:sldLayoutId id="2147489878" r:id="rId6"/>
    <p:sldLayoutId id="2147489879" r:id="rId7"/>
    <p:sldLayoutId id="2147489880" r:id="rId8"/>
    <p:sldLayoutId id="2147489881" r:id="rId9"/>
    <p:sldLayoutId id="2147489882" r:id="rId10"/>
    <p:sldLayoutId id="21474898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88129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885" r:id="rId1"/>
    <p:sldLayoutId id="2147489886" r:id="rId2"/>
    <p:sldLayoutId id="2147489887" r:id="rId3"/>
    <p:sldLayoutId id="2147489888" r:id="rId4"/>
    <p:sldLayoutId id="2147489889" r:id="rId5"/>
    <p:sldLayoutId id="2147489890" r:id="rId6"/>
    <p:sldLayoutId id="2147489891" r:id="rId7"/>
    <p:sldLayoutId id="2147489892" r:id="rId8"/>
    <p:sldLayoutId id="2147489893" r:id="rId9"/>
    <p:sldLayoutId id="2147489894" r:id="rId10"/>
    <p:sldLayoutId id="2147489895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zluh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z5SB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yMay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z6Qi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z6Xa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7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z6Qm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8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zluq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zlu6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ykDo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4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ykDj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5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xwkm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6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ykE4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37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zmhR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8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ymZ3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yNtz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ysqI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1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z5Sg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2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z5Sh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3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zlvO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4.jp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5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zlz8" TargetMode="Externa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57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z4Na" TargetMode="Externa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0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zttK" TargetMode="External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4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://fred.stlouisfed.org/graph/?g=yPm5" TargetMode="External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5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8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mailto:elliot@graphsandlaughs.net" TargetMode="Externa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39006" y="2185262"/>
            <a:ext cx="7239000" cy="3129688"/>
          </a:xfrm>
        </p:spPr>
        <p:txBody>
          <a:bodyPr>
            <a:noAutofit/>
          </a:bodyPr>
          <a:lstStyle/>
          <a:p>
            <a:pPr marL="0" indent="0" algn="ctr" eaLnBrk="1" hangingPunct="1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US" cap="none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Presented by</a:t>
            </a:r>
            <a:r>
              <a:rPr lang="en-US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: </a:t>
            </a:r>
          </a:p>
          <a:p>
            <a:pPr marL="0" indent="0" algn="ctr" eaLnBrk="1" hangingPunct="1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US" cap="none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Elliot F. Eisenberg, Ph.D. </a:t>
            </a:r>
          </a:p>
          <a:p>
            <a:pPr marL="0" indent="0" algn="ctr" eaLnBrk="1" hangingPunct="1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US" cap="none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President: </a:t>
            </a:r>
            <a:r>
              <a:rPr lang="en-US" cap="none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GraphsandLaughs</a:t>
            </a:r>
            <a:r>
              <a:rPr lang="en-US" cap="none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, LLC</a:t>
            </a:r>
          </a:p>
          <a:p>
            <a:pPr marL="0" indent="0" algn="ctr" eaLnBrk="1" hangingPunct="1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endParaRPr lang="en-US" sz="1200" cap="none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US" cap="none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January 8, 2021</a:t>
            </a:r>
          </a:p>
        </p:txBody>
      </p:sp>
      <p:sp>
        <p:nvSpPr>
          <p:cNvPr id="9219" name="Text Box 3"/>
          <p:cNvSpPr>
            <a:spLocks noGrp="1" noChangeArrowheads="1"/>
          </p:cNvSpPr>
          <p:nvPr>
            <p:ph type="ctrTitle"/>
          </p:nvPr>
        </p:nvSpPr>
        <p:spPr>
          <a:xfrm>
            <a:off x="0" y="183693"/>
            <a:ext cx="9144000" cy="1819275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THE ECONOMY IN 2021:   </a:t>
            </a:r>
            <a:br>
              <a:rPr lang="en-US" sz="40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en-US" sz="4000" b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GROWING BUT BY HOW MUCH? </a:t>
            </a:r>
            <a:endParaRPr lang="en-US" sz="4000" b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9220" name="Picture 4" descr="C:\Users\RF\Dropbox\GraphsandLaughs\Business Card\Graphs&amp;Laughs_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038" y="5314950"/>
            <a:ext cx="39449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67657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0164"/>
          </a:xfrm>
        </p:spPr>
        <p:txBody>
          <a:bodyPr/>
          <a:lstStyle/>
          <a:p>
            <a:pPr algn="ctr"/>
            <a:r>
              <a:rPr lang="en-US" dirty="0"/>
              <a:t>US Air Travel Activity</a:t>
            </a:r>
            <a:br>
              <a:rPr lang="en-US" dirty="0"/>
            </a:br>
            <a:r>
              <a:rPr lang="en-US" sz="1800" dirty="0"/>
              <a:t>It is 47% of normal and slowly rising</a:t>
            </a:r>
          </a:p>
        </p:txBody>
      </p:sp>
      <p:sp>
        <p:nvSpPr>
          <p:cNvPr id="4" name="AutoShape 2" descr="http://3.bp.blogspot.com/-zE7fJwnVGYM/U1AK_bxk_4I/AAAAAAAAetA/luRfPHvPt9s/s1600/HotelApr172014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1E4CB7E3-88B1-4CDB-A93F-81C3C5E860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0164"/>
            <a:ext cx="9144000" cy="605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2943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0164"/>
          </a:xfrm>
        </p:spPr>
        <p:txBody>
          <a:bodyPr/>
          <a:lstStyle/>
          <a:p>
            <a:pPr algn="ctr"/>
            <a:r>
              <a:rPr lang="en-US" dirty="0"/>
              <a:t>Hotel Occupancy Rate Slowly Improves  </a:t>
            </a:r>
            <a:br>
              <a:rPr lang="en-US" dirty="0"/>
            </a:br>
            <a:r>
              <a:rPr lang="en-US" sz="1600" dirty="0"/>
              <a:t>Occupancy is now down 26.4% Y-o-Y </a:t>
            </a:r>
          </a:p>
        </p:txBody>
      </p:sp>
      <p:sp>
        <p:nvSpPr>
          <p:cNvPr id="4" name="AutoShape 2" descr="http://3.bp.blogspot.com/-zE7fJwnVGYM/U1AK_bxk_4I/AAAAAAAAetA/luRfPHvPt9s/s1600/HotelApr172014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18ADD41B-757F-495A-8C90-8428A8CE86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6689"/>
            <a:ext cx="9144000" cy="540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12816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64834"/>
          </a:xfrm>
        </p:spPr>
        <p:txBody>
          <a:bodyPr/>
          <a:lstStyle/>
          <a:p>
            <a:pPr algn="ctr"/>
            <a:r>
              <a:rPr lang="en-US" dirty="0"/>
              <a:t>US Gasoline Consumption    </a:t>
            </a:r>
            <a:br>
              <a:rPr lang="en-US" dirty="0"/>
            </a:br>
            <a:r>
              <a:rPr lang="en-US" sz="1600" dirty="0"/>
              <a:t>Driving is now down 10%. Fewer of us drive kids to school or ourselves to work  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2E6B3361-1BA9-4D0D-A4A2-AF31E5F2BE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41" y="757754"/>
            <a:ext cx="8842917" cy="610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1022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64834"/>
          </a:xfrm>
        </p:spPr>
        <p:txBody>
          <a:bodyPr/>
          <a:lstStyle/>
          <a:p>
            <a:pPr algn="ctr"/>
            <a:r>
              <a:rPr lang="en-US" dirty="0"/>
              <a:t>Public Transit Usage is Softening   </a:t>
            </a:r>
            <a:br>
              <a:rPr lang="en-US" dirty="0"/>
            </a:br>
            <a:r>
              <a:rPr lang="en-US" sz="1600" dirty="0"/>
              <a:t>Public transit activity is at 43% of normal</a:t>
            </a: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7CF0D5BF-4123-41C8-B1F2-C358BE6A9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3177"/>
            <a:ext cx="9144000" cy="5700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1445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9144000" cy="702465"/>
          </a:xfrm>
        </p:spPr>
        <p:txBody>
          <a:bodyPr/>
          <a:lstStyle/>
          <a:p>
            <a:pPr algn="ctr"/>
            <a:r>
              <a:rPr lang="en-US" dirty="0"/>
              <a:t>US Restaurant Footfall is Falling   </a:t>
            </a:r>
            <a:br>
              <a:rPr lang="en-US" sz="1600" dirty="0"/>
            </a:br>
            <a:r>
              <a:rPr lang="en-US" sz="1600" dirty="0"/>
              <a:t>Southern states are doing better.  This only includes restaurants that have reopened </a:t>
            </a:r>
          </a:p>
        </p:txBody>
      </p:sp>
      <p:sp>
        <p:nvSpPr>
          <p:cNvPr id="4" name="AutoShape 2" descr="http://3.bp.blogspot.com/-zE7fJwnVGYM/U1AK_bxk_4I/AAAAAAAAetA/luRfPHvPt9s/s1600/HotelApr172014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1F01AD3D-A3B4-48F1-94E8-ACBCDE468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988"/>
            <a:ext cx="9144000" cy="5980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43628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64834"/>
          </a:xfrm>
        </p:spPr>
        <p:txBody>
          <a:bodyPr/>
          <a:lstStyle/>
          <a:p>
            <a:pPr algn="ctr"/>
            <a:r>
              <a:rPr lang="en-US" dirty="0"/>
              <a:t>The Percentage Who WFH     </a:t>
            </a:r>
            <a:br>
              <a:rPr lang="en-US" dirty="0"/>
            </a:br>
            <a:r>
              <a:rPr lang="en-US" sz="1600" dirty="0"/>
              <a:t>It was steadily rising but seems to have plateaued in late October   </a:t>
            </a:r>
          </a:p>
        </p:txBody>
      </p:sp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806C207A-B09D-4E5A-B96A-2C5A69B21A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33127"/>
            <a:ext cx="9144000" cy="559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1054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64834"/>
          </a:xfrm>
        </p:spPr>
        <p:txBody>
          <a:bodyPr/>
          <a:lstStyle/>
          <a:p>
            <a:pPr algn="ctr"/>
            <a:r>
              <a:rPr lang="en-US" dirty="0"/>
              <a:t>Mobility Data by County Size   </a:t>
            </a:r>
            <a:br>
              <a:rPr lang="en-US" dirty="0"/>
            </a:br>
            <a:r>
              <a:rPr lang="en-US" sz="1600" dirty="0"/>
              <a:t>It falls as size increases </a:t>
            </a:r>
          </a:p>
        </p:txBody>
      </p:sp>
      <p:pic>
        <p:nvPicPr>
          <p:cNvPr id="4" name="Picture 3" descr="Chart&#10;&#10;Description automatically generated">
            <a:extLst>
              <a:ext uri="{FF2B5EF4-FFF2-40B4-BE49-F238E27FC236}">
                <a16:creationId xmlns:a16="http://schemas.microsoft.com/office/drawing/2014/main" id="{F7117FAC-1C93-47F9-A762-5E3DA722B2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955" y="731034"/>
            <a:ext cx="7578090" cy="6126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8578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834" y="7936"/>
            <a:ext cx="8678329" cy="683179"/>
          </a:xfrm>
        </p:spPr>
        <p:txBody>
          <a:bodyPr/>
          <a:lstStyle/>
          <a:p>
            <a:pPr algn="ctr"/>
            <a:r>
              <a:rPr lang="en-US" dirty="0"/>
              <a:t>The Stock Market Is Doing Well</a:t>
            </a:r>
            <a:br>
              <a:rPr lang="en-US" dirty="0"/>
            </a:br>
            <a:r>
              <a:rPr lang="en-US" sz="1600" dirty="0"/>
              <a:t>Despite numerous stressors</a:t>
            </a:r>
          </a:p>
        </p:txBody>
      </p:sp>
      <p:sp>
        <p:nvSpPr>
          <p:cNvPr id="3" name="AutoShape 4" descr="https://research.stlouisfed.org/fred2/graph/image.ph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5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A70C6660-1744-41C9-83B1-FDFAC46FE2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91116"/>
            <a:ext cx="9144000" cy="616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5327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691117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Real Personal Consumption Expenditure Recovers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sz="1600" dirty="0">
                <a:solidFill>
                  <a:srgbClr val="FF0000"/>
                </a:solidFill>
              </a:rPr>
              <a:t>It was bouncing back but now it is reversing</a:t>
            </a:r>
            <a:endParaRPr lang="en-US" sz="1600" dirty="0"/>
          </a:p>
        </p:txBody>
      </p:sp>
      <p:pic>
        <p:nvPicPr>
          <p:cNvPr id="4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0A6FF32A-647E-4F92-83A9-8F3F4820A9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91118"/>
            <a:ext cx="9143998" cy="616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7393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8177"/>
          </a:xfrm>
        </p:spPr>
        <p:txBody>
          <a:bodyPr/>
          <a:lstStyle/>
          <a:p>
            <a:pPr algn="ctr"/>
            <a:r>
              <a:rPr lang="en-US" dirty="0"/>
              <a:t>Spending Growth is Rapidly Slowing </a:t>
            </a:r>
            <a:br>
              <a:rPr lang="en-US" dirty="0"/>
            </a:br>
            <a:r>
              <a:rPr lang="en-US" sz="1600" dirty="0"/>
              <a:t>We need more help  </a:t>
            </a:r>
            <a:br>
              <a:rPr lang="en-US" sz="1600" dirty="0"/>
            </a:br>
            <a:endParaRPr lang="en-US" sz="1600" dirty="0"/>
          </a:p>
        </p:txBody>
      </p:sp>
      <p:pic>
        <p:nvPicPr>
          <p:cNvPr id="4" name="Picture 3" descr="Chart&#10;&#10;Description automatically generated">
            <a:extLst>
              <a:ext uri="{FF2B5EF4-FFF2-40B4-BE49-F238E27FC236}">
                <a16:creationId xmlns:a16="http://schemas.microsoft.com/office/drawing/2014/main" id="{AA68F8C6-E996-4749-BD8D-8D7D7E54CB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756812"/>
            <a:ext cx="7680960" cy="610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217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3999" cy="37338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3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Economy Bottomed </a:t>
            </a:r>
          </a:p>
          <a:p>
            <a:pPr marL="0" indent="0" algn="ctr">
              <a:lnSpc>
                <a:spcPct val="100000"/>
              </a:lnSpc>
              <a:buNone/>
            </a:pPr>
            <a:endParaRPr lang="en-US" sz="22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6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GDP = C+I+G+(X-M) </a:t>
            </a:r>
          </a:p>
        </p:txBody>
      </p:sp>
      <p:pic>
        <p:nvPicPr>
          <p:cNvPr id="4" name="Picture 4" descr="C:\Users\RF\Dropbox\GraphsandLaughs\Business Card\Graphs&amp;Laughs_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638" y="5103813"/>
            <a:ext cx="4276725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11509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2" y="0"/>
            <a:ext cx="8764436" cy="707570"/>
          </a:xfrm>
        </p:spPr>
        <p:txBody>
          <a:bodyPr/>
          <a:lstStyle/>
          <a:p>
            <a:pPr algn="ctr"/>
            <a:r>
              <a:rPr lang="en-US" dirty="0"/>
              <a:t>ISM Manufacturing Numbers Bounce Back</a:t>
            </a:r>
            <a:br>
              <a:rPr lang="en-US" dirty="0"/>
            </a:br>
            <a:r>
              <a:rPr lang="en-US" sz="1600" dirty="0"/>
              <a:t>Manufacturing is less important than in decades past, but……  </a:t>
            </a:r>
          </a:p>
        </p:txBody>
      </p:sp>
      <p:sp>
        <p:nvSpPr>
          <p:cNvPr id="3" name="AutoShape 2" descr="https://3.bp.blogspot.com/-KlkYhqtDHFE/Wm8_l-q7GNI/AAAAAAAAtqU/z5Kv_f6OYJYUKd_8BrBbxJL7VjRYu9AMwCLcBGAs/s1600/ISMFedJan2018.PNG">
            <a:extLst>
              <a:ext uri="{FF2B5EF4-FFF2-40B4-BE49-F238E27FC236}">
                <a16:creationId xmlns:a16="http://schemas.microsoft.com/office/drawing/2014/main" id="{0D9F30CD-6351-4FA2-AB35-D8E6CE8A5AF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D17DC4E-94A8-4145-877A-55BD339D99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54856"/>
            <a:ext cx="9144000" cy="5653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10216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1116"/>
          </a:xfrm>
        </p:spPr>
        <p:txBody>
          <a:bodyPr/>
          <a:lstStyle/>
          <a:p>
            <a:pPr algn="ctr"/>
            <a:r>
              <a:rPr lang="en-US" dirty="0"/>
              <a:t>Factory Utilization Rates </a:t>
            </a:r>
            <a:r>
              <a:rPr lang="en-US"/>
              <a:t>are Recovering </a:t>
            </a:r>
            <a:br>
              <a:rPr lang="en-US" dirty="0"/>
            </a:br>
            <a:r>
              <a:rPr lang="en-US" sz="1600" dirty="0"/>
              <a:t>Combination of trade wars, weak oil prices, a strong dollar and Coronavirus  </a:t>
            </a:r>
          </a:p>
        </p:txBody>
      </p:sp>
      <p:sp>
        <p:nvSpPr>
          <p:cNvPr id="3" name="AutoShape 2" descr="https://research.stlouisfed.org/fred2/graph/image.php?dbeta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5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B4FCB60A-3258-4580-95DD-126A781EC1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91116"/>
            <a:ext cx="9144000" cy="616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4337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695738"/>
          </a:xfrm>
        </p:spPr>
        <p:txBody>
          <a:bodyPr/>
          <a:lstStyle/>
          <a:p>
            <a:pPr algn="ctr"/>
            <a:r>
              <a:rPr lang="en-US" dirty="0"/>
              <a:t>Capital Goods Orders Are Superb</a:t>
            </a:r>
            <a:br>
              <a:rPr lang="en-US" dirty="0"/>
            </a:br>
            <a:r>
              <a:rPr lang="en-US" sz="1600" dirty="0"/>
              <a:t>Despite all the recent trauma orders have more than recovered </a:t>
            </a:r>
          </a:p>
        </p:txBody>
      </p:sp>
      <p:pic>
        <p:nvPicPr>
          <p:cNvPr id="5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ED456257-E74C-40D2-A79C-94F96EB4CD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91116"/>
            <a:ext cx="9144000" cy="616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4910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18752"/>
          </a:xfrm>
        </p:spPr>
        <p:txBody>
          <a:bodyPr/>
          <a:lstStyle/>
          <a:p>
            <a:pPr algn="ctr"/>
            <a:r>
              <a:rPr lang="en-US" dirty="0"/>
              <a:t>US Rig Counts Have Bottomed </a:t>
            </a:r>
            <a:br>
              <a:rPr lang="en-US" dirty="0"/>
            </a:br>
            <a:r>
              <a:rPr lang="en-US" sz="1600" dirty="0"/>
              <a:t>Stable prices and improving demand are key  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</a:rPr>
              <a:t> </a:t>
            </a:r>
          </a:p>
        </p:txBody>
      </p:sp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62DF1EE7-E528-4702-B28B-45B6CB1AFC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805" y="693177"/>
            <a:ext cx="7692390" cy="6164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9855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834" y="7936"/>
            <a:ext cx="8678329" cy="683179"/>
          </a:xfrm>
        </p:spPr>
        <p:txBody>
          <a:bodyPr/>
          <a:lstStyle/>
          <a:p>
            <a:pPr algn="ctr"/>
            <a:r>
              <a:rPr lang="en-US" dirty="0"/>
              <a:t>US Corporate Dividends Activity  </a:t>
            </a:r>
            <a:br>
              <a:rPr lang="en-US" dirty="0"/>
            </a:br>
            <a:r>
              <a:rPr lang="en-US" sz="1600" dirty="0"/>
              <a:t>Dividends are back in fashion </a:t>
            </a:r>
          </a:p>
        </p:txBody>
      </p:sp>
      <p:sp>
        <p:nvSpPr>
          <p:cNvPr id="3" name="AutoShape 4" descr="https://research.stlouisfed.org/fred2/graph/image.ph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5" name="Picture 4" descr="Chart, waterfall chart&#10;&#10;Description automatically generated">
            <a:extLst>
              <a:ext uri="{FF2B5EF4-FFF2-40B4-BE49-F238E27FC236}">
                <a16:creationId xmlns:a16="http://schemas.microsoft.com/office/drawing/2014/main" id="{A934EA93-8B7F-49A7-9EE5-DF121672AE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18" y="719689"/>
            <a:ext cx="8911163" cy="613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2205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-4355"/>
            <a:ext cx="9144000" cy="7090955"/>
          </a:xfrm>
        </p:spPr>
        <p:txBody>
          <a:bodyPr/>
          <a:lstStyle/>
          <a:p>
            <a:pPr algn="ctr"/>
            <a:r>
              <a:rPr lang="en-US" dirty="0"/>
              <a:t>HEROES ACT Is Important</a:t>
            </a:r>
            <a:br>
              <a:rPr lang="en-US" dirty="0"/>
            </a:br>
            <a:r>
              <a:rPr lang="en-US" sz="1600" dirty="0"/>
              <a:t>Prevents us from even slower growth </a:t>
            </a:r>
            <a:br>
              <a:rPr lang="en-US" sz="1600" dirty="0"/>
            </a:br>
            <a:r>
              <a:rPr lang="en-US" sz="40000" dirty="0"/>
              <a:t>?</a:t>
            </a:r>
            <a:r>
              <a:rPr lang="en-US" sz="20000" dirty="0"/>
              <a:t> </a:t>
            </a:r>
            <a:br>
              <a:rPr lang="en-US" sz="1600" dirty="0"/>
            </a:br>
            <a:br>
              <a:rPr lang="en-US" sz="1600" dirty="0"/>
            </a:b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597147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"/>
            <a:ext cx="9144000" cy="691115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Real Per Capita Disposable Income 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sz="1600" dirty="0">
                <a:solidFill>
                  <a:srgbClr val="FF0000"/>
                </a:solidFill>
              </a:rPr>
              <a:t>A huge jump due to gov’t policies, but it is declining quickly</a:t>
            </a:r>
            <a:endParaRPr lang="en-US" sz="1600" dirty="0"/>
          </a:p>
        </p:txBody>
      </p:sp>
      <p:pic>
        <p:nvPicPr>
          <p:cNvPr id="5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C393F83D-5EB9-4AEB-A0DE-1529B9F1C7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91116"/>
            <a:ext cx="9144000" cy="616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4754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0" y="0"/>
            <a:ext cx="9144000" cy="69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ea typeface="ＭＳ Ｐゴシック"/>
                <a:cs typeface="+mj-cs"/>
              </a:rPr>
              <a:t>Household Savings Rates Are Spectacular!</a:t>
            </a:r>
            <a:b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ea typeface="ＭＳ Ｐゴシック"/>
                <a:cs typeface="+mj-cs"/>
              </a:rPr>
            </a:b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ea typeface="ＭＳ Ｐゴシック"/>
                <a:cs typeface="+mj-cs"/>
              </a:rPr>
              <a:t>Savings rates are way up due to higher unemployment checks and $1,200 checks </a:t>
            </a:r>
          </a:p>
        </p:txBody>
      </p:sp>
      <p:pic>
        <p:nvPicPr>
          <p:cNvPr id="5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23E32EFF-A9A5-474E-BA63-92E28D6C10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91116"/>
            <a:ext cx="9144000" cy="616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88171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-4354"/>
            <a:ext cx="9144000" cy="701584"/>
          </a:xfrm>
        </p:spPr>
        <p:txBody>
          <a:bodyPr/>
          <a:lstStyle/>
          <a:p>
            <a:pPr algn="ctr"/>
            <a:r>
              <a:rPr lang="en-US" dirty="0"/>
              <a:t>The Budget Deficit Explodes</a:t>
            </a:r>
            <a:br>
              <a:rPr lang="en-US" dirty="0"/>
            </a:br>
            <a:r>
              <a:rPr lang="en-US" sz="1600" dirty="0"/>
              <a:t>The recent CARES act and other coronavirus spending has vastly increased the deficit</a:t>
            </a:r>
          </a:p>
        </p:txBody>
      </p:sp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FF9252AD-B6D8-40EA-B6D2-F2A40A4424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85" y="947584"/>
            <a:ext cx="8850630" cy="5353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9020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59CF8B27-B098-437A-AF0B-3939A264C9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91116"/>
            <a:ext cx="9144000" cy="61668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1116"/>
          </a:xfrm>
        </p:spPr>
        <p:txBody>
          <a:bodyPr/>
          <a:lstStyle/>
          <a:p>
            <a:pPr algn="ctr"/>
            <a:r>
              <a:rPr lang="en-US" dirty="0"/>
              <a:t>The Dollar Weakens Somewhat</a:t>
            </a:r>
            <a:br>
              <a:rPr lang="en-US" dirty="0"/>
            </a:br>
            <a:r>
              <a:rPr lang="en-US" sz="1600" dirty="0"/>
              <a:t>Still near the highest levels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97129" y="4782803"/>
            <a:ext cx="9661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t>Weak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63233" y="1236643"/>
            <a:ext cx="1366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t>Stronger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08655" y="2967335"/>
            <a:ext cx="1091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t>Strong</a:t>
            </a:r>
          </a:p>
        </p:txBody>
      </p:sp>
    </p:spTree>
    <p:extLst>
      <p:ext uri="{BB962C8B-B14F-4D97-AF65-F5344CB8AC3E}">
        <p14:creationId xmlns:p14="http://schemas.microsoft.com/office/powerpoint/2010/main" val="151105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9054692" cy="691116"/>
          </a:xfrm>
        </p:spPr>
        <p:txBody>
          <a:bodyPr/>
          <a:lstStyle/>
          <a:p>
            <a:pPr algn="ctr"/>
            <a:r>
              <a:rPr lang="en-US" dirty="0"/>
              <a:t>US Light Vehicle Sales Reverse Their Slide</a:t>
            </a:r>
            <a:br>
              <a:rPr lang="en-US" dirty="0"/>
            </a:br>
            <a:r>
              <a:rPr lang="en-US" sz="1600" dirty="0"/>
              <a:t>A strong recovery from a dismal March and April  </a:t>
            </a:r>
            <a:br>
              <a:rPr lang="en-US" dirty="0"/>
            </a:br>
            <a:endParaRPr lang="en-US" sz="1600" dirty="0"/>
          </a:p>
        </p:txBody>
      </p:sp>
      <p:pic>
        <p:nvPicPr>
          <p:cNvPr id="5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338F1FA3-0B06-42E3-8B0E-2B35C5BFEB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91116"/>
            <a:ext cx="9144000" cy="616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0570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55574" y="0"/>
            <a:ext cx="8988426" cy="677380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latin typeface="Arial" pitchFamily="34" charset="0"/>
                <a:cs typeface="Arial" pitchFamily="34" charset="0"/>
              </a:rPr>
              <a:t>$550 Billion Trade War Hurts US GDP</a:t>
            </a:r>
            <a:br>
              <a:rPr lang="en-US" b="1" dirty="0">
                <a:latin typeface="Arial" pitchFamily="34" charset="0"/>
                <a:cs typeface="Arial" pitchFamily="34" charset="0"/>
              </a:rPr>
            </a:br>
            <a:r>
              <a:rPr lang="en-US" sz="1600" dirty="0">
                <a:latin typeface="Arial" pitchFamily="34" charset="0"/>
                <a:cs typeface="Arial" pitchFamily="34" charset="0"/>
              </a:rPr>
              <a:t>The impact peak at 0.6% of GDP and then wane  </a:t>
            </a:r>
            <a:endParaRPr lang="en-US" sz="1600" b="1" dirty="0"/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12546BA6-8308-490F-A516-83301C19FE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9273" y="817285"/>
            <a:ext cx="4605454" cy="6040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488139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" y="0"/>
            <a:ext cx="9144000" cy="716096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latin typeface="Arial" pitchFamily="34" charset="0"/>
                <a:cs typeface="Arial" pitchFamily="34" charset="0"/>
              </a:rPr>
              <a:t>GDP Softens in 21Q1, but by How Much?   </a:t>
            </a:r>
            <a:br>
              <a:rPr lang="en-US" sz="3200" b="1" dirty="0">
                <a:latin typeface="Arial" pitchFamily="34" charset="0"/>
                <a:cs typeface="Arial" pitchFamily="34" charset="0"/>
              </a:rPr>
            </a:br>
            <a:r>
              <a:rPr lang="en-US" sz="1600" dirty="0">
                <a:latin typeface="Arial" pitchFamily="34" charset="0"/>
                <a:cs typeface="Arial" pitchFamily="34" charset="0"/>
              </a:rPr>
              <a:t>Growth in 21Q1 is the real issue  </a:t>
            </a:r>
            <a:endParaRPr lang="en-US" sz="1600" b="1" dirty="0"/>
          </a:p>
        </p:txBody>
      </p:sp>
      <p:pic>
        <p:nvPicPr>
          <p:cNvPr id="3" name="Picture 2" descr="Chart, bar chart, histogram&#10;&#10;Description automatically generated">
            <a:extLst>
              <a:ext uri="{FF2B5EF4-FFF2-40B4-BE49-F238E27FC236}">
                <a16:creationId xmlns:a16="http://schemas.microsoft.com/office/drawing/2014/main" id="{0BBDC558-FDB8-469F-8187-C2A8B2E4AB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830" y="1048334"/>
            <a:ext cx="8816340" cy="533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178204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" y="0"/>
            <a:ext cx="9144000" cy="716096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latin typeface="Arial" pitchFamily="34" charset="0"/>
                <a:cs typeface="Arial" pitchFamily="34" charset="0"/>
              </a:rPr>
              <a:t>GDP Recovery is Check Mark Shaped  </a:t>
            </a:r>
            <a:br>
              <a:rPr lang="en-US" sz="3200" b="1" dirty="0">
                <a:latin typeface="Arial" pitchFamily="34" charset="0"/>
                <a:cs typeface="Arial" pitchFamily="34" charset="0"/>
              </a:rPr>
            </a:br>
            <a:r>
              <a:rPr lang="en-US" sz="1600" dirty="0">
                <a:latin typeface="Arial" pitchFamily="34" charset="0"/>
                <a:cs typeface="Arial" pitchFamily="34" charset="0"/>
              </a:rPr>
              <a:t>Better than L-shaped one</a:t>
            </a:r>
            <a:endParaRPr lang="en-US" sz="1600" b="1" dirty="0"/>
          </a:p>
        </p:txBody>
      </p:sp>
      <p:pic>
        <p:nvPicPr>
          <p:cNvPr id="4" name="Picture 3" descr="A close up of a map&#10;&#10;Description automatically generated">
            <a:extLst>
              <a:ext uri="{FF2B5EF4-FFF2-40B4-BE49-F238E27FC236}">
                <a16:creationId xmlns:a16="http://schemas.microsoft.com/office/drawing/2014/main" id="{DA510FA3-4287-4C28-8F87-A51B6E647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665" y="756934"/>
            <a:ext cx="7646670" cy="610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24412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3999" cy="3733800"/>
          </a:xfrm>
        </p:spPr>
        <p:txBody>
          <a:bodyPr>
            <a:normAutofit fontScale="92500"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3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 Markets: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6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Were Tight but Are No  Longer</a:t>
            </a:r>
          </a:p>
        </p:txBody>
      </p:sp>
      <p:pic>
        <p:nvPicPr>
          <p:cNvPr id="4" name="Picture 4" descr="C:\Users\RF\Dropbox\GraphsandLaughs\Business Card\Graphs&amp;Laughs_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638" y="5103813"/>
            <a:ext cx="4276725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18994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0391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Total Employment Levels Recover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sz="1600" dirty="0">
                <a:solidFill>
                  <a:srgbClr val="FF0000"/>
                </a:solidFill>
              </a:rPr>
              <a:t>Total non-farm employment</a:t>
            </a:r>
          </a:p>
        </p:txBody>
      </p:sp>
      <p:pic>
        <p:nvPicPr>
          <p:cNvPr id="4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9590E1C7-7FA7-41BC-8359-B24652375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91116"/>
            <a:ext cx="9144000" cy="616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8313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8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701040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Historical Job Growth </a:t>
            </a:r>
            <a:b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en-U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Month-over-month employment change </a:t>
            </a:r>
            <a:endParaRPr lang="en-US" sz="1600" b="1" dirty="0">
              <a:solidFill>
                <a:srgbClr val="002060"/>
              </a:solidFill>
            </a:endParaRPr>
          </a:p>
        </p:txBody>
      </p:sp>
      <p:pic>
        <p:nvPicPr>
          <p:cNvPr id="5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EDFFE779-E5CB-4EBF-B638-356A24AE72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91115"/>
            <a:ext cx="9144000" cy="616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315634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8F106E10-32F0-478A-8D1C-5C534E67BC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91118"/>
            <a:ext cx="9143998" cy="616688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691116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 Unemployment Rate is Way Down </a:t>
            </a:r>
            <a:b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1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 decline is not as good as it looks  </a:t>
            </a:r>
            <a:b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DB5AFC42-DA46-4AD3-887D-F83888CF1940}"/>
              </a:ext>
            </a:extLst>
          </p:cNvPr>
          <p:cNvSpPr/>
          <p:nvPr/>
        </p:nvSpPr>
        <p:spPr bwMode="auto">
          <a:xfrm>
            <a:off x="7529644" y="4167711"/>
            <a:ext cx="978408" cy="484632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97458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-1"/>
            <a:ext cx="9144000" cy="691117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Rates Are Down for Both Women And Men</a:t>
            </a:r>
            <a:b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1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 female LFRP is weakening! For men it continues to improve</a:t>
            </a:r>
            <a:endParaRPr lang="en-US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32F88D7F-B979-4F7B-A7CE-ECC6EEAE0A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91116"/>
            <a:ext cx="9144000" cy="616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2139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37"/>
            <a:ext cx="9144000" cy="683179"/>
          </a:xfrm>
        </p:spPr>
        <p:txBody>
          <a:bodyPr/>
          <a:lstStyle/>
          <a:p>
            <a:pPr algn="ctr"/>
            <a:r>
              <a:rPr lang="en-US" sz="2400" dirty="0"/>
              <a:t>Involuntary Separation in 2020</a:t>
            </a:r>
            <a:br>
              <a:rPr lang="en-US" sz="2400" dirty="0"/>
            </a:br>
            <a:r>
              <a:rPr lang="en-US" sz="1600" dirty="0"/>
              <a:t>Trend is very slowly improving but remains staggeringly high </a:t>
            </a:r>
          </a:p>
        </p:txBody>
      </p:sp>
      <p:sp>
        <p:nvSpPr>
          <p:cNvPr id="3" name="AutoShape 2" descr="https://research.stlouisfed.org/fred2/graph/image.php?dbeta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sp>
        <p:nvSpPr>
          <p:cNvPr id="4" name="AutoShape 2" descr="https://research.stlouisfed.org/fred2/graph/image.ph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6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8373B00B-9688-469A-89C8-1C442991DF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83179"/>
            <a:ext cx="9144000" cy="616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60006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708212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Unemployment Rate By Education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sz="1600" dirty="0">
                <a:solidFill>
                  <a:srgbClr val="FF0000"/>
                </a:solidFill>
              </a:rPr>
              <a:t>Rates now decline after skyrocketing. Rates are much higher for the less educated</a:t>
            </a:r>
          </a:p>
        </p:txBody>
      </p:sp>
      <p:pic>
        <p:nvPicPr>
          <p:cNvPr id="6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D4C8C783-1AAF-4E5F-B746-F5D0B5262B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91115"/>
            <a:ext cx="9144000" cy="616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488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691116"/>
          </a:xfrm>
        </p:spPr>
        <p:txBody>
          <a:bodyPr/>
          <a:lstStyle/>
          <a:p>
            <a:pPr algn="ctr"/>
            <a:r>
              <a:rPr lang="en-US" dirty="0"/>
              <a:t>Real Retail Sales Collapse and Recover   </a:t>
            </a:r>
            <a:br>
              <a:rPr lang="en-US" dirty="0"/>
            </a:br>
            <a:r>
              <a:rPr lang="en-US" sz="1600" dirty="0"/>
              <a:t>Household spending is doing spectacularly well. Can it continue????</a:t>
            </a:r>
          </a:p>
        </p:txBody>
      </p:sp>
      <p:pic>
        <p:nvPicPr>
          <p:cNvPr id="4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89D6FDB4-002B-4A97-A241-816759E221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691117"/>
            <a:ext cx="9143999" cy="6166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0666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9143999" cy="668588"/>
          </a:xfrm>
        </p:spPr>
        <p:txBody>
          <a:bodyPr/>
          <a:lstStyle/>
          <a:p>
            <a:pPr algn="ctr"/>
            <a:r>
              <a:rPr lang="en-US" dirty="0"/>
              <a:t>New Firm Creation/Applications With Wages  </a:t>
            </a:r>
            <a:br>
              <a:rPr lang="en-US" dirty="0"/>
            </a:br>
            <a:r>
              <a:rPr lang="en-US" sz="1600" dirty="0"/>
              <a:t>It has more than recovered from the Covid-19 trauma</a:t>
            </a:r>
          </a:p>
        </p:txBody>
      </p:sp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7151AA65-8228-485C-B54C-0EF680880A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" y="748598"/>
            <a:ext cx="8244840" cy="598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657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47" y="1494336"/>
            <a:ext cx="8514449" cy="300146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Inflation?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8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Inflation?</a:t>
            </a:r>
          </a:p>
        </p:txBody>
      </p:sp>
      <p:pic>
        <p:nvPicPr>
          <p:cNvPr id="4" name="Picture 4" descr="C:\Users\RF\Dropbox\GraphsandLaughs\Business Card\Graphs&amp;Laughs_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638" y="5103813"/>
            <a:ext cx="4276725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55964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4944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CPI: Inflationary Pressures are Weak</a:t>
            </a:r>
            <a:br>
              <a:rPr lang="en-US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</a:br>
            <a:r>
              <a:rPr lang="en-US" sz="1600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There are some very mild inflationary pressures. This hardly bears watching</a:t>
            </a:r>
            <a:endParaRPr lang="en-US" sz="1600" b="1" dirty="0">
              <a:solidFill>
                <a:srgbClr val="00B050"/>
              </a:solidFill>
            </a:endParaRPr>
          </a:p>
        </p:txBody>
      </p:sp>
      <p:sp>
        <p:nvSpPr>
          <p:cNvPr id="2" name="AutoShape 2" descr="https://research.stlouisfed.org/fred2/graph/image.php?dbeta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6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669A04D1-C647-4D34-BF89-2F678067B7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91116"/>
            <a:ext cx="9144000" cy="616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870276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B21DD55D-8469-4C8B-9E87-69BE4FB842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691117"/>
            <a:ext cx="9143999" cy="6166883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" y="0"/>
            <a:ext cx="9144000" cy="720717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Core PCE Price Index</a:t>
            </a:r>
            <a:br>
              <a:rPr lang="en-US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</a:br>
            <a:r>
              <a:rPr lang="en-US" sz="1600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Inflation is not currently a concern </a:t>
            </a:r>
            <a:endParaRPr lang="en-US" sz="1600" b="1" dirty="0">
              <a:solidFill>
                <a:srgbClr val="00B050"/>
              </a:solidFill>
            </a:endParaRPr>
          </a:p>
        </p:txBody>
      </p:sp>
      <p:sp>
        <p:nvSpPr>
          <p:cNvPr id="6" name="Down Arrow 5"/>
          <p:cNvSpPr/>
          <p:nvPr/>
        </p:nvSpPr>
        <p:spPr bwMode="auto">
          <a:xfrm>
            <a:off x="6555622" y="2450592"/>
            <a:ext cx="484632" cy="978408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91589489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ABD5F4D0-30CD-4272-AE5F-130750E56F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91118"/>
            <a:ext cx="9143998" cy="6166882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 bwMode="auto">
          <a:xfrm>
            <a:off x="5362168" y="2015841"/>
            <a:ext cx="484632" cy="978408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0" y="1"/>
            <a:ext cx="9143999" cy="691116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Trimmed PCE: Inflation is Stable</a:t>
            </a:r>
            <a:br>
              <a:rPr lang="en-US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</a:br>
            <a:r>
              <a:rPr lang="en-US" sz="1600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Trimmed shows less volatility and has been slowly softening</a:t>
            </a:r>
            <a:endParaRPr lang="en-US" sz="16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647514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9144000" cy="691117"/>
          </a:xfrm>
        </p:spPr>
        <p:txBody>
          <a:bodyPr/>
          <a:lstStyle/>
          <a:p>
            <a:pPr algn="ctr"/>
            <a:r>
              <a:rPr lang="en-US" dirty="0"/>
              <a:t>Monetary Velocity Drops Like a Rock</a:t>
            </a:r>
            <a:br>
              <a:rPr lang="en-US" dirty="0"/>
            </a:br>
            <a:r>
              <a:rPr lang="en-US" sz="1600" dirty="0"/>
              <a:t>Inflation is not a worry </a:t>
            </a:r>
          </a:p>
        </p:txBody>
      </p:sp>
      <p:pic>
        <p:nvPicPr>
          <p:cNvPr id="5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131E0B52-1D03-45F7-90BD-DFF8784D4C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91116"/>
            <a:ext cx="9144000" cy="616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09220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47211"/>
            <a:ext cx="8229600" cy="80624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Federal Reserve Behavior</a:t>
            </a:r>
            <a:br>
              <a:rPr lang="en-US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</a:br>
            <a:r>
              <a:rPr lang="en-US" sz="18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Best Case Scenario</a:t>
            </a:r>
            <a:br>
              <a:rPr lang="en-US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</a:b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53456"/>
            <a:ext cx="9143999" cy="5904544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4000" dirty="0"/>
              <a:t>Fed funds is currently 0.125%       </a:t>
            </a:r>
          </a:p>
          <a:p>
            <a:pPr>
              <a:lnSpc>
                <a:spcPct val="200000"/>
              </a:lnSpc>
            </a:pPr>
            <a:r>
              <a:rPr lang="en-US" sz="4000" dirty="0"/>
              <a:t>12/31/20: 0.125% </a:t>
            </a:r>
            <a:r>
              <a:rPr lang="en-US" dirty="0"/>
              <a:t>10-yr Treasury @ 0.85% </a:t>
            </a:r>
            <a:r>
              <a:rPr lang="en-US" sz="4000" dirty="0">
                <a:solidFill>
                  <a:schemeClr val="bg1">
                    <a:lumMod val="50000"/>
                  </a:schemeClr>
                </a:solidFill>
              </a:rPr>
              <a:t>12/31/21: 0.125%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10-yr Treasury @ 1.25%</a:t>
            </a:r>
          </a:p>
          <a:p>
            <a:pPr>
              <a:lnSpc>
                <a:spcPct val="200000"/>
              </a:lnSpc>
            </a:pPr>
            <a:r>
              <a:rPr lang="en-US" sz="4000" dirty="0">
                <a:solidFill>
                  <a:schemeClr val="bg1">
                    <a:lumMod val="65000"/>
                  </a:schemeClr>
                </a:solidFill>
              </a:rPr>
              <a:t>12/31/22: 0.375%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10-yr Treasury @ 1.45%</a:t>
            </a:r>
            <a:r>
              <a:rPr lang="en-US" sz="4000" dirty="0"/>
              <a:t>    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108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136702"/>
            <a:ext cx="9143999" cy="80624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Federal Reserve Is All In</a:t>
            </a:r>
            <a:br>
              <a:rPr lang="en-US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</a:br>
            <a:r>
              <a:rPr lang="en-US" sz="18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Over $4 trillion in central bank lending, wow! </a:t>
            </a:r>
            <a:br>
              <a:rPr lang="en-US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</a:br>
            <a:endParaRPr lang="en-US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816678-EF50-430B-A140-F32C462516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58" y="1036902"/>
            <a:ext cx="8793480" cy="531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03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47" y="1494336"/>
            <a:ext cx="8514449" cy="3001464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96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 For Politics! </a:t>
            </a:r>
          </a:p>
        </p:txBody>
      </p:sp>
      <p:pic>
        <p:nvPicPr>
          <p:cNvPr id="4" name="Picture 4" descr="C:\Users\RF\Dropbox\GraphsandLaughs\Business Card\Graphs&amp;Laughs_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638" y="5103813"/>
            <a:ext cx="4276725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276877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410" y="0"/>
            <a:ext cx="8678329" cy="704850"/>
          </a:xfrm>
        </p:spPr>
        <p:txBody>
          <a:bodyPr/>
          <a:lstStyle/>
          <a:p>
            <a:pPr algn="ctr"/>
            <a:r>
              <a:rPr lang="en-US" dirty="0"/>
              <a:t>Election Outcomes  </a:t>
            </a:r>
            <a:br>
              <a:rPr lang="en-US" dirty="0"/>
            </a:br>
            <a:r>
              <a:rPr lang="en-US" sz="1600" dirty="0"/>
              <a:t>Biden will on net boost spending and employment </a:t>
            </a:r>
          </a:p>
        </p:txBody>
      </p:sp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8F508793-5103-4D09-B830-EC21B98C72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576" y="700611"/>
            <a:ext cx="6018848" cy="6157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847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9143999" cy="665922"/>
          </a:xfrm>
        </p:spPr>
        <p:txBody>
          <a:bodyPr/>
          <a:lstStyle/>
          <a:p>
            <a:pPr algn="ctr"/>
            <a:r>
              <a:rPr lang="en-US" dirty="0"/>
              <a:t>Change in Consumer Spending Since 1/1/20     </a:t>
            </a:r>
            <a:br>
              <a:rPr lang="en-US" dirty="0"/>
            </a:br>
            <a:r>
              <a:rPr lang="en-US" sz="1600" dirty="0"/>
              <a:t>Services really struggle </a:t>
            </a:r>
          </a:p>
        </p:txBody>
      </p:sp>
      <p:sp>
        <p:nvSpPr>
          <p:cNvPr id="3" name="AutoShape 2" descr="https://research.stlouisfed.org/fred2/graph/image.ph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38BF386A-8A12-45ED-9136-C81E6BF756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810383"/>
            <a:ext cx="9143999" cy="5917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8570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47" y="1494336"/>
            <a:ext cx="8514449" cy="300146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8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About Housing?</a:t>
            </a:r>
          </a:p>
        </p:txBody>
      </p:sp>
      <p:pic>
        <p:nvPicPr>
          <p:cNvPr id="4" name="Picture 4" descr="C:\Users\RF\Dropbox\GraphsandLaughs\Business Card\Graphs&amp;Laughs_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638" y="5103813"/>
            <a:ext cx="4276725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306291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/>
          </p:nvPr>
        </p:nvSpPr>
        <p:spPr>
          <a:xfrm>
            <a:off x="7620" y="1"/>
            <a:ext cx="9136380" cy="801554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Existing Home Sales Are Superb</a:t>
            </a:r>
            <a:br>
              <a:rPr lang="en-US" dirty="0">
                <a:latin typeface="Arial" pitchFamily="34" charset="0"/>
                <a:cs typeface="Arial" pitchFamily="34" charset="0"/>
              </a:rPr>
            </a:br>
            <a:r>
              <a:rPr lang="en-US" sz="1800" dirty="0">
                <a:latin typeface="Arial" pitchFamily="34" charset="0"/>
                <a:cs typeface="Arial" pitchFamily="34" charset="0"/>
              </a:rPr>
              <a:t>May was the bottom, and since then sales have exploded</a:t>
            </a:r>
            <a:endParaRPr lang="en-US" sz="1800" b="1" dirty="0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41CFD7F2-B312-4EB0-89CD-1E14E3902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" y="801555"/>
            <a:ext cx="9144000" cy="604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432502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5575" y="16652"/>
            <a:ext cx="87984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663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  <a:cs typeface="Arial" pitchFamily="34" charset="0"/>
              </a:rPr>
              <a:t>Existing Home Sales Have Recovered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663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  <a:cs typeface="Arial" pitchFamily="34" charset="0"/>
              </a:rPr>
              <a:t>High prices, low inventories and more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2663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7C39BF39-967A-4BD2-B7D7-AF8D3F1055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7310" y="730061"/>
            <a:ext cx="5897880" cy="6127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42408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3065"/>
          </a:xfrm>
        </p:spPr>
        <p:txBody>
          <a:bodyPr/>
          <a:lstStyle/>
          <a:p>
            <a:pPr algn="ctr"/>
            <a:r>
              <a:rPr lang="en-US" sz="2700" dirty="0"/>
              <a:t>Mortgage Purchase Applications Skyrocket</a:t>
            </a:r>
            <a:br>
              <a:rPr lang="en-US" sz="2700" dirty="0"/>
            </a:br>
            <a:r>
              <a:rPr lang="en-US" sz="1600" dirty="0"/>
              <a:t>1</a:t>
            </a:r>
            <a:r>
              <a:rPr lang="en-US" sz="1600" baseline="30000" dirty="0"/>
              <a:t>st</a:t>
            </a:r>
            <a:r>
              <a:rPr lang="en-US" sz="1600" dirty="0"/>
              <a:t> time applications are up 26% Y-o-Y, at level of early 2000s</a:t>
            </a:r>
            <a:br>
              <a:rPr lang="en-US" sz="1600" dirty="0"/>
            </a:br>
            <a:r>
              <a:rPr lang="en-US" sz="1600" dirty="0"/>
              <a:t>2020 purchase volume should be about $1.4 trillion, and $1.55 trillion in 2021</a:t>
            </a:r>
          </a:p>
        </p:txBody>
      </p:sp>
      <p:sp>
        <p:nvSpPr>
          <p:cNvPr id="2" name="AutoShape 2" descr="http://2.bp.blogspot.com/-GN4OqgvxHLc/U446dPUMaXI/AAAAAAAAfPo/6yWIh6R_yIA/s1600/MBAJune420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3" name="AutoShape 4" descr="http://2.bp.blogspot.com/-GN4OqgvxHLc/U446dPUMaXI/AAAAAAAAfPo/6yWIh6R_yIA/s1600/MBAJune4201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35507625-74BC-4979-8B22-6428B0F001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9963"/>
            <a:ext cx="9144000" cy="5888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748429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3065"/>
          </a:xfrm>
        </p:spPr>
        <p:txBody>
          <a:bodyPr/>
          <a:lstStyle/>
          <a:p>
            <a:pPr algn="ctr"/>
            <a:r>
              <a:rPr lang="en-US" sz="2700" dirty="0"/>
              <a:t>Mortgage Purchase Applications Recover</a:t>
            </a:r>
            <a:br>
              <a:rPr lang="en-US" sz="2700" dirty="0"/>
            </a:br>
            <a:r>
              <a:rPr lang="en-US" sz="1600" dirty="0"/>
              <a:t>2021 purchase volume should be about $1.5 trillion</a:t>
            </a:r>
          </a:p>
        </p:txBody>
      </p:sp>
      <p:sp>
        <p:nvSpPr>
          <p:cNvPr id="2" name="AutoShape 2" descr="http://2.bp.blogspot.com/-GN4OqgvxHLc/U446dPUMaXI/AAAAAAAAfPo/6yWIh6R_yIA/s1600/MBAJune420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3" name="AutoShape 4" descr="http://2.bp.blogspot.com/-GN4OqgvxHLc/U446dPUMaXI/AAAAAAAAfPo/6yWIh6R_yIA/s1600/MBAJune4201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6A4D6E2B-D44A-48E0-B939-A78AEB9CC0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3045" y="709207"/>
            <a:ext cx="6137910" cy="614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6666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3065"/>
          </a:xfrm>
        </p:spPr>
        <p:txBody>
          <a:bodyPr/>
          <a:lstStyle/>
          <a:p>
            <a:pPr algn="ctr"/>
            <a:r>
              <a:rPr lang="en-US" sz="2700" dirty="0"/>
              <a:t>Mortgage Purchase Applications Recover</a:t>
            </a:r>
            <a:br>
              <a:rPr lang="en-US" sz="2700" dirty="0"/>
            </a:br>
            <a:r>
              <a:rPr lang="en-US" sz="1600" dirty="0"/>
              <a:t>Expensive loans do best</a:t>
            </a:r>
          </a:p>
        </p:txBody>
      </p:sp>
      <p:sp>
        <p:nvSpPr>
          <p:cNvPr id="2" name="AutoShape 2" descr="http://2.bp.blogspot.com/-GN4OqgvxHLc/U446dPUMaXI/AAAAAAAAfPo/6yWIh6R_yIA/s1600/MBAJune420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3" name="AutoShape 4" descr="http://2.bp.blogspot.com/-GN4OqgvxHLc/U446dPUMaXI/AAAAAAAAfPo/6yWIh6R_yIA/s1600/MBAJune4201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36C8FDC8-355F-4ABB-9498-20A0043042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975" y="670198"/>
            <a:ext cx="8549640" cy="6187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82816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0"/>
            <a:ext cx="91439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663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  <a:cs typeface="Arial" pitchFamily="34" charset="0"/>
              </a:rPr>
              <a:t>Inventory Is Low and Keeps Shrinking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663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  <a:cs typeface="Arial" pitchFamily="34" charset="0"/>
              </a:rPr>
              <a:t>Inventory is regularly reaching new lows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2663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C3A2EE55-7DC9-4576-BD02-B4A0FF017F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2170"/>
            <a:ext cx="9144000" cy="581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460180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460375" y="0"/>
            <a:ext cx="8271520" cy="637346"/>
          </a:xfrm>
        </p:spPr>
        <p:txBody>
          <a:bodyPr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Housing Activity Is at a Multi-Decade Low</a:t>
            </a:r>
            <a:br>
              <a:rPr lang="en-US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en-US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Supply of new housing is so low </a:t>
            </a:r>
            <a:endParaRPr lang="en-US" sz="1800" dirty="0">
              <a:solidFill>
                <a:srgbClr val="002060"/>
              </a:solidFill>
            </a:endParaRPr>
          </a:p>
        </p:txBody>
      </p:sp>
      <p:sp>
        <p:nvSpPr>
          <p:cNvPr id="2" name="AutoShape 2" descr="https://research.stlouisfed.org/fred2/graph/image.php?dbeta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B5E557B4-B2B6-40FE-AC32-C3409A9CD9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12" y="797730"/>
            <a:ext cx="8920976" cy="5755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96251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0" y="0"/>
            <a:ext cx="9144000" cy="71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ea typeface="ＭＳ Ｐゴシック"/>
                <a:cs typeface="+mj-cs"/>
              </a:rPr>
              <a:t>Home Builders are Ecstatic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ea typeface="ＭＳ Ｐゴシック"/>
                <a:cs typeface="+mj-cs"/>
              </a:rPr>
              <a:t>Pent-up demand, low rates, good demographics, Covid-19 and more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5D4016D-AEAD-4D07-B8A5-0B8ECEC707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7465"/>
            <a:ext cx="9144000" cy="5888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4394600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5575" y="16652"/>
            <a:ext cx="8798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663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  <a:cs typeface="Arial" pitchFamily="34" charset="0"/>
              </a:rPr>
              <a:t>New Home Prices Are Too High Due to Regulation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663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1026" name="Picture 2" descr="Figure 1. Regulatory Costs as a Share of Home Pri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8317"/>
            <a:ext cx="497205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igure 2. Average Cost of Regulation in the Price of a New Hom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888" y="3251201"/>
            <a:ext cx="5000112" cy="360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3603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8177"/>
          </a:xfrm>
        </p:spPr>
        <p:txBody>
          <a:bodyPr/>
          <a:lstStyle/>
          <a:p>
            <a:pPr algn="ctr"/>
            <a:r>
              <a:rPr lang="en-US" dirty="0"/>
              <a:t>Retail Sales Growth is Largely Over</a:t>
            </a:r>
            <a:br>
              <a:rPr lang="en-US" dirty="0"/>
            </a:br>
            <a:r>
              <a:rPr lang="en-US" sz="1600" dirty="0"/>
              <a:t>We need more help  </a:t>
            </a:r>
            <a:br>
              <a:rPr lang="en-US" sz="1600" dirty="0"/>
            </a:br>
            <a:endParaRPr lang="en-US" sz="1600" dirty="0"/>
          </a:p>
        </p:txBody>
      </p:sp>
      <p:pic>
        <p:nvPicPr>
          <p:cNvPr id="4" name="Picture 3" descr="Chart&#10;&#10;Description automatically generated">
            <a:extLst>
              <a:ext uri="{FF2B5EF4-FFF2-40B4-BE49-F238E27FC236}">
                <a16:creationId xmlns:a16="http://schemas.microsoft.com/office/drawing/2014/main" id="{B5A0B3B8-1C72-4E8B-A453-4FC9468CFE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8514" y="688177"/>
            <a:ext cx="4046971" cy="612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54681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FD065A07-6A52-46DC-B653-DA2486FC96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95688"/>
            <a:ext cx="9144000" cy="61668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332" y="5666"/>
            <a:ext cx="8824880" cy="698002"/>
          </a:xfrm>
        </p:spPr>
        <p:txBody>
          <a:bodyPr/>
          <a:lstStyle/>
          <a:p>
            <a:pPr algn="ctr"/>
            <a:r>
              <a:rPr lang="en-US" dirty="0"/>
              <a:t>Construction Employment: Residential &amp; Otherwise</a:t>
            </a:r>
            <a:br>
              <a:rPr lang="en-US" dirty="0"/>
            </a:br>
            <a:r>
              <a:rPr lang="en-US" sz="1600" dirty="0"/>
              <a:t>Total construction employment rebounds surprisingly well</a:t>
            </a:r>
          </a:p>
        </p:txBody>
      </p:sp>
      <p:sp>
        <p:nvSpPr>
          <p:cNvPr id="11" name="Left Arrow 10"/>
          <p:cNvSpPr/>
          <p:nvPr/>
        </p:nvSpPr>
        <p:spPr bwMode="auto">
          <a:xfrm>
            <a:off x="3146894" y="3429000"/>
            <a:ext cx="978408" cy="484632"/>
          </a:xfrm>
          <a:prstGeom prst="lef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Left Arrow 11"/>
          <p:cNvSpPr/>
          <p:nvPr/>
        </p:nvSpPr>
        <p:spPr bwMode="auto">
          <a:xfrm>
            <a:off x="5860376" y="5370016"/>
            <a:ext cx="978408" cy="484632"/>
          </a:xfrm>
          <a:prstGeom prst="leftArrow">
            <a:avLst/>
          </a:prstGeom>
          <a:solidFill>
            <a:schemeClr val="bg2">
              <a:lumMod val="50000"/>
              <a:lumOff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Right Arrow 12"/>
          <p:cNvSpPr/>
          <p:nvPr/>
        </p:nvSpPr>
        <p:spPr bwMode="auto">
          <a:xfrm>
            <a:off x="5656243" y="3671316"/>
            <a:ext cx="978408" cy="484632"/>
          </a:xfrm>
          <a:prstGeom prst="rightArrow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149045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3673"/>
          </a:xfrm>
        </p:spPr>
        <p:txBody>
          <a:bodyPr/>
          <a:lstStyle/>
          <a:p>
            <a:pPr algn="ctr"/>
            <a:r>
              <a:rPr lang="en-US" dirty="0"/>
              <a:t>Lumber Costs Bounce Wildly </a:t>
            </a:r>
            <a:br>
              <a:rPr lang="en-US" dirty="0"/>
            </a:br>
            <a:r>
              <a:rPr lang="en-US" sz="1600" dirty="0"/>
              <a:t>Prices are up 100% Y-o-Y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89CF18C2-BD33-48BE-BEF4-90911BD1EC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95" y="708614"/>
            <a:ext cx="8547410" cy="6149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679274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0"/>
            <a:ext cx="91439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663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  <a:cs typeface="Arial" pitchFamily="34" charset="0"/>
              </a:rPr>
              <a:t>Housing Improvements &amp; Repairs Are Fine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663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  <a:cs typeface="Arial" pitchFamily="34" charset="0"/>
              </a:rPr>
              <a:t>Home prices rise more slowly, wealth has recovered, and existing sales are good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2663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4" name="Picture 3" descr="Chart&#10;&#10;Description automatically generated">
            <a:extLst>
              <a:ext uri="{FF2B5EF4-FFF2-40B4-BE49-F238E27FC236}">
                <a16:creationId xmlns:a16="http://schemas.microsoft.com/office/drawing/2014/main" id="{3F80712D-2B7C-41B1-8EB7-212A4A762E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98994"/>
            <a:ext cx="9144000" cy="515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35308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9143999" cy="665922"/>
          </a:xfrm>
        </p:spPr>
        <p:txBody>
          <a:bodyPr/>
          <a:lstStyle/>
          <a:p>
            <a:pPr algn="ctr"/>
            <a:r>
              <a:rPr lang="en-US" dirty="0"/>
              <a:t>New Home Sales Skyrocket </a:t>
            </a:r>
            <a:r>
              <a:rPr lang="en-US"/>
              <a:t>and Slightly </a:t>
            </a:r>
            <a:r>
              <a:rPr lang="en-US" dirty="0"/>
              <a:t>Weaken</a:t>
            </a:r>
            <a:br>
              <a:rPr lang="en-US" dirty="0"/>
            </a:br>
            <a:r>
              <a:rPr lang="en-US" sz="1600" dirty="0"/>
              <a:t>They were rising, then fell but are still relatively high</a:t>
            </a:r>
          </a:p>
        </p:txBody>
      </p:sp>
      <p:sp>
        <p:nvSpPr>
          <p:cNvPr id="3" name="AutoShape 2" descr="https://research.stlouisfed.org/fred2/graph/image.ph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5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B65DBDC5-4D05-46C3-B2FF-EDF1A00AE6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4291" y="691118"/>
            <a:ext cx="9143998" cy="616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46685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431" y="-1"/>
            <a:ext cx="8283138" cy="665922"/>
          </a:xfrm>
        </p:spPr>
        <p:txBody>
          <a:bodyPr/>
          <a:lstStyle/>
          <a:p>
            <a:pPr algn="ctr"/>
            <a:r>
              <a:rPr lang="en-US" dirty="0"/>
              <a:t>New Home Sales Recover </a:t>
            </a:r>
            <a:br>
              <a:rPr lang="en-US" dirty="0"/>
            </a:br>
            <a:r>
              <a:rPr lang="en-US" sz="1600" dirty="0"/>
              <a:t>They are well above last year’s level. A strong V-shape recovery!   </a:t>
            </a:r>
          </a:p>
        </p:txBody>
      </p:sp>
      <p:sp>
        <p:nvSpPr>
          <p:cNvPr id="3" name="AutoShape 2" descr="https://research.stlouisfed.org/fred2/graph/image.ph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AD914516-0079-4BC0-AFD5-588BFD98E1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3072" y="745939"/>
            <a:ext cx="5697855" cy="6112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63214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663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  <a:cs typeface="Arial" pitchFamily="34" charset="0"/>
              </a:rPr>
              <a:t>New Home Inventories are Collapsing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663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  <a:cs typeface="Arial" pitchFamily="34" charset="0"/>
              </a:rPr>
              <a:t>Builders are being very careful, and demand is insatiable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663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3FA5ACF4-017B-4103-AD57-F5303CFA29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6610"/>
            <a:ext cx="9144000" cy="584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566845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62940"/>
          </a:xfrm>
        </p:spPr>
        <p:txBody>
          <a:bodyPr/>
          <a:lstStyle/>
          <a:p>
            <a:pPr algn="ctr"/>
            <a:r>
              <a:rPr lang="en-US" dirty="0"/>
              <a:t>Overview of Construction</a:t>
            </a:r>
            <a:br>
              <a:rPr lang="en-US" dirty="0"/>
            </a:br>
            <a:r>
              <a:rPr lang="en-US" sz="1600" dirty="0"/>
              <a:t>It’s all about the house  </a:t>
            </a:r>
          </a:p>
        </p:txBody>
      </p:sp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9834A16F-C706-4618-AC61-E238492462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702" y="857250"/>
            <a:ext cx="8886596" cy="537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36719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9144000" cy="691117"/>
          </a:xfrm>
        </p:spPr>
        <p:txBody>
          <a:bodyPr/>
          <a:lstStyle/>
          <a:p>
            <a:pPr algn="ctr"/>
            <a:r>
              <a:rPr lang="en-US" dirty="0"/>
              <a:t>Residential Fixed Investment Shrinks</a:t>
            </a:r>
            <a:br>
              <a:rPr lang="en-US" dirty="0"/>
            </a:br>
            <a:r>
              <a:rPr lang="en-US" sz="1600" dirty="0"/>
              <a:t>Non-residential is up 9%, public is up 7% and residential is down 3% from peak </a:t>
            </a:r>
          </a:p>
        </p:txBody>
      </p:sp>
      <p:pic>
        <p:nvPicPr>
          <p:cNvPr id="5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1D26B3CE-2898-4687-833D-7FCDF51F4B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691117"/>
            <a:ext cx="9143999" cy="6166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48540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691116"/>
          </a:xfrm>
        </p:spPr>
        <p:txBody>
          <a:bodyPr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Single-Family and Multifamily Starts – </a:t>
            </a:r>
            <a:r>
              <a:rPr lang="en-US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 nice recovery</a:t>
            </a:r>
            <a:br>
              <a:rPr lang="en-US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en-US" sz="1800" dirty="0"/>
              <a:t>SF starts have turned around quickly </a:t>
            </a:r>
            <a:endParaRPr lang="en-US" sz="1800" dirty="0">
              <a:solidFill>
                <a:srgbClr val="002060"/>
              </a:solidFill>
            </a:endParaRPr>
          </a:p>
        </p:txBody>
      </p:sp>
      <p:sp>
        <p:nvSpPr>
          <p:cNvPr id="2" name="AutoShape 2" descr="https://research.stlouisfed.org/fred2/graph/image.php?dbeta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6" name="FRED Graph Chart" descr="FRED Graph">
            <a:hlinkClick r:id="rId3" tooltip="View this chart in your browser. "/>
            <a:extLst>
              <a:ext uri="{FF2B5EF4-FFF2-40B4-BE49-F238E27FC236}">
                <a16:creationId xmlns:a16="http://schemas.microsoft.com/office/drawing/2014/main" id="{E93FDEE9-1ECB-4222-BBE5-4D2D227C2E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91118"/>
            <a:ext cx="9143998" cy="616688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0" y="48577"/>
            <a:ext cx="9134590" cy="713423"/>
          </a:xfrm>
        </p:spPr>
        <p:txBody>
          <a:bodyPr/>
          <a:lstStyle/>
          <a:p>
            <a:pPr algn="ctr"/>
            <a:r>
              <a:rPr lang="en-US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Millennials Will Keep This Issue Front and Center </a:t>
            </a:r>
            <a:br>
              <a:rPr lang="en-US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en-US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Beginning to approach Peak Millennial </a:t>
            </a:r>
            <a:endParaRPr lang="en-US" sz="1800" dirty="0">
              <a:solidFill>
                <a:srgbClr val="002060"/>
              </a:solidFill>
            </a:endParaRPr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64203016-E501-49D0-A92E-E6AE248D04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809" y="793214"/>
            <a:ext cx="8086381" cy="6064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34456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9143999" cy="680936"/>
          </a:xfrm>
        </p:spPr>
        <p:txBody>
          <a:bodyPr/>
          <a:lstStyle/>
          <a:p>
            <a:pPr algn="ctr"/>
            <a:r>
              <a:rPr lang="en-US" dirty="0"/>
              <a:t>Bloomberg Consumer Comfort Index Recovers </a:t>
            </a:r>
            <a:br>
              <a:rPr lang="en-US" dirty="0"/>
            </a:br>
            <a:r>
              <a:rPr lang="en-US" sz="1600" dirty="0"/>
              <a:t>Index low was 25 during the last recession   </a:t>
            </a:r>
          </a:p>
        </p:txBody>
      </p:sp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E0C7DDC9-9B10-4357-955A-DF622A6612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085" y="744105"/>
            <a:ext cx="7783830" cy="6113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84664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8"/>
          <p:cNvSpPr txBox="1">
            <a:spLocks/>
          </p:cNvSpPr>
          <p:nvPr/>
        </p:nvSpPr>
        <p:spPr bwMode="auto">
          <a:xfrm>
            <a:off x="0" y="-5320"/>
            <a:ext cx="9144000" cy="732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ＭＳ Ｐゴシック"/>
                <a:cs typeface="Arial" pitchFamily="34" charset="0"/>
              </a:rPr>
              <a:t>Prices Keep Rising but More Slowly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ＭＳ Ｐゴシック"/>
                <a:cs typeface="Arial" pitchFamily="34" charset="0"/>
              </a:rPr>
              <a:t>Prices in ‘90 and ‘00 didn’t collapse. Y-o-Y prices are up 7.9%, 6.6% or 8.4%  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15623F8B-851E-42FC-BCD4-99FBCDE55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020"/>
            <a:ext cx="9144000" cy="571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209851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9144000" cy="674338"/>
          </a:xfrm>
        </p:spPr>
        <p:txBody>
          <a:bodyPr/>
          <a:lstStyle/>
          <a:p>
            <a:pPr algn="ctr"/>
            <a:r>
              <a:rPr lang="en-US" dirty="0"/>
              <a:t>30-Year Rates Are So Low</a:t>
            </a:r>
            <a:br>
              <a:rPr lang="en-US" dirty="0"/>
            </a:br>
            <a:r>
              <a:rPr lang="en-US" sz="1600" dirty="0"/>
              <a:t>Will they fall further?  </a:t>
            </a:r>
          </a:p>
        </p:txBody>
      </p:sp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6DBC25D2-FF01-4F26-BC65-FE1055914F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75" y="834021"/>
            <a:ext cx="8782050" cy="566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48378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5575" y="16652"/>
            <a:ext cx="87984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663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  <a:cs typeface="Arial" pitchFamily="34" charset="0"/>
              </a:rPr>
              <a:t>NAR Pending Home Sales Index Soars but Stabilizes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663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  <a:cs typeface="Arial" pitchFamily="34" charset="0"/>
              </a:rPr>
              <a:t>High prices, low inventories and more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2663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520C6FCC-919E-420F-8E83-CFDB07599C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7300" y="724538"/>
            <a:ext cx="6035040" cy="6077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68460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760164"/>
          </a:xfrm>
        </p:spPr>
        <p:txBody>
          <a:bodyPr/>
          <a:lstStyle/>
          <a:p>
            <a:pPr algn="ctr"/>
            <a:r>
              <a:rPr lang="en-US" dirty="0"/>
              <a:t>Credit is Getting Harder to Get </a:t>
            </a:r>
            <a:br>
              <a:rPr lang="en-US" dirty="0"/>
            </a:br>
            <a:r>
              <a:rPr lang="en-US" sz="1600" dirty="0"/>
              <a:t>It was getting easier but no longer! </a:t>
            </a:r>
          </a:p>
        </p:txBody>
      </p:sp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4B07076B-EA0A-44F0-BF71-F838C247E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166" y="734816"/>
            <a:ext cx="8521667" cy="6123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36605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9143999" cy="760164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Hello Forbearance My Old Friend 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sz="1600">
                <a:solidFill>
                  <a:srgbClr val="FF0000"/>
                </a:solidFill>
              </a:rPr>
              <a:t>At 5.49% or 2.7 </a:t>
            </a:r>
            <a:r>
              <a:rPr lang="en-US" sz="1600" dirty="0">
                <a:solidFill>
                  <a:srgbClr val="FF0000"/>
                </a:solidFill>
              </a:rPr>
              <a:t>million HH, and best level since mid-April </a:t>
            </a:r>
            <a:endParaRPr lang="en-US" sz="1600" dirty="0"/>
          </a:p>
        </p:txBody>
      </p:sp>
      <p:pic>
        <p:nvPicPr>
          <p:cNvPr id="16386" name="Picture 2">
            <a:extLst>
              <a:ext uri="{FF2B5EF4-FFF2-40B4-BE49-F238E27FC236}">
                <a16:creationId xmlns:a16="http://schemas.microsoft.com/office/drawing/2014/main" id="{EF2E11E2-D0F2-48D4-ADB0-CDF44680F2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8840"/>
            <a:ext cx="9144000" cy="5281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794541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47" y="1494336"/>
            <a:ext cx="8514449" cy="4244312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About Things Here? </a:t>
            </a:r>
          </a:p>
        </p:txBody>
      </p:sp>
    </p:spTree>
    <p:extLst>
      <p:ext uri="{BB962C8B-B14F-4D97-AF65-F5344CB8AC3E}">
        <p14:creationId xmlns:p14="http://schemas.microsoft.com/office/powerpoint/2010/main" val="172563238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1B02A0B-D2C2-4E06-947F-FC770D84A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05" y="732434"/>
            <a:ext cx="7920990" cy="6125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" y="46035"/>
            <a:ext cx="9143999" cy="890399"/>
          </a:xfrm>
        </p:spPr>
        <p:txBody>
          <a:bodyPr/>
          <a:lstStyle/>
          <a:p>
            <a:pPr algn="ctr"/>
            <a:r>
              <a:rPr lang="en-US" dirty="0"/>
              <a:t>Things Are Definitely Improving </a:t>
            </a:r>
            <a:br>
              <a:rPr lang="en-US" dirty="0"/>
            </a:br>
            <a:r>
              <a:rPr lang="en-US" sz="1600" dirty="0"/>
              <a:t>The southwest looks weakest</a:t>
            </a:r>
          </a:p>
        </p:txBody>
      </p:sp>
      <p:sp>
        <p:nvSpPr>
          <p:cNvPr id="6" name="Down Arrow 5"/>
          <p:cNvSpPr/>
          <p:nvPr/>
        </p:nvSpPr>
        <p:spPr bwMode="auto">
          <a:xfrm>
            <a:off x="6781800" y="4724400"/>
            <a:ext cx="228600" cy="445008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B0B6762B-4F9A-42C2-AA7C-AE0BA9E3F49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973218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" y="46035"/>
            <a:ext cx="9143999" cy="890399"/>
          </a:xfrm>
        </p:spPr>
        <p:txBody>
          <a:bodyPr/>
          <a:lstStyle/>
          <a:p>
            <a:pPr algn="ctr"/>
            <a:r>
              <a:rPr lang="en-US" dirty="0"/>
              <a:t>Things Are Definitely Improving </a:t>
            </a:r>
            <a:br>
              <a:rPr lang="en-US" dirty="0"/>
            </a:br>
            <a:r>
              <a:rPr lang="en-US" sz="1600" dirty="0"/>
              <a:t>The southwest looks weakest</a:t>
            </a:r>
          </a:p>
        </p:txBody>
      </p:sp>
      <p:sp>
        <p:nvSpPr>
          <p:cNvPr id="6" name="Down Arrow 5"/>
          <p:cNvSpPr/>
          <p:nvPr/>
        </p:nvSpPr>
        <p:spPr bwMode="auto">
          <a:xfrm>
            <a:off x="3273908" y="2099889"/>
            <a:ext cx="484632" cy="978408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B0B6762B-4F9A-42C2-AA7C-AE0BA9E3F49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06F6838-3E57-46E3-BF29-08DAF8D29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01" y="797176"/>
            <a:ext cx="7843997" cy="606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478547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wn Arrow 6"/>
          <p:cNvSpPr/>
          <p:nvPr/>
        </p:nvSpPr>
        <p:spPr bwMode="auto">
          <a:xfrm>
            <a:off x="1394401" y="2317202"/>
            <a:ext cx="408432" cy="673608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Down Arrow 5"/>
          <p:cNvSpPr/>
          <p:nvPr/>
        </p:nvSpPr>
        <p:spPr bwMode="auto">
          <a:xfrm>
            <a:off x="2057400" y="2286000"/>
            <a:ext cx="408432" cy="673608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4" name="Down Arrow 3"/>
          <p:cNvSpPr/>
          <p:nvPr/>
        </p:nvSpPr>
        <p:spPr bwMode="auto">
          <a:xfrm>
            <a:off x="3429000" y="2990810"/>
            <a:ext cx="408432" cy="673608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pic>
        <p:nvPicPr>
          <p:cNvPr id="9" name="Picture 8" descr="A close up of a map&#10;&#10;Description automatically generated">
            <a:extLst>
              <a:ext uri="{FF2B5EF4-FFF2-40B4-BE49-F238E27FC236}">
                <a16:creationId xmlns:a16="http://schemas.microsoft.com/office/drawing/2014/main" id="{AC803D07-71C7-4469-98F6-9C7475B428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23973"/>
            <a:ext cx="9144000" cy="6034026"/>
          </a:xfrm>
          <a:prstGeom prst="rect">
            <a:avLst/>
          </a:prstGeom>
        </p:spPr>
      </p:pic>
      <p:sp>
        <p:nvSpPr>
          <p:cNvPr id="5" name="Down Arrow 4"/>
          <p:cNvSpPr/>
          <p:nvPr/>
        </p:nvSpPr>
        <p:spPr bwMode="auto">
          <a:xfrm>
            <a:off x="3429000" y="2959608"/>
            <a:ext cx="408432" cy="673608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43" y="1"/>
            <a:ext cx="8839199" cy="487680"/>
          </a:xfrm>
        </p:spPr>
        <p:txBody>
          <a:bodyPr/>
          <a:lstStyle/>
          <a:p>
            <a:pPr algn="ctr"/>
            <a:r>
              <a:rPr lang="en-US" dirty="0"/>
              <a:t>Population Growth by State: 2010 - 2020</a:t>
            </a:r>
            <a:br>
              <a:rPr lang="en-US" dirty="0"/>
            </a:br>
            <a:r>
              <a:rPr lang="en-US" sz="1600" dirty="0"/>
              <a:t>Highest in the intermountain west and the coastal southeast </a:t>
            </a:r>
            <a:br>
              <a:rPr lang="en-US" dirty="0"/>
            </a:b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01960488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87" b="27232"/>
          <a:stretch/>
        </p:blipFill>
        <p:spPr>
          <a:xfrm>
            <a:off x="3073880" y="4474028"/>
            <a:ext cx="3459380" cy="15526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219" y="0"/>
            <a:ext cx="6433620" cy="43462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79" y="4692412"/>
            <a:ext cx="1979701" cy="111583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143" y="4594476"/>
            <a:ext cx="2144818" cy="1248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6950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64834"/>
          </a:xfrm>
        </p:spPr>
        <p:txBody>
          <a:bodyPr/>
          <a:lstStyle/>
          <a:p>
            <a:pPr algn="ctr"/>
            <a:r>
              <a:rPr lang="en-US" dirty="0"/>
              <a:t>US Coronavirus Positive Case Percentage   </a:t>
            </a:r>
            <a:br>
              <a:rPr lang="en-US" dirty="0"/>
            </a:br>
            <a:r>
              <a:rPr lang="en-US" sz="1600" dirty="0"/>
              <a:t>The percentage of positives keeps rising and rising   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F543F6E8-6AE1-4973-AE96-21957C5A88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4582"/>
            <a:ext cx="9144000" cy="566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799406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lnSpc>
                <a:spcPct val="95000"/>
              </a:lnSpc>
              <a:spcAft>
                <a:spcPct val="50000"/>
              </a:spcAft>
              <a:defRPr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lnSpc>
                <a:spcPct val="95000"/>
              </a:lnSpc>
              <a:spcAft>
                <a:spcPct val="50000"/>
              </a:spcAft>
              <a:buFont typeface="Times"/>
              <a:buChar char="•"/>
              <a:defRPr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lnSpc>
                <a:spcPct val="50000"/>
              </a:lnSpc>
              <a:spcAft>
                <a:spcPct val="50000"/>
              </a:spcAft>
              <a:buChar char="–"/>
              <a:defRPr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endParaRPr lang="en-US" altLang="en-US">
              <a:solidFill>
                <a:srgbClr val="FFCC99"/>
              </a:solidFill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685800" y="1447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5000"/>
              </a:lnSpc>
              <a:spcAft>
                <a:spcPct val="50000"/>
              </a:spcAft>
              <a:defRPr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lnSpc>
                <a:spcPct val="95000"/>
              </a:lnSpc>
              <a:spcAft>
                <a:spcPct val="50000"/>
              </a:spcAft>
              <a:buFont typeface="Times"/>
              <a:buChar char="•"/>
              <a:defRPr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lnSpc>
                <a:spcPct val="50000"/>
              </a:lnSpc>
              <a:spcAft>
                <a:spcPct val="50000"/>
              </a:spcAft>
              <a:buChar char="–"/>
              <a:defRPr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</a:pPr>
            <a:endParaRPr lang="en-US" altLang="en-US" sz="2400">
              <a:solidFill>
                <a:srgbClr val="FFCC99"/>
              </a:solidFill>
              <a:latin typeface="Tahoma" pitchFamily="34" charset="0"/>
            </a:endParaRPr>
          </a:p>
        </p:txBody>
      </p:sp>
      <p:sp>
        <p:nvSpPr>
          <p:cNvPr id="39940" name="Text Box 7"/>
          <p:cNvSpPr txBox="1">
            <a:spLocks noChangeArrowheads="1"/>
          </p:cNvSpPr>
          <p:nvPr/>
        </p:nvSpPr>
        <p:spPr bwMode="auto">
          <a:xfrm>
            <a:off x="685800" y="1100138"/>
            <a:ext cx="7467600" cy="505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5000"/>
              </a:lnSpc>
              <a:spcAft>
                <a:spcPct val="50000"/>
              </a:spcAft>
              <a:defRPr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lnSpc>
                <a:spcPct val="95000"/>
              </a:lnSpc>
              <a:spcAft>
                <a:spcPct val="50000"/>
              </a:spcAft>
              <a:buFont typeface="Times"/>
              <a:buChar char="•"/>
              <a:defRPr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lnSpc>
                <a:spcPct val="50000"/>
              </a:lnSpc>
              <a:spcAft>
                <a:spcPct val="50000"/>
              </a:spcAft>
              <a:buChar char="–"/>
              <a:defRPr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</a:pPr>
            <a:endParaRPr lang="en-US" altLang="en-US" sz="3200">
              <a:solidFill>
                <a:srgbClr val="FFCC99"/>
              </a:solidFill>
              <a:latin typeface="Tahoma" pitchFamily="34" charset="0"/>
            </a:endParaRPr>
          </a:p>
        </p:txBody>
      </p:sp>
      <p:sp>
        <p:nvSpPr>
          <p:cNvPr id="39941" name="Rectangle 10"/>
          <p:cNvSpPr>
            <a:spLocks noChangeArrowheads="1"/>
          </p:cNvSpPr>
          <p:nvPr/>
        </p:nvSpPr>
        <p:spPr bwMode="auto">
          <a:xfrm>
            <a:off x="0" y="762000"/>
            <a:ext cx="91440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lnSpc>
                <a:spcPct val="95000"/>
              </a:lnSpc>
              <a:spcAft>
                <a:spcPct val="50000"/>
              </a:spcAft>
              <a:defRPr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lnSpc>
                <a:spcPct val="95000"/>
              </a:lnSpc>
              <a:spcAft>
                <a:spcPct val="50000"/>
              </a:spcAft>
              <a:buFont typeface="Times"/>
              <a:buChar char="•"/>
              <a:defRPr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lnSpc>
                <a:spcPct val="50000"/>
              </a:lnSpc>
              <a:spcAft>
                <a:spcPct val="50000"/>
              </a:spcAft>
              <a:buChar char="–"/>
              <a:defRPr>
                <a:solidFill>
                  <a:schemeClr val="bg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en-US" sz="28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Elliot F. Eisenberg, Ph.D.</a:t>
            </a:r>
          </a:p>
          <a:p>
            <a:pPr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endParaRPr lang="en-US" altLang="en-US" sz="5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en-US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Cell</a:t>
            </a:r>
            <a:r>
              <a:rPr lang="en-US" altLang="en-US" sz="28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: 202.306.2731</a:t>
            </a:r>
          </a:p>
          <a:p>
            <a:pPr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en-US" sz="5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en-US" sz="2800" dirty="0">
                <a:solidFill>
                  <a:srgbClr val="002060"/>
                </a:solidFill>
                <a:latin typeface="Tahoma" pitchFamily="34" charset="0"/>
                <a:cs typeface="Tahoma" pitchFamily="34" charset="0"/>
                <a:hlinkClick r:id="rId2"/>
              </a:rPr>
              <a:t>elliot@graphsandlaughs.net</a:t>
            </a:r>
            <a:endParaRPr lang="en-US" altLang="en-US" sz="28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endParaRPr lang="en-US" altLang="en-US" sz="5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en-US" sz="28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www.econ70.com</a:t>
            </a:r>
          </a:p>
          <a:p>
            <a:pPr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endParaRPr lang="en-US" altLang="en-US" sz="500" dirty="0">
              <a:solidFill>
                <a:srgbClr val="FFCC99"/>
              </a:solidFill>
              <a:latin typeface="Tahoma" pitchFamily="34" charset="0"/>
              <a:cs typeface="Tahoma" pitchFamily="34" charset="0"/>
            </a:endParaRPr>
          </a:p>
          <a:p>
            <a:pPr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Do you want to get my daily 70-word economics email?</a:t>
            </a:r>
          </a:p>
          <a:p>
            <a:pPr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Please give me your business card or text “bowtie” to 22828</a:t>
            </a:r>
          </a:p>
          <a:p>
            <a:pPr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endParaRPr lang="en-US" altLang="en-US" sz="5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en-US" sz="280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Thank </a:t>
            </a:r>
            <a:r>
              <a:rPr lang="en-US" altLang="en-US" sz="2800" u="sng" dirty="0">
                <a:solidFill>
                  <a:srgbClr val="FFC000"/>
                </a:solidFill>
                <a:latin typeface="Tahoma" pitchFamily="34" charset="0"/>
                <a:cs typeface="Tahoma" pitchFamily="34" charset="0"/>
              </a:rPr>
              <a:t>YOU</a:t>
            </a:r>
            <a:r>
              <a:rPr lang="en-US" altLang="en-US" sz="28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altLang="en-US" sz="28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all</a:t>
            </a:r>
            <a:r>
              <a:rPr lang="en-US" altLang="en-US" sz="28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altLang="en-US" sz="2800" dirty="0">
                <a:solidFill>
                  <a:srgbClr val="00B050"/>
                </a:solidFill>
                <a:latin typeface="Tahoma" pitchFamily="34" charset="0"/>
                <a:cs typeface="Tahoma" pitchFamily="34" charset="0"/>
              </a:rPr>
              <a:t>very</a:t>
            </a:r>
            <a:r>
              <a:rPr lang="en-US" altLang="en-US" sz="28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altLang="en-US" sz="2800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very</a:t>
            </a:r>
            <a:r>
              <a:rPr lang="en-US" altLang="en-US" sz="28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altLang="en-US" sz="2800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much!</a:t>
            </a:r>
          </a:p>
          <a:p>
            <a:pPr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endParaRPr lang="en-US" altLang="en-US" sz="500" dirty="0">
              <a:solidFill>
                <a:srgbClr val="7030A0"/>
              </a:solidFill>
              <a:latin typeface="Tahoma" pitchFamily="34" charset="0"/>
              <a:cs typeface="Tahoma" pitchFamily="34" charset="0"/>
            </a:endParaRPr>
          </a:p>
          <a:p>
            <a:pPr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rgbClr val="002663">
                    <a:lumMod val="50000"/>
                    <a:lumOff val="50000"/>
                  </a:srgbClr>
                </a:solidFill>
                <a:latin typeface="Tahoma" pitchFamily="34" charset="0"/>
              </a:rPr>
              <a:t>@ECON70</a:t>
            </a:r>
          </a:p>
          <a:p>
            <a:pPr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endParaRPr lang="en-US" altLang="en-US" sz="3200" dirty="0">
              <a:solidFill>
                <a:srgbClr val="FFCC99"/>
              </a:solidFill>
              <a:latin typeface="Tahoma" pitchFamily="34" charset="0"/>
            </a:endParaRPr>
          </a:p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altLang="en-US" sz="2400" dirty="0">
              <a:solidFill>
                <a:srgbClr val="FFCC99"/>
              </a:solidFill>
              <a:latin typeface="Tahoma" pitchFamily="34" charset="0"/>
            </a:endParaRPr>
          </a:p>
        </p:txBody>
      </p:sp>
      <p:sp>
        <p:nvSpPr>
          <p:cNvPr id="41990" name="Text Box 11"/>
          <p:cNvSpPr txBox="1">
            <a:spLocks noChangeArrowheads="1"/>
          </p:cNvSpPr>
          <p:nvPr/>
        </p:nvSpPr>
        <p:spPr bwMode="auto">
          <a:xfrm>
            <a:off x="0" y="76201"/>
            <a:ext cx="9144000" cy="685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800" dirty="0">
              <a:solidFill>
                <a:srgbClr val="002060"/>
              </a:solidFill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4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ANY QUESTIONS?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4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9943" name="Picture 4" descr="C:\Users\RF\Dropbox\GraphsandLaughs\Business Card\Graphs&amp;Laughs_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637" y="5232401"/>
            <a:ext cx="4276725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4750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/>
          </p:nvPr>
        </p:nvSpPr>
        <p:spPr>
          <a:xfrm>
            <a:off x="0" y="0"/>
            <a:ext cx="8953500" cy="712474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When is Heard Immunity Achieved?    </a:t>
            </a:r>
            <a:br>
              <a:rPr lang="en-US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en-US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Summer is a good bet</a:t>
            </a:r>
            <a:endParaRPr lang="en-US" sz="1600" b="1" dirty="0">
              <a:solidFill>
                <a:srgbClr val="002060"/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1D47A67-1A32-42E4-9952-FD5F169B0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2534"/>
            <a:ext cx="9153074" cy="4251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7170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4_NAHB_blue_presentation_pc_2007_v1">
  <a:themeElements>
    <a:clrScheme name="Custom 8">
      <a:dk1>
        <a:srgbClr val="002663"/>
      </a:dk1>
      <a:lt1>
        <a:srgbClr val="FFFFFF"/>
      </a:lt1>
      <a:dk2>
        <a:srgbClr val="838383"/>
      </a:dk2>
      <a:lt2>
        <a:srgbClr val="FFFFFF"/>
      </a:lt2>
      <a:accent1>
        <a:srgbClr val="C4C4C4"/>
      </a:accent1>
      <a:accent2>
        <a:srgbClr val="00AAE5"/>
      </a:accent2>
      <a:accent3>
        <a:srgbClr val="CC092F"/>
      </a:accent3>
      <a:accent4>
        <a:srgbClr val="662439"/>
      </a:accent4>
      <a:accent5>
        <a:srgbClr val="838383"/>
      </a:accent5>
      <a:accent6>
        <a:srgbClr val="B7A772"/>
      </a:accent6>
      <a:hlink>
        <a:srgbClr val="CC092F"/>
      </a:hlink>
      <a:folHlink>
        <a:srgbClr val="662439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3_NAHB_blue_presentation_pc_2007_v1">
  <a:themeElements>
    <a:clrScheme name="Custom 8">
      <a:dk1>
        <a:srgbClr val="002663"/>
      </a:dk1>
      <a:lt1>
        <a:srgbClr val="FFFFFF"/>
      </a:lt1>
      <a:dk2>
        <a:srgbClr val="838383"/>
      </a:dk2>
      <a:lt2>
        <a:srgbClr val="FFFFFF"/>
      </a:lt2>
      <a:accent1>
        <a:srgbClr val="C4C4C4"/>
      </a:accent1>
      <a:accent2>
        <a:srgbClr val="00AAE5"/>
      </a:accent2>
      <a:accent3>
        <a:srgbClr val="CC092F"/>
      </a:accent3>
      <a:accent4>
        <a:srgbClr val="662439"/>
      </a:accent4>
      <a:accent5>
        <a:srgbClr val="838383"/>
      </a:accent5>
      <a:accent6>
        <a:srgbClr val="B7A772"/>
      </a:accent6>
      <a:hlink>
        <a:srgbClr val="CC092F"/>
      </a:hlink>
      <a:folHlink>
        <a:srgbClr val="662439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2_NAHB_blue_presentation_pc_2007_v1">
  <a:themeElements>
    <a:clrScheme name="Custom 8">
      <a:dk1>
        <a:srgbClr val="002663"/>
      </a:dk1>
      <a:lt1>
        <a:srgbClr val="FFFFFF"/>
      </a:lt1>
      <a:dk2>
        <a:srgbClr val="838383"/>
      </a:dk2>
      <a:lt2>
        <a:srgbClr val="FFFFFF"/>
      </a:lt2>
      <a:accent1>
        <a:srgbClr val="C4C4C4"/>
      </a:accent1>
      <a:accent2>
        <a:srgbClr val="00AAE5"/>
      </a:accent2>
      <a:accent3>
        <a:srgbClr val="CC092F"/>
      </a:accent3>
      <a:accent4>
        <a:srgbClr val="662439"/>
      </a:accent4>
      <a:accent5>
        <a:srgbClr val="838383"/>
      </a:accent5>
      <a:accent6>
        <a:srgbClr val="B7A772"/>
      </a:accent6>
      <a:hlink>
        <a:srgbClr val="CC092F"/>
      </a:hlink>
      <a:folHlink>
        <a:srgbClr val="662439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27625</TotalTime>
  <Words>2492</Words>
  <Application>Microsoft Macintosh PowerPoint</Application>
  <PresentationFormat>On-screen Show (4:3)</PresentationFormat>
  <Paragraphs>301</Paragraphs>
  <Slides>80</Slides>
  <Notes>72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80</vt:i4>
      </vt:variant>
    </vt:vector>
  </HeadingPairs>
  <TitlesOfParts>
    <vt:vector size="92" baseType="lpstr">
      <vt:lpstr>ＭＳ Ｐゴシック</vt:lpstr>
      <vt:lpstr>Arial</vt:lpstr>
      <vt:lpstr>Calibri</vt:lpstr>
      <vt:lpstr>Calibri Light</vt:lpstr>
      <vt:lpstr>Tahoma</vt:lpstr>
      <vt:lpstr>Times</vt:lpstr>
      <vt:lpstr>Office Theme</vt:lpstr>
      <vt:lpstr>14_NAHB_blue_presentation_pc_2007_v1</vt:lpstr>
      <vt:lpstr>23_NAHB_blue_presentation_pc_2007_v1</vt:lpstr>
      <vt:lpstr>42_NAHB_blue_presentation_pc_2007_v1</vt:lpstr>
      <vt:lpstr>11_Office Theme</vt:lpstr>
      <vt:lpstr>1_Office Theme</vt:lpstr>
      <vt:lpstr>THE ECONOMY IN 2021:    GROWING BUT BY HOW MUCH? </vt:lpstr>
      <vt:lpstr>PowerPoint Presentation</vt:lpstr>
      <vt:lpstr>US Light Vehicle Sales Reverse Their Slide A strong recovery from a dismal March and April   </vt:lpstr>
      <vt:lpstr>Real Retail Sales Collapse and Recover    Household spending is doing spectacularly well. Can it continue????</vt:lpstr>
      <vt:lpstr>Change in Consumer Spending Since 1/1/20      Services really struggle </vt:lpstr>
      <vt:lpstr>Retail Sales Growth is Largely Over We need more help   </vt:lpstr>
      <vt:lpstr>Bloomberg Consumer Comfort Index Recovers  Index low was 25 during the last recession   </vt:lpstr>
      <vt:lpstr>US Coronavirus Positive Case Percentage    The percentage of positives keeps rising and rising   </vt:lpstr>
      <vt:lpstr>When is Heard Immunity Achieved?     Summer is a good bet</vt:lpstr>
      <vt:lpstr>US Air Travel Activity It is 47% of normal and slowly rising</vt:lpstr>
      <vt:lpstr>Hotel Occupancy Rate Slowly Improves   Occupancy is now down 26.4% Y-o-Y </vt:lpstr>
      <vt:lpstr>US Gasoline Consumption     Driving is now down 10%. Fewer of us drive kids to school or ourselves to work  </vt:lpstr>
      <vt:lpstr>Public Transit Usage is Softening    Public transit activity is at 43% of normal</vt:lpstr>
      <vt:lpstr>US Restaurant Footfall is Falling    Southern states are doing better.  This only includes restaurants that have reopened </vt:lpstr>
      <vt:lpstr>The Percentage Who WFH      It was steadily rising but seems to have plateaued in late October   </vt:lpstr>
      <vt:lpstr>Mobility Data by County Size    It falls as size increases </vt:lpstr>
      <vt:lpstr>The Stock Market Is Doing Well Despite numerous stressors</vt:lpstr>
      <vt:lpstr>Real Personal Consumption Expenditure Recovers It was bouncing back but now it is reversing</vt:lpstr>
      <vt:lpstr>Spending Growth is Rapidly Slowing  We need more help   </vt:lpstr>
      <vt:lpstr>ISM Manufacturing Numbers Bounce Back Manufacturing is less important than in decades past, but……  </vt:lpstr>
      <vt:lpstr>Factory Utilization Rates are Recovering  Combination of trade wars, weak oil prices, a strong dollar and Coronavirus  </vt:lpstr>
      <vt:lpstr>Capital Goods Orders Are Superb Despite all the recent trauma orders have more than recovered </vt:lpstr>
      <vt:lpstr>US Rig Counts Have Bottomed  Stable prices and improving demand are key   </vt:lpstr>
      <vt:lpstr>US Corporate Dividends Activity   Dividends are back in fashion </vt:lpstr>
      <vt:lpstr>HEROES ACT Is Important Prevents us from even slower growth  ?   </vt:lpstr>
      <vt:lpstr>Real Per Capita Disposable Income  A huge jump due to gov’t policies, but it is declining quickly</vt:lpstr>
      <vt:lpstr>PowerPoint Presentation</vt:lpstr>
      <vt:lpstr>The Budget Deficit Explodes The recent CARES act and other coronavirus spending has vastly increased the deficit</vt:lpstr>
      <vt:lpstr>The Dollar Weakens Somewhat Still near the highest levels </vt:lpstr>
      <vt:lpstr>$550 Billion Trade War Hurts US GDP The impact peak at 0.6% of GDP and then wane  </vt:lpstr>
      <vt:lpstr>GDP Softens in 21Q1, but by How Much?    Growth in 21Q1 is the real issue  </vt:lpstr>
      <vt:lpstr>GDP Recovery is Check Mark Shaped   Better than L-shaped one</vt:lpstr>
      <vt:lpstr>PowerPoint Presentation</vt:lpstr>
      <vt:lpstr>Total Employment Levels Recover Total non-farm employment</vt:lpstr>
      <vt:lpstr>Historical Job Growth  Month-over-month employment change </vt:lpstr>
      <vt:lpstr>The Unemployment Rate is Way Down  The decline is not as good as it looks    </vt:lpstr>
      <vt:lpstr>Rates Are Down for Both Women And Men The female LFRP is weakening! For men it continues to improve</vt:lpstr>
      <vt:lpstr>Involuntary Separation in 2020 Trend is very slowly improving but remains staggeringly high </vt:lpstr>
      <vt:lpstr>Unemployment Rate By Education Rates now decline after skyrocketing. Rates are much higher for the less educated</vt:lpstr>
      <vt:lpstr>New Firm Creation/Applications With Wages   It has more than recovered from the Covid-19 trauma</vt:lpstr>
      <vt:lpstr>PowerPoint Presentation</vt:lpstr>
      <vt:lpstr>CPI: Inflationary Pressures are Weak There are some very mild inflationary pressures. This hardly bears watching</vt:lpstr>
      <vt:lpstr>Core PCE Price Index Inflation is not currently a concern </vt:lpstr>
      <vt:lpstr>Trimmed PCE: Inflation is Stable Trimmed shows less volatility and has been slowly softening</vt:lpstr>
      <vt:lpstr>Monetary Velocity Drops Like a Rock Inflation is not a worry </vt:lpstr>
      <vt:lpstr>Federal Reserve Behavior Best Case Scenario </vt:lpstr>
      <vt:lpstr>Federal Reserve Is All In Over $4 trillion in central bank lending, wow!  </vt:lpstr>
      <vt:lpstr>PowerPoint Presentation</vt:lpstr>
      <vt:lpstr>Election Outcomes   Biden will on net boost spending and employment </vt:lpstr>
      <vt:lpstr>PowerPoint Presentation</vt:lpstr>
      <vt:lpstr>Existing Home Sales Are Superb May was the bottom, and since then sales have exploded</vt:lpstr>
      <vt:lpstr>PowerPoint Presentation</vt:lpstr>
      <vt:lpstr>Mortgage Purchase Applications Skyrocket 1st time applications are up 26% Y-o-Y, at level of early 2000s 2020 purchase volume should be about $1.4 trillion, and $1.55 trillion in 2021</vt:lpstr>
      <vt:lpstr>Mortgage Purchase Applications Recover 2021 purchase volume should be about $1.5 trillion</vt:lpstr>
      <vt:lpstr>Mortgage Purchase Applications Recover Expensive loans do best</vt:lpstr>
      <vt:lpstr>PowerPoint Presentation</vt:lpstr>
      <vt:lpstr>Housing Activity Is at a Multi-Decade Low Supply of new housing is so low </vt:lpstr>
      <vt:lpstr>PowerPoint Presentation</vt:lpstr>
      <vt:lpstr>PowerPoint Presentation</vt:lpstr>
      <vt:lpstr>Construction Employment: Residential &amp; Otherwise Total construction employment rebounds surprisingly well</vt:lpstr>
      <vt:lpstr>Lumber Costs Bounce Wildly  Prices are up 100% Y-o-Y</vt:lpstr>
      <vt:lpstr>PowerPoint Presentation</vt:lpstr>
      <vt:lpstr>New Home Sales Skyrocket and Slightly Weaken They were rising, then fell but are still relatively high</vt:lpstr>
      <vt:lpstr>New Home Sales Recover  They are well above last year’s level. A strong V-shape recovery!   </vt:lpstr>
      <vt:lpstr>PowerPoint Presentation</vt:lpstr>
      <vt:lpstr>Overview of Construction It’s all about the house  </vt:lpstr>
      <vt:lpstr>Residential Fixed Investment Shrinks Non-residential is up 9%, public is up 7% and residential is down 3% from peak </vt:lpstr>
      <vt:lpstr>Single-Family and Multifamily Starts – A nice recovery SF starts have turned around quickly </vt:lpstr>
      <vt:lpstr>Millennials Will Keep This Issue Front and Center  Beginning to approach Peak Millennial </vt:lpstr>
      <vt:lpstr>PowerPoint Presentation</vt:lpstr>
      <vt:lpstr>30-Year Rates Are So Low Will they fall further?  </vt:lpstr>
      <vt:lpstr>PowerPoint Presentation</vt:lpstr>
      <vt:lpstr>Credit is Getting Harder to Get  It was getting easier but no longer! </vt:lpstr>
      <vt:lpstr>Hello Forbearance My Old Friend  At 5.49% or 2.7 million HH, and best level since mid-April </vt:lpstr>
      <vt:lpstr>PowerPoint Presentation</vt:lpstr>
      <vt:lpstr>Things Are Definitely Improving  The southwest looks weakest</vt:lpstr>
      <vt:lpstr>Things Are Definitely Improving  The southwest looks weakest</vt:lpstr>
      <vt:lpstr>Population Growth by State: 2010 - 2020 Highest in the intermountain west and the coastal southeast  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RF</dc:creator>
  <cp:lastModifiedBy>Nobu Hata</cp:lastModifiedBy>
  <cp:revision>1690</cp:revision>
  <cp:lastPrinted>2016-08-20T22:36:05Z</cp:lastPrinted>
  <dcterms:created xsi:type="dcterms:W3CDTF">2014-01-01T21:22:27Z</dcterms:created>
  <dcterms:modified xsi:type="dcterms:W3CDTF">2021-01-08T03:32:39Z</dcterms:modified>
</cp:coreProperties>
</file>