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9" r:id="rId2"/>
    <p:sldMasterId id="2147483678" r:id="rId3"/>
    <p:sldMasterId id="2147483687" r:id="rId4"/>
    <p:sldMasterId id="2147483696" r:id="rId5"/>
    <p:sldMasterId id="2147483705" r:id="rId6"/>
    <p:sldMasterId id="2147483714" r:id="rId7"/>
  </p:sldMasterIdLst>
  <p:notesMasterIdLst>
    <p:notesMasterId r:id="rId53"/>
  </p:notesMasterIdLst>
  <p:sldIdLst>
    <p:sldId id="283" r:id="rId8"/>
    <p:sldId id="257" r:id="rId9"/>
    <p:sldId id="345" r:id="rId10"/>
    <p:sldId id="347" r:id="rId11"/>
    <p:sldId id="346" r:id="rId12"/>
    <p:sldId id="329" r:id="rId13"/>
    <p:sldId id="330" r:id="rId14"/>
    <p:sldId id="299" r:id="rId15"/>
    <p:sldId id="262" r:id="rId16"/>
    <p:sldId id="302" r:id="rId17"/>
    <p:sldId id="331" r:id="rId18"/>
    <p:sldId id="332" r:id="rId19"/>
    <p:sldId id="333" r:id="rId20"/>
    <p:sldId id="334" r:id="rId21"/>
    <p:sldId id="351" r:id="rId22"/>
    <p:sldId id="297" r:id="rId23"/>
    <p:sldId id="298" r:id="rId24"/>
    <p:sldId id="341" r:id="rId25"/>
    <p:sldId id="270" r:id="rId26"/>
    <p:sldId id="269" r:id="rId27"/>
    <p:sldId id="352" r:id="rId28"/>
    <p:sldId id="306" r:id="rId29"/>
    <p:sldId id="308" r:id="rId30"/>
    <p:sldId id="312" r:id="rId31"/>
    <p:sldId id="301" r:id="rId32"/>
    <p:sldId id="313" r:id="rId33"/>
    <p:sldId id="314" r:id="rId34"/>
    <p:sldId id="315" r:id="rId35"/>
    <p:sldId id="342" r:id="rId36"/>
    <p:sldId id="318" r:id="rId37"/>
    <p:sldId id="319" r:id="rId38"/>
    <p:sldId id="320" r:id="rId39"/>
    <p:sldId id="321" r:id="rId40"/>
    <p:sldId id="322" r:id="rId41"/>
    <p:sldId id="324" r:id="rId42"/>
    <p:sldId id="274" r:id="rId43"/>
    <p:sldId id="325" r:id="rId44"/>
    <p:sldId id="275" r:id="rId45"/>
    <p:sldId id="337" r:id="rId46"/>
    <p:sldId id="338" r:id="rId47"/>
    <p:sldId id="339" r:id="rId48"/>
    <p:sldId id="340" r:id="rId49"/>
    <p:sldId id="336" r:id="rId50"/>
    <p:sldId id="349" r:id="rId51"/>
    <p:sldId id="280" r:id="rId52"/>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39" autoAdjust="0"/>
  </p:normalViewPr>
  <p:slideViewPr>
    <p:cSldViewPr snapToGrid="0">
      <p:cViewPr varScale="1">
        <p:scale>
          <a:sx n="111" d="100"/>
          <a:sy n="111" d="100"/>
        </p:scale>
        <p:origin x="-162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07805F9-34B7-49C7-901E-95A47C7388CD}" type="datetimeFigureOut">
              <a:rPr lang="en-US" smtClean="0"/>
              <a:t>1/17/2017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B19EABC-1FFE-49CC-B21A-03CE81077A02}" type="slidenum">
              <a:rPr lang="en-US" smtClean="0"/>
              <a:t>‹#›</a:t>
            </a:fld>
            <a:endParaRPr lang="en-US" dirty="0"/>
          </a:p>
        </p:txBody>
      </p:sp>
    </p:spTree>
    <p:extLst>
      <p:ext uri="{BB962C8B-B14F-4D97-AF65-F5344CB8AC3E}">
        <p14:creationId xmlns:p14="http://schemas.microsoft.com/office/powerpoint/2010/main" val="427922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16562-8D5B-4FA8-A1F8-64F74D39FB21}" type="slidenum">
              <a:rPr lang="en-US" smtClean="0"/>
              <a:pPr/>
              <a:t>1</a:t>
            </a:fld>
            <a:endParaRPr lang="en-US" dirty="0"/>
          </a:p>
        </p:txBody>
      </p:sp>
    </p:spTree>
    <p:extLst>
      <p:ext uri="{BB962C8B-B14F-4D97-AF65-F5344CB8AC3E}">
        <p14:creationId xmlns:p14="http://schemas.microsoft.com/office/powerpoint/2010/main" val="4145223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No Photo">
    <p:spTree>
      <p:nvGrpSpPr>
        <p:cNvPr id="1" name=""/>
        <p:cNvGrpSpPr/>
        <p:nvPr/>
      </p:nvGrpSpPr>
      <p:grpSpPr>
        <a:xfrm>
          <a:off x="0" y="0"/>
          <a:ext cx="0" cy="0"/>
          <a:chOff x="0" y="0"/>
          <a:chExt cx="0" cy="0"/>
        </a:xfrm>
      </p:grpSpPr>
      <p:sp>
        <p:nvSpPr>
          <p:cNvPr id="10" name="Rectangle 7"/>
          <p:cNvSpPr/>
          <p:nvPr/>
        </p:nvSpPr>
        <p:spPr bwMode="gray">
          <a:xfrm>
            <a:off x="5838825" y="1606164"/>
            <a:ext cx="3314700" cy="2329732"/>
          </a:xfrm>
          <a:prstGeom prst="rect">
            <a:avLst/>
          </a:prstGeom>
          <a:solidFill>
            <a:schemeClr val="tx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22" name="Rectangle 7"/>
          <p:cNvSpPr/>
          <p:nvPr/>
        </p:nvSpPr>
        <p:spPr bwMode="gray">
          <a:xfrm>
            <a:off x="111319" y="1606164"/>
            <a:ext cx="7626096" cy="2329732"/>
          </a:xfrm>
          <a:custGeom>
            <a:avLst/>
            <a:gdLst/>
            <a:ahLst/>
            <a:cxnLst/>
            <a:rect l="l" t="t" r="r" b="b"/>
            <a:pathLst>
              <a:path w="7614103" h="2329732">
                <a:moveTo>
                  <a:pt x="0" y="0"/>
                </a:moveTo>
                <a:lnTo>
                  <a:pt x="7614103" y="0"/>
                </a:lnTo>
                <a:lnTo>
                  <a:pt x="6375362" y="2329732"/>
                </a:lnTo>
                <a:lnTo>
                  <a:pt x="0" y="2329732"/>
                </a:lnTo>
                <a:close/>
              </a:path>
            </a:pathLst>
          </a:cu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8" name="Rectangle 7"/>
          <p:cNvSpPr/>
          <p:nvPr/>
        </p:nvSpPr>
        <p:spPr bwMode="gray">
          <a:xfrm>
            <a:off x="0" y="1606164"/>
            <a:ext cx="7626096" cy="2329732"/>
          </a:xfrm>
          <a:custGeom>
            <a:avLst/>
            <a:gdLst/>
            <a:ahLst/>
            <a:cxnLst/>
            <a:rect l="l" t="t" r="r" b="b"/>
            <a:pathLst>
              <a:path w="7614103" h="2329732">
                <a:moveTo>
                  <a:pt x="0" y="0"/>
                </a:moveTo>
                <a:lnTo>
                  <a:pt x="7614103" y="0"/>
                </a:lnTo>
                <a:lnTo>
                  <a:pt x="6375362" y="2329732"/>
                </a:lnTo>
                <a:lnTo>
                  <a:pt x="0" y="2329732"/>
                </a:lnTo>
                <a:close/>
              </a:path>
            </a:pathLst>
          </a:custGeom>
          <a:solidFill>
            <a:schemeClr val="tx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2" name="Title 1"/>
          <p:cNvSpPr>
            <a:spLocks noGrp="1"/>
          </p:cNvSpPr>
          <p:nvPr>
            <p:ph type="ctrTitle" hasCustomPrompt="1"/>
          </p:nvPr>
        </p:nvSpPr>
        <p:spPr>
          <a:xfrm>
            <a:off x="685800" y="2352678"/>
            <a:ext cx="5710626" cy="1585125"/>
          </a:xfrm>
        </p:spPr>
        <p:txBody>
          <a:bodyPr rIns="0" anchor="t" anchorCtr="0"/>
          <a:lstStyle>
            <a:lvl1pPr>
              <a:lnSpc>
                <a:spcPct val="85000"/>
              </a:lnSpc>
              <a:defRPr sz="46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377690"/>
            <a:ext cx="4572000" cy="914400"/>
          </a:xfrm>
        </p:spPr>
        <p:txBody>
          <a:bodyPr/>
          <a:lstStyle>
            <a:lvl1pPr marL="0" indent="0" algn="l">
              <a:spcBef>
                <a:spcPts val="0"/>
              </a:spcBef>
              <a:buNone/>
              <a:defRPr sz="1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174" y="542544"/>
            <a:ext cx="1719072" cy="509016"/>
          </a:xfrm>
          <a:prstGeom prst="rect">
            <a:avLst/>
          </a:prstGeom>
        </p:spPr>
      </p:pic>
      <p:sp>
        <p:nvSpPr>
          <p:cNvPr id="11" name="TextBox 10"/>
          <p:cNvSpPr txBox="1"/>
          <p:nvPr/>
        </p:nvSpPr>
        <p:spPr>
          <a:xfrm>
            <a:off x="685802" y="4160791"/>
            <a:ext cx="767839" cy="169277"/>
          </a:xfrm>
          <a:prstGeom prst="rect">
            <a:avLst/>
          </a:prstGeom>
          <a:noFill/>
        </p:spPr>
        <p:txBody>
          <a:bodyPr wrap="none" lIns="0" tIns="0" rIns="0" bIns="0" rtlCol="0">
            <a:spAutoFit/>
          </a:bodyPr>
          <a:lstStyle/>
          <a:p>
            <a:r>
              <a:rPr lang="en-US" sz="1100" i="1" dirty="0" smtClean="0"/>
              <a:t>Prepared by</a:t>
            </a:r>
          </a:p>
        </p:txBody>
      </p:sp>
      <p:sp>
        <p:nvSpPr>
          <p:cNvPr id="9" name="TextBox 8"/>
          <p:cNvSpPr txBox="1">
            <a:spLocks noChangeArrowheads="1"/>
          </p:cNvSpPr>
          <p:nvPr/>
        </p:nvSpPr>
        <p:spPr bwMode="auto">
          <a:xfrm>
            <a:off x="685802" y="6457950"/>
            <a:ext cx="67421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900" dirty="0">
                <a:solidFill>
                  <a:srgbClr val="323232"/>
                </a:solidFill>
                <a:latin typeface="Arial" pitchFamily="34" charset="0"/>
                <a:cs typeface="Arial" pitchFamily="34" charset="0"/>
              </a:rPr>
              <a:t>Albuquerque  /  Colorado Springs  /  Denver  /  Irvine  /  Las Vegas  /  Los Angeles  /  Phoenix  /  Reno  /  Silicon Valley  /  Tucson</a:t>
            </a:r>
          </a:p>
        </p:txBody>
      </p:sp>
      <p:sp>
        <p:nvSpPr>
          <p:cNvPr id="12" name="Rectangle 10"/>
          <p:cNvSpPr>
            <a:spLocks noChangeArrowheads="1"/>
          </p:cNvSpPr>
          <p:nvPr/>
        </p:nvSpPr>
        <p:spPr bwMode="auto">
          <a:xfrm>
            <a:off x="7108827" y="6457950"/>
            <a:ext cx="13541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en-US" altLang="en-US" sz="900" dirty="0">
                <a:solidFill>
                  <a:srgbClr val="323232"/>
                </a:solidFill>
                <a:latin typeface="Arial" pitchFamily="34" charset="0"/>
                <a:cs typeface="Arial" pitchFamily="34" charset="0"/>
              </a:rPr>
              <a:t>lrrc.com</a:t>
            </a:r>
          </a:p>
        </p:txBody>
      </p:sp>
    </p:spTree>
    <p:extLst>
      <p:ext uri="{BB962C8B-B14F-4D97-AF65-F5344CB8AC3E}">
        <p14:creationId xmlns:p14="http://schemas.microsoft.com/office/powerpoint/2010/main" val="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cap="none" baseline="0"/>
            </a:lvl1pPr>
            <a:lvl3pPr marL="685800" indent="-228600">
              <a:buFont typeface="Arial" panose="020B0604020202020204" pitchFamily="34" charset="0"/>
              <a:buChar char="–"/>
              <a:defRPr/>
            </a:lvl3pPr>
            <a:lvl4pPr marL="914400" indent="-228600">
              <a:buFont typeface="Arial" panose="020B060402020202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©2016 Lewis Roca Rothgerber Christie LLP  /  lrrc.com </a:t>
            </a:r>
            <a:endParaRPr lang="en-US" dirty="0"/>
          </a:p>
        </p:txBody>
      </p:sp>
      <p:sp>
        <p:nvSpPr>
          <p:cNvPr id="6" name="Slide Number Placeholder 5"/>
          <p:cNvSpPr>
            <a:spLocks noGrp="1"/>
          </p:cNvSpPr>
          <p:nvPr>
            <p:ph type="sldNum" sz="quarter" idx="12"/>
          </p:nvPr>
        </p:nvSpPr>
        <p:spPr/>
        <p:txBody>
          <a:bodyPr/>
          <a:lstStyle/>
          <a:p>
            <a:fld id="{538E2305-5E0D-45A7-9DC6-2E6679313C85}" type="slidenum">
              <a:rPr lang="en-US" smtClean="0"/>
              <a:t>‹#›</a:t>
            </a:fld>
            <a:endParaRPr lang="en-US" dirty="0"/>
          </a:p>
        </p:txBody>
      </p:sp>
    </p:spTree>
    <p:extLst>
      <p:ext uri="{BB962C8B-B14F-4D97-AF65-F5344CB8AC3E}">
        <p14:creationId xmlns:p14="http://schemas.microsoft.com/office/powerpoint/2010/main" val="30608231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No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marL="0" indent="0">
              <a:buNone/>
              <a:defRPr cap="none" baseline="0"/>
            </a:lvl1pPr>
            <a:lvl2pPr marL="0" indent="0" algn="l">
              <a:buNone/>
              <a:defRPr/>
            </a:lvl2pPr>
            <a:lvl3pPr marL="0" indent="0">
              <a:buNone/>
              <a:defRPr/>
            </a:lvl3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p:txBody>
          <a:bodyPr/>
          <a:lstStyle/>
          <a:p>
            <a:r>
              <a:rPr lang="en-US" dirty="0" smtClean="0"/>
              <a:t>©2016 Lewis Roca Rothgerber Christie LLP  /  lrrc.com </a:t>
            </a:r>
            <a:endParaRPr lang="en-US" dirty="0"/>
          </a:p>
        </p:txBody>
      </p:sp>
      <p:sp>
        <p:nvSpPr>
          <p:cNvPr id="6" name="Slide Number Placeholder 5"/>
          <p:cNvSpPr>
            <a:spLocks noGrp="1"/>
          </p:cNvSpPr>
          <p:nvPr>
            <p:ph type="sldNum" sz="quarter" idx="12"/>
          </p:nvPr>
        </p:nvSpPr>
        <p:spPr/>
        <p:txBody>
          <a:bodyPr/>
          <a:lstStyle/>
          <a:p>
            <a:fld id="{538E2305-5E0D-45A7-9DC6-2E6679313C85}" type="slidenum">
              <a:rPr lang="en-US" smtClean="0"/>
              <a:t>‹#›</a:t>
            </a:fld>
            <a:endParaRPr lang="en-US" dirty="0"/>
          </a:p>
        </p:txBody>
      </p:sp>
    </p:spTree>
    <p:extLst>
      <p:ext uri="{BB962C8B-B14F-4D97-AF65-F5344CB8AC3E}">
        <p14:creationId xmlns:p14="http://schemas.microsoft.com/office/powerpoint/2010/main" val="41503820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gray">
          <a:xfrm>
            <a:off x="685801" y="1091565"/>
            <a:ext cx="3706813" cy="512064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smtClean="0"/>
              <a:t>©2016 Lewis Roca Rothgerber Christie LLP  /  lrrc.com </a:t>
            </a:r>
            <a:endParaRPr lang="en-US" dirty="0"/>
          </a:p>
        </p:txBody>
      </p:sp>
      <p:sp>
        <p:nvSpPr>
          <p:cNvPr id="7" name="Slide Number Placeholder 6"/>
          <p:cNvSpPr>
            <a:spLocks noGrp="1"/>
          </p:cNvSpPr>
          <p:nvPr>
            <p:ph type="sldNum" sz="quarter" idx="12"/>
          </p:nvPr>
        </p:nvSpPr>
        <p:spPr/>
        <p:txBody>
          <a:bodyPr/>
          <a:lstStyle/>
          <a:p>
            <a:fld id="{538E2305-5E0D-45A7-9DC6-2E6679313C85}" type="slidenum">
              <a:rPr lang="en-US" smtClean="0"/>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sz="half" idx="13"/>
          </p:nvPr>
        </p:nvSpPr>
        <p:spPr bwMode="gray">
          <a:xfrm>
            <a:off x="4751388" y="1091565"/>
            <a:ext cx="3706813" cy="512064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96081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1" y="992507"/>
            <a:ext cx="3706813" cy="502601"/>
          </a:xfrm>
          <a:noFill/>
          <a:ln>
            <a:noFill/>
          </a:ln>
        </p:spPr>
        <p:txBody>
          <a:bodyPr lIns="0" rIns="0" anchor="ctr" anchorCtr="0"/>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Footer Placeholder 7"/>
          <p:cNvSpPr>
            <a:spLocks noGrp="1"/>
          </p:cNvSpPr>
          <p:nvPr>
            <p:ph type="ftr" sz="quarter" idx="11"/>
          </p:nvPr>
        </p:nvSpPr>
        <p:spPr/>
        <p:txBody>
          <a:bodyPr/>
          <a:lstStyle/>
          <a:p>
            <a:r>
              <a:rPr lang="en-US" dirty="0" smtClean="0"/>
              <a:t>©2016 Lewis Roca Rothgerber Christie LLP  /  lrrc.com </a:t>
            </a:r>
            <a:endParaRPr lang="en-US" dirty="0"/>
          </a:p>
        </p:txBody>
      </p:sp>
      <p:sp>
        <p:nvSpPr>
          <p:cNvPr id="9" name="Slide Number Placeholder 8"/>
          <p:cNvSpPr>
            <a:spLocks noGrp="1"/>
          </p:cNvSpPr>
          <p:nvPr>
            <p:ph type="sldNum" sz="quarter" idx="12"/>
          </p:nvPr>
        </p:nvSpPr>
        <p:spPr/>
        <p:txBody>
          <a:bodyPr/>
          <a:lstStyle/>
          <a:p>
            <a:fld id="{538E2305-5E0D-45A7-9DC6-2E6679313C85}"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half" idx="13"/>
          </p:nvPr>
        </p:nvSpPr>
        <p:spPr bwMode="gray">
          <a:xfrm>
            <a:off x="685801" y="1581150"/>
            <a:ext cx="3706813" cy="460248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4"/>
          </p:nvPr>
        </p:nvSpPr>
        <p:spPr>
          <a:xfrm>
            <a:off x="4751388" y="992507"/>
            <a:ext cx="3706813" cy="502601"/>
          </a:xfrm>
          <a:noFill/>
          <a:ln>
            <a:noFill/>
          </a:ln>
        </p:spPr>
        <p:txBody>
          <a:bodyPr lIns="0" rIns="0" anchor="ctr" anchorCtr="0"/>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2"/>
          <p:cNvSpPr>
            <a:spLocks noGrp="1"/>
          </p:cNvSpPr>
          <p:nvPr>
            <p:ph sz="half" idx="15"/>
          </p:nvPr>
        </p:nvSpPr>
        <p:spPr bwMode="gray">
          <a:xfrm>
            <a:off x="4751388" y="1581150"/>
            <a:ext cx="3706813" cy="460248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22674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8" name="Right Triangle 31"/>
          <p:cNvSpPr/>
          <p:nvPr/>
        </p:nvSpPr>
        <p:spPr>
          <a:xfrm rot="5400000">
            <a:off x="1143000" y="-1143000"/>
            <a:ext cx="6858000" cy="9144000"/>
          </a:xfrm>
          <a:custGeom>
            <a:avLst/>
            <a:gdLst/>
            <a:ahLst/>
            <a:cxnLst/>
            <a:rect l="l" t="t" r="r" b="b"/>
            <a:pathLst>
              <a:path w="6857999" h="9143999">
                <a:moveTo>
                  <a:pt x="0" y="9143999"/>
                </a:moveTo>
                <a:lnTo>
                  <a:pt x="0" y="0"/>
                </a:lnTo>
                <a:lnTo>
                  <a:pt x="1781921" y="0"/>
                </a:lnTo>
                <a:lnTo>
                  <a:pt x="6857998" y="2753259"/>
                </a:lnTo>
                <a:lnTo>
                  <a:pt x="6857999" y="2753259"/>
                </a:lnTo>
                <a:lnTo>
                  <a:pt x="6857999" y="9143999"/>
                </a:lnTo>
                <a:close/>
              </a:path>
            </a:pathLst>
          </a:custGeom>
          <a:solidFill>
            <a:srgbClr val="AF27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ight Triangle 18"/>
          <p:cNvSpPr/>
          <p:nvPr/>
        </p:nvSpPr>
        <p:spPr bwMode="ltGray">
          <a:xfrm rot="16200000">
            <a:off x="5335995" y="3038882"/>
            <a:ext cx="4958538" cy="2679701"/>
          </a:xfrm>
          <a:custGeom>
            <a:avLst/>
            <a:gdLst/>
            <a:ahLst/>
            <a:cxnLst/>
            <a:rect l="l" t="t" r="r" b="b"/>
            <a:pathLst>
              <a:path w="4958538" h="2679701">
                <a:moveTo>
                  <a:pt x="4958538" y="2679701"/>
                </a:moveTo>
                <a:lnTo>
                  <a:pt x="0" y="2679701"/>
                </a:lnTo>
                <a:lnTo>
                  <a:pt x="0" y="0"/>
                </a:lnTo>
                <a:close/>
              </a:path>
            </a:pathLst>
          </a:custGeom>
          <a:solidFill>
            <a:srgbClr val="3232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hasCustomPrompt="1"/>
          </p:nvPr>
        </p:nvSpPr>
        <p:spPr bwMode="ltGray">
          <a:xfrm>
            <a:off x="685801" y="2169795"/>
            <a:ext cx="7620000" cy="1371600"/>
          </a:xfrm>
        </p:spPr>
        <p:txBody>
          <a:bodyPr rIns="0" anchor="b" anchorCtr="0"/>
          <a:lstStyle>
            <a:lvl1pPr algn="l">
              <a:lnSpc>
                <a:spcPct val="90000"/>
              </a:lnSpc>
              <a:defRPr sz="44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bwMode="ltGray">
          <a:xfrm>
            <a:off x="685800" y="3713163"/>
            <a:ext cx="4298950" cy="1005840"/>
          </a:xfrm>
        </p:spPr>
        <p:txBody>
          <a:bodyPr rIns="0" anchor="t" anchorCtr="0"/>
          <a:lstStyle>
            <a:lvl1pPr marL="0" indent="0">
              <a:spcBef>
                <a:spcPts val="60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bwMode="ltGray"/>
        <p:txBody>
          <a:bodyPr/>
          <a:lstStyle>
            <a:lvl1pPr>
              <a:defRPr>
                <a:solidFill>
                  <a:schemeClr val="bg1"/>
                </a:solidFill>
              </a:defRPr>
            </a:lvl1pPr>
          </a:lstStyle>
          <a:p>
            <a:r>
              <a:rPr lang="en-US" dirty="0" smtClean="0"/>
              <a:t>©2016 Lewis Roca Rothgerber Christie LLP  /  lrrc.com </a:t>
            </a:r>
            <a:endParaRPr lang="en-US" dirty="0"/>
          </a:p>
        </p:txBody>
      </p:sp>
      <p:sp>
        <p:nvSpPr>
          <p:cNvPr id="6" name="Slide Number Placeholder 5"/>
          <p:cNvSpPr>
            <a:spLocks noGrp="1"/>
          </p:cNvSpPr>
          <p:nvPr>
            <p:ph type="sldNum" sz="quarter" idx="12"/>
          </p:nvPr>
        </p:nvSpPr>
        <p:spPr bwMode="ltGray"/>
        <p:txBody>
          <a:bodyPr/>
          <a:lstStyle>
            <a:lvl1pPr>
              <a:defRPr>
                <a:solidFill>
                  <a:schemeClr val="bg1"/>
                </a:solidFill>
              </a:defRPr>
            </a:lvl1pPr>
          </a:lstStyle>
          <a:p>
            <a:fld id="{538E2305-5E0D-45A7-9DC6-2E6679313C85}" type="slidenum">
              <a:rPr lang="en-US" smtClean="0"/>
              <a:t>‹#›</a:t>
            </a:fld>
            <a:endParaRPr lang="en-US" dirty="0"/>
          </a:p>
        </p:txBody>
      </p:sp>
      <p:sp>
        <p:nvSpPr>
          <p:cNvPr id="8" name="TextBox 7"/>
          <p:cNvSpPr txBox="1"/>
          <p:nvPr/>
        </p:nvSpPr>
        <p:spPr bwMode="invGray">
          <a:xfrm>
            <a:off x="-500337" y="169325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87465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538E2305-5E0D-45A7-9DC6-2E6679313C85}" type="slidenum">
              <a:rPr lang="en-US" smtClean="0"/>
              <a:t>‹#›</a:t>
            </a:fld>
            <a:endParaRPr lang="en-US" dirty="0"/>
          </a:p>
        </p:txBody>
      </p:sp>
    </p:spTree>
    <p:extLst>
      <p:ext uri="{BB962C8B-B14F-4D97-AF65-F5344CB8AC3E}">
        <p14:creationId xmlns:p14="http://schemas.microsoft.com/office/powerpoint/2010/main" val="21468296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©2016 Lewis Roca Rothgerber Christie LLP  /  lrrc.com </a:t>
            </a:r>
            <a:endParaRPr lang="en-US" dirty="0"/>
          </a:p>
        </p:txBody>
      </p:sp>
      <p:sp>
        <p:nvSpPr>
          <p:cNvPr id="4" name="Slide Number Placeholder 3"/>
          <p:cNvSpPr>
            <a:spLocks noGrp="1"/>
          </p:cNvSpPr>
          <p:nvPr>
            <p:ph type="sldNum" sz="quarter" idx="12"/>
          </p:nvPr>
        </p:nvSpPr>
        <p:spPr/>
        <p:txBody>
          <a:bodyPr/>
          <a:lstStyle/>
          <a:p>
            <a:fld id="{538E2305-5E0D-45A7-9DC6-2E6679313C85}" type="slidenum">
              <a:rPr lang="en-US" smtClean="0"/>
              <a:t>‹#›</a:t>
            </a:fld>
            <a:endParaRPr lang="en-US" dirty="0"/>
          </a:p>
        </p:txBody>
      </p:sp>
    </p:spTree>
    <p:extLst>
      <p:ext uri="{BB962C8B-B14F-4D97-AF65-F5344CB8AC3E}">
        <p14:creationId xmlns:p14="http://schemas.microsoft.com/office/powerpoint/2010/main" val="306873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No Photo">
    <p:spTree>
      <p:nvGrpSpPr>
        <p:cNvPr id="1" name=""/>
        <p:cNvGrpSpPr/>
        <p:nvPr/>
      </p:nvGrpSpPr>
      <p:grpSpPr>
        <a:xfrm>
          <a:off x="0" y="0"/>
          <a:ext cx="0" cy="0"/>
          <a:chOff x="0" y="0"/>
          <a:chExt cx="0" cy="0"/>
        </a:xfrm>
      </p:grpSpPr>
      <p:sp>
        <p:nvSpPr>
          <p:cNvPr id="10" name="Rectangle 7"/>
          <p:cNvSpPr/>
          <p:nvPr userDrawn="1"/>
        </p:nvSpPr>
        <p:spPr bwMode="gray">
          <a:xfrm>
            <a:off x="5838825" y="1606164"/>
            <a:ext cx="3314700" cy="2329732"/>
          </a:xfrm>
          <a:prstGeom prst="rect">
            <a:avLst/>
          </a:prstGeom>
          <a:solidFill>
            <a:schemeClr val="tx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22" name="Rectangle 7"/>
          <p:cNvSpPr/>
          <p:nvPr userDrawn="1"/>
        </p:nvSpPr>
        <p:spPr bwMode="gray">
          <a:xfrm>
            <a:off x="111319" y="1606164"/>
            <a:ext cx="7626096" cy="2329732"/>
          </a:xfrm>
          <a:custGeom>
            <a:avLst/>
            <a:gdLst/>
            <a:ahLst/>
            <a:cxnLst/>
            <a:rect l="l" t="t" r="r" b="b"/>
            <a:pathLst>
              <a:path w="7614103" h="2329732">
                <a:moveTo>
                  <a:pt x="0" y="0"/>
                </a:moveTo>
                <a:lnTo>
                  <a:pt x="7614103" y="0"/>
                </a:lnTo>
                <a:lnTo>
                  <a:pt x="6375362" y="2329732"/>
                </a:lnTo>
                <a:lnTo>
                  <a:pt x="0" y="2329732"/>
                </a:lnTo>
                <a:close/>
              </a:path>
            </a:pathLst>
          </a:cu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8" name="Rectangle 7"/>
          <p:cNvSpPr/>
          <p:nvPr userDrawn="1"/>
        </p:nvSpPr>
        <p:spPr bwMode="gray">
          <a:xfrm>
            <a:off x="0" y="1606164"/>
            <a:ext cx="7626096" cy="2329732"/>
          </a:xfrm>
          <a:custGeom>
            <a:avLst/>
            <a:gdLst/>
            <a:ahLst/>
            <a:cxnLst/>
            <a:rect l="l" t="t" r="r" b="b"/>
            <a:pathLst>
              <a:path w="7614103" h="2329732">
                <a:moveTo>
                  <a:pt x="0" y="0"/>
                </a:moveTo>
                <a:lnTo>
                  <a:pt x="7614103" y="0"/>
                </a:lnTo>
                <a:lnTo>
                  <a:pt x="6375362" y="2329732"/>
                </a:lnTo>
                <a:lnTo>
                  <a:pt x="0" y="2329732"/>
                </a:lnTo>
                <a:close/>
              </a:path>
            </a:pathLst>
          </a:custGeom>
          <a:solidFill>
            <a:schemeClr val="tx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2" name="Title 1"/>
          <p:cNvSpPr>
            <a:spLocks noGrp="1"/>
          </p:cNvSpPr>
          <p:nvPr>
            <p:ph type="ctrTitle" hasCustomPrompt="1"/>
          </p:nvPr>
        </p:nvSpPr>
        <p:spPr>
          <a:xfrm>
            <a:off x="685800" y="2352674"/>
            <a:ext cx="5710626" cy="1585125"/>
          </a:xfrm>
        </p:spPr>
        <p:txBody>
          <a:bodyPr rIns="0" anchor="t" anchorCtr="0"/>
          <a:lstStyle>
            <a:lvl1pPr>
              <a:lnSpc>
                <a:spcPct val="85000"/>
              </a:lnSpc>
              <a:defRPr sz="46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377690"/>
            <a:ext cx="4572000" cy="914400"/>
          </a:xfrm>
        </p:spPr>
        <p:txBody>
          <a:bodyPr/>
          <a:lstStyle>
            <a:lvl1pPr marL="0" indent="0" algn="l">
              <a:spcBef>
                <a:spcPts val="0"/>
              </a:spcBef>
              <a:buNone/>
              <a:defRPr sz="1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174" y="542544"/>
            <a:ext cx="1719072" cy="509016"/>
          </a:xfrm>
          <a:prstGeom prst="rect">
            <a:avLst/>
          </a:prstGeom>
        </p:spPr>
      </p:pic>
      <p:sp>
        <p:nvSpPr>
          <p:cNvPr id="11" name="TextBox 10"/>
          <p:cNvSpPr txBox="1"/>
          <p:nvPr userDrawn="1"/>
        </p:nvSpPr>
        <p:spPr>
          <a:xfrm>
            <a:off x="685800" y="4160788"/>
            <a:ext cx="782265" cy="169277"/>
          </a:xfrm>
          <a:prstGeom prst="rect">
            <a:avLst/>
          </a:prstGeom>
          <a:noFill/>
        </p:spPr>
        <p:txBody>
          <a:bodyPr wrap="none" lIns="0" tIns="0" rIns="0" bIns="0" rtlCol="0">
            <a:spAutoFit/>
          </a:bodyPr>
          <a:lstStyle/>
          <a:p>
            <a:pPr defTabSz="457200"/>
            <a:r>
              <a:rPr lang="en-US" sz="1100" i="1" dirty="0" smtClean="0">
                <a:solidFill>
                  <a:srgbClr val="323232"/>
                </a:solidFill>
              </a:rPr>
              <a:t>Prepared for</a:t>
            </a:r>
          </a:p>
        </p:txBody>
      </p:sp>
      <p:sp>
        <p:nvSpPr>
          <p:cNvPr id="9" name="TextBox 8"/>
          <p:cNvSpPr txBox="1">
            <a:spLocks noChangeArrowheads="1"/>
          </p:cNvSpPr>
          <p:nvPr userDrawn="1"/>
        </p:nvSpPr>
        <p:spPr bwMode="auto">
          <a:xfrm>
            <a:off x="685800" y="6457950"/>
            <a:ext cx="67421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200" eaLnBrk="1" hangingPunct="1"/>
            <a:r>
              <a:rPr lang="en-US" altLang="en-US" sz="900" dirty="0">
                <a:solidFill>
                  <a:srgbClr val="323232"/>
                </a:solidFill>
                <a:latin typeface="Arial" pitchFamily="34" charset="0"/>
                <a:cs typeface="Arial" pitchFamily="34" charset="0"/>
              </a:rPr>
              <a:t>Albuquerque  /  Colorado Springs  /  Denver  /  Irvine  /  Las Vegas  /  Los Angeles  /  Phoenix  /  Reno  /  Silicon Valley  /  Tucson</a:t>
            </a:r>
          </a:p>
        </p:txBody>
      </p:sp>
      <p:sp>
        <p:nvSpPr>
          <p:cNvPr id="12" name="Rectangle 10"/>
          <p:cNvSpPr>
            <a:spLocks noChangeArrowheads="1"/>
          </p:cNvSpPr>
          <p:nvPr userDrawn="1"/>
        </p:nvSpPr>
        <p:spPr bwMode="auto">
          <a:xfrm>
            <a:off x="7108825" y="6457950"/>
            <a:ext cx="13541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defTabSz="457200" eaLnBrk="1" hangingPunct="1"/>
            <a:r>
              <a:rPr lang="en-US" altLang="en-US" sz="900" dirty="0">
                <a:solidFill>
                  <a:srgbClr val="323232"/>
                </a:solidFill>
                <a:latin typeface="Arial" pitchFamily="34" charset="0"/>
                <a:cs typeface="Arial" pitchFamily="34" charset="0"/>
              </a:rPr>
              <a:t>lrrc.com</a:t>
            </a:r>
          </a:p>
        </p:txBody>
      </p:sp>
    </p:spTree>
    <p:extLst>
      <p:ext uri="{BB962C8B-B14F-4D97-AF65-F5344CB8AC3E}">
        <p14:creationId xmlns:p14="http://schemas.microsoft.com/office/powerpoint/2010/main" val="7408509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cap="none" baseline="0"/>
            </a:lvl1pPr>
            <a:lvl3pPr marL="685800" indent="-228600">
              <a:buFont typeface="Arial" panose="020B0604020202020204" pitchFamily="34" charset="0"/>
              <a:buChar char="–"/>
              <a:defRPr/>
            </a:lvl3pPr>
            <a:lvl4pPr marL="914400" indent="-228600">
              <a:buFont typeface="Arial" panose="020B060402020202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6" name="Slide Number Placeholder 5"/>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11499783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No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marL="0" indent="0">
              <a:buNone/>
              <a:defRPr cap="none" baseline="0"/>
            </a:lvl1pPr>
            <a:lvl2pPr marL="0" indent="0" algn="l">
              <a:buNone/>
              <a:defRPr/>
            </a:lvl2pPr>
            <a:lvl3pPr marL="0" indent="0">
              <a:buNone/>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6" name="Slide Number Placeholder 5"/>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10507874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cap="none" baseline="0"/>
            </a:lvl1pPr>
            <a:lvl3pPr marL="685800" indent="-228600">
              <a:buFont typeface="Arial" panose="020B0604020202020204" pitchFamily="34" charset="0"/>
              <a:buChar char="–"/>
              <a:defRPr/>
            </a:lvl3pPr>
            <a:lvl4pPr marL="914400" indent="-228600">
              <a:buFont typeface="Arial" panose="020B060402020202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©2016 Lewis Roca Rothgerber Christie LLP  /  lrrc.com </a:t>
            </a:r>
            <a:endParaRPr lang="en-US" dirty="0"/>
          </a:p>
        </p:txBody>
      </p:sp>
      <p:sp>
        <p:nvSpPr>
          <p:cNvPr id="6" name="Slide Number Placeholder 5"/>
          <p:cNvSpPr>
            <a:spLocks noGrp="1"/>
          </p:cNvSpPr>
          <p:nvPr>
            <p:ph type="sldNum" sz="quarter" idx="12"/>
          </p:nvPr>
        </p:nvSpPr>
        <p:spPr/>
        <p:txBody>
          <a:bodyPr/>
          <a:lstStyle/>
          <a:p>
            <a:fld id="{538E2305-5E0D-45A7-9DC6-2E6679313C85}" type="slidenum">
              <a:rPr lang="en-US" smtClean="0"/>
              <a:t>‹#›</a:t>
            </a:fld>
            <a:endParaRPr lang="en-US" dirty="0"/>
          </a:p>
        </p:txBody>
      </p:sp>
    </p:spTree>
    <p:extLst>
      <p:ext uri="{BB962C8B-B14F-4D97-AF65-F5344CB8AC3E}">
        <p14:creationId xmlns:p14="http://schemas.microsoft.com/office/powerpoint/2010/main" val="30608231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gray">
          <a:xfrm>
            <a:off x="685800" y="1091565"/>
            <a:ext cx="3706813" cy="512064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7" name="Slide Number Placeholder 6"/>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
        <p:nvSpPr>
          <p:cNvPr id="5" name="Title 4"/>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sz="half" idx="13"/>
          </p:nvPr>
        </p:nvSpPr>
        <p:spPr bwMode="gray">
          <a:xfrm>
            <a:off x="4751387" y="1091565"/>
            <a:ext cx="3706813" cy="512064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325277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992505"/>
            <a:ext cx="3706813" cy="502601"/>
          </a:xfrm>
          <a:noFill/>
          <a:ln>
            <a:noFill/>
          </a:ln>
        </p:spPr>
        <p:txBody>
          <a:bodyPr lIns="0" rIns="0" anchor="ctr" anchorCtr="0"/>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Footer Placeholder 7"/>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9" name="Slide Number Placeholder 8"/>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half" idx="13"/>
          </p:nvPr>
        </p:nvSpPr>
        <p:spPr bwMode="gray">
          <a:xfrm>
            <a:off x="685800" y="1581150"/>
            <a:ext cx="3706813" cy="460248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4"/>
          </p:nvPr>
        </p:nvSpPr>
        <p:spPr>
          <a:xfrm>
            <a:off x="4751387" y="992505"/>
            <a:ext cx="3706813" cy="502601"/>
          </a:xfrm>
          <a:noFill/>
          <a:ln>
            <a:noFill/>
          </a:ln>
        </p:spPr>
        <p:txBody>
          <a:bodyPr lIns="0" rIns="0" anchor="ctr" anchorCtr="0"/>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2"/>
          <p:cNvSpPr>
            <a:spLocks noGrp="1"/>
          </p:cNvSpPr>
          <p:nvPr>
            <p:ph sz="half" idx="15"/>
          </p:nvPr>
        </p:nvSpPr>
        <p:spPr bwMode="gray">
          <a:xfrm>
            <a:off x="4751387" y="1581150"/>
            <a:ext cx="3706813" cy="460248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724363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8" name="Right Triangle 31"/>
          <p:cNvSpPr/>
          <p:nvPr userDrawn="1"/>
        </p:nvSpPr>
        <p:spPr>
          <a:xfrm rot="5400000">
            <a:off x="1143000" y="-1143000"/>
            <a:ext cx="6858000" cy="9144000"/>
          </a:xfrm>
          <a:custGeom>
            <a:avLst/>
            <a:gdLst/>
            <a:ahLst/>
            <a:cxnLst/>
            <a:rect l="l" t="t" r="r" b="b"/>
            <a:pathLst>
              <a:path w="6857999" h="9143999">
                <a:moveTo>
                  <a:pt x="0" y="9143999"/>
                </a:moveTo>
                <a:lnTo>
                  <a:pt x="0" y="0"/>
                </a:lnTo>
                <a:lnTo>
                  <a:pt x="1781921" y="0"/>
                </a:lnTo>
                <a:lnTo>
                  <a:pt x="6857998" y="2753259"/>
                </a:lnTo>
                <a:lnTo>
                  <a:pt x="6857999" y="2753259"/>
                </a:lnTo>
                <a:lnTo>
                  <a:pt x="6857999" y="9143999"/>
                </a:lnTo>
                <a:close/>
              </a:path>
            </a:pathLst>
          </a:custGeom>
          <a:solidFill>
            <a:srgbClr val="AF27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19" name="Right Triangle 18"/>
          <p:cNvSpPr/>
          <p:nvPr userDrawn="1"/>
        </p:nvSpPr>
        <p:spPr bwMode="ltGray">
          <a:xfrm rot="16200000">
            <a:off x="5335995" y="3038880"/>
            <a:ext cx="4958538" cy="2679701"/>
          </a:xfrm>
          <a:custGeom>
            <a:avLst/>
            <a:gdLst/>
            <a:ahLst/>
            <a:cxnLst/>
            <a:rect l="l" t="t" r="r" b="b"/>
            <a:pathLst>
              <a:path w="4958538" h="2679701">
                <a:moveTo>
                  <a:pt x="4958538" y="2679701"/>
                </a:moveTo>
                <a:lnTo>
                  <a:pt x="0" y="2679701"/>
                </a:lnTo>
                <a:lnTo>
                  <a:pt x="0" y="0"/>
                </a:lnTo>
                <a:close/>
              </a:path>
            </a:pathLst>
          </a:custGeom>
          <a:solidFill>
            <a:srgbClr val="3232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1"/>
          <p:cNvSpPr>
            <a:spLocks noGrp="1"/>
          </p:cNvSpPr>
          <p:nvPr>
            <p:ph type="title" hasCustomPrompt="1"/>
          </p:nvPr>
        </p:nvSpPr>
        <p:spPr bwMode="ltGray">
          <a:xfrm>
            <a:off x="685801" y="2169795"/>
            <a:ext cx="7620000" cy="1371600"/>
          </a:xfrm>
        </p:spPr>
        <p:txBody>
          <a:bodyPr rIns="0" anchor="b" anchorCtr="0"/>
          <a:lstStyle>
            <a:lvl1pPr algn="l">
              <a:lnSpc>
                <a:spcPct val="90000"/>
              </a:lnSpc>
              <a:defRPr sz="44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bwMode="ltGray">
          <a:xfrm>
            <a:off x="685800" y="3713163"/>
            <a:ext cx="4298950" cy="1005840"/>
          </a:xfrm>
        </p:spPr>
        <p:txBody>
          <a:bodyPr rIns="0" anchor="t" anchorCtr="0"/>
          <a:lstStyle>
            <a:lvl1pPr marL="0" indent="0">
              <a:spcBef>
                <a:spcPts val="60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bwMode="ltGray"/>
        <p:txBody>
          <a:bodyPr/>
          <a:lstStyle>
            <a:lvl1pPr>
              <a:defRPr>
                <a:solidFill>
                  <a:schemeClr val="bg1"/>
                </a:solidFill>
              </a:defRPr>
            </a:lvl1pPr>
          </a:lstStyle>
          <a:p>
            <a:r>
              <a:rPr lang="en-US" dirty="0" smtClean="0">
                <a:solidFill>
                  <a:srgbClr val="FFFFFF"/>
                </a:solidFill>
              </a:rPr>
              <a:t>©2016 Lewis Roca Rothgerber Christie LLP  /  Internal Use Only  /  lrrc.com  /</a:t>
            </a:r>
            <a:endParaRPr lang="en-US" dirty="0">
              <a:solidFill>
                <a:srgbClr val="FFFFFF"/>
              </a:solidFill>
            </a:endParaRPr>
          </a:p>
        </p:txBody>
      </p:sp>
      <p:sp>
        <p:nvSpPr>
          <p:cNvPr id="6" name="Slide Number Placeholder 5"/>
          <p:cNvSpPr>
            <a:spLocks noGrp="1"/>
          </p:cNvSpPr>
          <p:nvPr>
            <p:ph type="sldNum" sz="quarter" idx="12"/>
          </p:nvPr>
        </p:nvSpPr>
        <p:spPr bwMode="ltGray"/>
        <p:txBody>
          <a:bodyPr/>
          <a:lstStyle>
            <a:lvl1pPr>
              <a:defRPr>
                <a:solidFill>
                  <a:schemeClr val="bg1"/>
                </a:solidFill>
              </a:defRPr>
            </a:lvl1pPr>
          </a:lstStyle>
          <a:p>
            <a:fld id="{4D467D88-DCFD-354C-96A5-D863D5E9364D}" type="slidenum">
              <a:rPr lang="en-US" smtClean="0">
                <a:solidFill>
                  <a:srgbClr val="FFFFFF"/>
                </a:solidFill>
              </a:rPr>
              <a:pPr/>
              <a:t>‹#›</a:t>
            </a:fld>
            <a:endParaRPr lang="en-US" dirty="0">
              <a:solidFill>
                <a:srgbClr val="FFFFFF"/>
              </a:solidFill>
            </a:endParaRPr>
          </a:p>
        </p:txBody>
      </p:sp>
      <p:sp>
        <p:nvSpPr>
          <p:cNvPr id="8" name="TextBox 7"/>
          <p:cNvSpPr txBox="1"/>
          <p:nvPr userDrawn="1"/>
        </p:nvSpPr>
        <p:spPr bwMode="invGray">
          <a:xfrm>
            <a:off x="-500338" y="1693254"/>
            <a:ext cx="184666" cy="369332"/>
          </a:xfrm>
          <a:prstGeom prst="rect">
            <a:avLst/>
          </a:prstGeom>
          <a:noFill/>
        </p:spPr>
        <p:txBody>
          <a:bodyPr wrap="none" rtlCol="0">
            <a:spAutoFit/>
          </a:bodyPr>
          <a:lstStyle/>
          <a:p>
            <a:pPr defTabSz="457200"/>
            <a:endParaRPr lang="en-US" dirty="0">
              <a:solidFill>
                <a:srgbClr val="323232"/>
              </a:solidFill>
            </a:endParaRPr>
          </a:p>
        </p:txBody>
      </p:sp>
    </p:spTree>
    <p:extLst>
      <p:ext uri="{BB962C8B-B14F-4D97-AF65-F5344CB8AC3E}">
        <p14:creationId xmlns:p14="http://schemas.microsoft.com/office/powerpoint/2010/main" val="26930249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5" name="Slide Number Placeholder 4"/>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258126999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4" name="Slide Number Placeholder 3"/>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423950920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No Photo">
    <p:spTree>
      <p:nvGrpSpPr>
        <p:cNvPr id="1" name=""/>
        <p:cNvGrpSpPr/>
        <p:nvPr/>
      </p:nvGrpSpPr>
      <p:grpSpPr>
        <a:xfrm>
          <a:off x="0" y="0"/>
          <a:ext cx="0" cy="0"/>
          <a:chOff x="0" y="0"/>
          <a:chExt cx="0" cy="0"/>
        </a:xfrm>
      </p:grpSpPr>
      <p:sp>
        <p:nvSpPr>
          <p:cNvPr id="10" name="Rectangle 7"/>
          <p:cNvSpPr/>
          <p:nvPr userDrawn="1"/>
        </p:nvSpPr>
        <p:spPr bwMode="gray">
          <a:xfrm>
            <a:off x="5838825" y="1606164"/>
            <a:ext cx="3314700" cy="2329732"/>
          </a:xfrm>
          <a:prstGeom prst="rect">
            <a:avLst/>
          </a:prstGeom>
          <a:solidFill>
            <a:schemeClr val="tx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22" name="Rectangle 7"/>
          <p:cNvSpPr/>
          <p:nvPr userDrawn="1"/>
        </p:nvSpPr>
        <p:spPr bwMode="gray">
          <a:xfrm>
            <a:off x="111319" y="1606164"/>
            <a:ext cx="7626096" cy="2329732"/>
          </a:xfrm>
          <a:custGeom>
            <a:avLst/>
            <a:gdLst/>
            <a:ahLst/>
            <a:cxnLst/>
            <a:rect l="l" t="t" r="r" b="b"/>
            <a:pathLst>
              <a:path w="7614103" h="2329732">
                <a:moveTo>
                  <a:pt x="0" y="0"/>
                </a:moveTo>
                <a:lnTo>
                  <a:pt x="7614103" y="0"/>
                </a:lnTo>
                <a:lnTo>
                  <a:pt x="6375362" y="2329732"/>
                </a:lnTo>
                <a:lnTo>
                  <a:pt x="0" y="2329732"/>
                </a:lnTo>
                <a:close/>
              </a:path>
            </a:pathLst>
          </a:cu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8" name="Rectangle 7"/>
          <p:cNvSpPr/>
          <p:nvPr userDrawn="1"/>
        </p:nvSpPr>
        <p:spPr bwMode="gray">
          <a:xfrm>
            <a:off x="0" y="1606164"/>
            <a:ext cx="7626096" cy="2329732"/>
          </a:xfrm>
          <a:custGeom>
            <a:avLst/>
            <a:gdLst/>
            <a:ahLst/>
            <a:cxnLst/>
            <a:rect l="l" t="t" r="r" b="b"/>
            <a:pathLst>
              <a:path w="7614103" h="2329732">
                <a:moveTo>
                  <a:pt x="0" y="0"/>
                </a:moveTo>
                <a:lnTo>
                  <a:pt x="7614103" y="0"/>
                </a:lnTo>
                <a:lnTo>
                  <a:pt x="6375362" y="2329732"/>
                </a:lnTo>
                <a:lnTo>
                  <a:pt x="0" y="2329732"/>
                </a:lnTo>
                <a:close/>
              </a:path>
            </a:pathLst>
          </a:custGeom>
          <a:solidFill>
            <a:schemeClr val="tx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2" name="Title 1"/>
          <p:cNvSpPr>
            <a:spLocks noGrp="1"/>
          </p:cNvSpPr>
          <p:nvPr>
            <p:ph type="ctrTitle" hasCustomPrompt="1"/>
          </p:nvPr>
        </p:nvSpPr>
        <p:spPr>
          <a:xfrm>
            <a:off x="685800" y="2352674"/>
            <a:ext cx="5710626" cy="1585125"/>
          </a:xfrm>
        </p:spPr>
        <p:txBody>
          <a:bodyPr rIns="0" anchor="t" anchorCtr="0"/>
          <a:lstStyle>
            <a:lvl1pPr>
              <a:lnSpc>
                <a:spcPct val="85000"/>
              </a:lnSpc>
              <a:defRPr sz="46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377690"/>
            <a:ext cx="4572000" cy="914400"/>
          </a:xfrm>
        </p:spPr>
        <p:txBody>
          <a:bodyPr/>
          <a:lstStyle>
            <a:lvl1pPr marL="0" indent="0" algn="l">
              <a:spcBef>
                <a:spcPts val="0"/>
              </a:spcBef>
              <a:buNone/>
              <a:defRPr sz="1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174" y="542544"/>
            <a:ext cx="1719072" cy="509016"/>
          </a:xfrm>
          <a:prstGeom prst="rect">
            <a:avLst/>
          </a:prstGeom>
        </p:spPr>
      </p:pic>
      <p:sp>
        <p:nvSpPr>
          <p:cNvPr id="11" name="TextBox 10"/>
          <p:cNvSpPr txBox="1"/>
          <p:nvPr userDrawn="1"/>
        </p:nvSpPr>
        <p:spPr>
          <a:xfrm>
            <a:off x="685800" y="4160788"/>
            <a:ext cx="782265" cy="169277"/>
          </a:xfrm>
          <a:prstGeom prst="rect">
            <a:avLst/>
          </a:prstGeom>
          <a:noFill/>
        </p:spPr>
        <p:txBody>
          <a:bodyPr wrap="none" lIns="0" tIns="0" rIns="0" bIns="0" rtlCol="0">
            <a:spAutoFit/>
          </a:bodyPr>
          <a:lstStyle/>
          <a:p>
            <a:pPr defTabSz="457200"/>
            <a:r>
              <a:rPr lang="en-US" sz="1100" i="1" dirty="0" smtClean="0">
                <a:solidFill>
                  <a:srgbClr val="323232"/>
                </a:solidFill>
              </a:rPr>
              <a:t>Prepared for</a:t>
            </a:r>
          </a:p>
        </p:txBody>
      </p:sp>
      <p:sp>
        <p:nvSpPr>
          <p:cNvPr id="9" name="TextBox 8"/>
          <p:cNvSpPr txBox="1">
            <a:spLocks noChangeArrowheads="1"/>
          </p:cNvSpPr>
          <p:nvPr userDrawn="1"/>
        </p:nvSpPr>
        <p:spPr bwMode="auto">
          <a:xfrm>
            <a:off x="685800" y="6457950"/>
            <a:ext cx="67421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200" eaLnBrk="1" hangingPunct="1"/>
            <a:r>
              <a:rPr lang="en-US" altLang="en-US" sz="900" dirty="0">
                <a:solidFill>
                  <a:srgbClr val="323232"/>
                </a:solidFill>
                <a:latin typeface="Arial" pitchFamily="34" charset="0"/>
                <a:cs typeface="Arial" pitchFamily="34" charset="0"/>
              </a:rPr>
              <a:t>Albuquerque  /  Colorado Springs  /  Denver  /  Irvine  /  Las Vegas  /  Los Angeles  /  Phoenix  /  Reno  /  Silicon Valley  /  Tucson</a:t>
            </a:r>
          </a:p>
        </p:txBody>
      </p:sp>
      <p:sp>
        <p:nvSpPr>
          <p:cNvPr id="12" name="Rectangle 10"/>
          <p:cNvSpPr>
            <a:spLocks noChangeArrowheads="1"/>
          </p:cNvSpPr>
          <p:nvPr userDrawn="1"/>
        </p:nvSpPr>
        <p:spPr bwMode="auto">
          <a:xfrm>
            <a:off x="7108825" y="6457950"/>
            <a:ext cx="13541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defTabSz="457200" eaLnBrk="1" hangingPunct="1"/>
            <a:r>
              <a:rPr lang="en-US" altLang="en-US" sz="900" dirty="0">
                <a:solidFill>
                  <a:srgbClr val="323232"/>
                </a:solidFill>
                <a:latin typeface="Arial" pitchFamily="34" charset="0"/>
                <a:cs typeface="Arial" pitchFamily="34" charset="0"/>
              </a:rPr>
              <a:t>lrrc.com</a:t>
            </a:r>
          </a:p>
        </p:txBody>
      </p:sp>
    </p:spTree>
    <p:extLst>
      <p:ext uri="{BB962C8B-B14F-4D97-AF65-F5344CB8AC3E}">
        <p14:creationId xmlns:p14="http://schemas.microsoft.com/office/powerpoint/2010/main" val="107076964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cap="none" baseline="0"/>
            </a:lvl1pPr>
            <a:lvl3pPr marL="685800" indent="-228600">
              <a:buFont typeface="Arial" panose="020B0604020202020204" pitchFamily="34" charset="0"/>
              <a:buChar char="–"/>
              <a:defRPr/>
            </a:lvl3pPr>
            <a:lvl4pPr marL="914400" indent="-228600">
              <a:buFont typeface="Arial" panose="020B060402020202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6" name="Slide Number Placeholder 5"/>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39533917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No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marL="0" indent="0">
              <a:buNone/>
              <a:defRPr cap="none" baseline="0"/>
            </a:lvl1pPr>
            <a:lvl2pPr marL="0" indent="0" algn="l">
              <a:buNone/>
              <a:defRPr/>
            </a:lvl2pPr>
            <a:lvl3pPr marL="0" indent="0">
              <a:buNone/>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6" name="Slide Number Placeholder 5"/>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203533117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gray">
          <a:xfrm>
            <a:off x="685800" y="1091565"/>
            <a:ext cx="3706813" cy="512064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7" name="Slide Number Placeholder 6"/>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
        <p:nvSpPr>
          <p:cNvPr id="5" name="Title 4"/>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sz="half" idx="13"/>
          </p:nvPr>
        </p:nvSpPr>
        <p:spPr bwMode="gray">
          <a:xfrm>
            <a:off x="4751387" y="1091565"/>
            <a:ext cx="3706813" cy="512064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10134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992505"/>
            <a:ext cx="3706813" cy="502601"/>
          </a:xfrm>
          <a:noFill/>
          <a:ln>
            <a:noFill/>
          </a:ln>
        </p:spPr>
        <p:txBody>
          <a:bodyPr lIns="0" rIns="0" anchor="ctr" anchorCtr="0"/>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Footer Placeholder 7"/>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9" name="Slide Number Placeholder 8"/>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half" idx="13"/>
          </p:nvPr>
        </p:nvSpPr>
        <p:spPr bwMode="gray">
          <a:xfrm>
            <a:off x="685800" y="1581150"/>
            <a:ext cx="3706813" cy="460248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4"/>
          </p:nvPr>
        </p:nvSpPr>
        <p:spPr>
          <a:xfrm>
            <a:off x="4751387" y="992505"/>
            <a:ext cx="3706813" cy="502601"/>
          </a:xfrm>
          <a:noFill/>
          <a:ln>
            <a:noFill/>
          </a:ln>
        </p:spPr>
        <p:txBody>
          <a:bodyPr lIns="0" rIns="0" anchor="ctr" anchorCtr="0"/>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2"/>
          <p:cNvSpPr>
            <a:spLocks noGrp="1"/>
          </p:cNvSpPr>
          <p:nvPr>
            <p:ph sz="half" idx="15"/>
          </p:nvPr>
        </p:nvSpPr>
        <p:spPr bwMode="gray">
          <a:xfrm>
            <a:off x="4751387" y="1581150"/>
            <a:ext cx="3706813" cy="460248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61812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marL="0" indent="0">
              <a:buNone/>
              <a:defRPr cap="none" baseline="0"/>
            </a:lvl1pPr>
            <a:lvl2pPr marL="0" indent="0" algn="l">
              <a:buNone/>
              <a:defRPr/>
            </a:lvl2pPr>
            <a:lvl3pPr marL="0" indent="0">
              <a:buNone/>
              <a:defRPr/>
            </a:lvl3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p:txBody>
          <a:bodyPr/>
          <a:lstStyle/>
          <a:p>
            <a:r>
              <a:rPr lang="en-US" dirty="0" smtClean="0"/>
              <a:t>©2016 Lewis Roca Rothgerber Christie LLP  /  lrrc.com </a:t>
            </a:r>
            <a:endParaRPr lang="en-US" dirty="0"/>
          </a:p>
        </p:txBody>
      </p:sp>
      <p:sp>
        <p:nvSpPr>
          <p:cNvPr id="6" name="Slide Number Placeholder 5"/>
          <p:cNvSpPr>
            <a:spLocks noGrp="1"/>
          </p:cNvSpPr>
          <p:nvPr>
            <p:ph type="sldNum" sz="quarter" idx="12"/>
          </p:nvPr>
        </p:nvSpPr>
        <p:spPr/>
        <p:txBody>
          <a:bodyPr/>
          <a:lstStyle/>
          <a:p>
            <a:fld id="{538E2305-5E0D-45A7-9DC6-2E6679313C85}" type="slidenum">
              <a:rPr lang="en-US" smtClean="0"/>
              <a:t>‹#›</a:t>
            </a:fld>
            <a:endParaRPr lang="en-US" dirty="0"/>
          </a:p>
        </p:txBody>
      </p:sp>
    </p:spTree>
    <p:extLst>
      <p:ext uri="{BB962C8B-B14F-4D97-AF65-F5344CB8AC3E}">
        <p14:creationId xmlns:p14="http://schemas.microsoft.com/office/powerpoint/2010/main" val="415038200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8" name="Right Triangle 31"/>
          <p:cNvSpPr/>
          <p:nvPr userDrawn="1"/>
        </p:nvSpPr>
        <p:spPr>
          <a:xfrm rot="5400000">
            <a:off x="1143000" y="-1143000"/>
            <a:ext cx="6858000" cy="9144000"/>
          </a:xfrm>
          <a:custGeom>
            <a:avLst/>
            <a:gdLst/>
            <a:ahLst/>
            <a:cxnLst/>
            <a:rect l="l" t="t" r="r" b="b"/>
            <a:pathLst>
              <a:path w="6857999" h="9143999">
                <a:moveTo>
                  <a:pt x="0" y="9143999"/>
                </a:moveTo>
                <a:lnTo>
                  <a:pt x="0" y="0"/>
                </a:lnTo>
                <a:lnTo>
                  <a:pt x="1781921" y="0"/>
                </a:lnTo>
                <a:lnTo>
                  <a:pt x="6857998" y="2753259"/>
                </a:lnTo>
                <a:lnTo>
                  <a:pt x="6857999" y="2753259"/>
                </a:lnTo>
                <a:lnTo>
                  <a:pt x="6857999" y="9143999"/>
                </a:lnTo>
                <a:close/>
              </a:path>
            </a:pathLst>
          </a:custGeom>
          <a:solidFill>
            <a:srgbClr val="AF27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19" name="Right Triangle 18"/>
          <p:cNvSpPr/>
          <p:nvPr userDrawn="1"/>
        </p:nvSpPr>
        <p:spPr bwMode="ltGray">
          <a:xfrm rot="16200000">
            <a:off x="5335995" y="3038880"/>
            <a:ext cx="4958538" cy="2679701"/>
          </a:xfrm>
          <a:custGeom>
            <a:avLst/>
            <a:gdLst/>
            <a:ahLst/>
            <a:cxnLst/>
            <a:rect l="l" t="t" r="r" b="b"/>
            <a:pathLst>
              <a:path w="4958538" h="2679701">
                <a:moveTo>
                  <a:pt x="4958538" y="2679701"/>
                </a:moveTo>
                <a:lnTo>
                  <a:pt x="0" y="2679701"/>
                </a:lnTo>
                <a:lnTo>
                  <a:pt x="0" y="0"/>
                </a:lnTo>
                <a:close/>
              </a:path>
            </a:pathLst>
          </a:custGeom>
          <a:solidFill>
            <a:srgbClr val="3232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1"/>
          <p:cNvSpPr>
            <a:spLocks noGrp="1"/>
          </p:cNvSpPr>
          <p:nvPr>
            <p:ph type="title" hasCustomPrompt="1"/>
          </p:nvPr>
        </p:nvSpPr>
        <p:spPr bwMode="ltGray">
          <a:xfrm>
            <a:off x="685801" y="2169795"/>
            <a:ext cx="7620000" cy="1371600"/>
          </a:xfrm>
        </p:spPr>
        <p:txBody>
          <a:bodyPr rIns="0" anchor="b" anchorCtr="0"/>
          <a:lstStyle>
            <a:lvl1pPr algn="l">
              <a:lnSpc>
                <a:spcPct val="90000"/>
              </a:lnSpc>
              <a:defRPr sz="44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bwMode="ltGray">
          <a:xfrm>
            <a:off x="685800" y="3713163"/>
            <a:ext cx="4298950" cy="1005840"/>
          </a:xfrm>
        </p:spPr>
        <p:txBody>
          <a:bodyPr rIns="0" anchor="t" anchorCtr="0"/>
          <a:lstStyle>
            <a:lvl1pPr marL="0" indent="0">
              <a:spcBef>
                <a:spcPts val="60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bwMode="ltGray"/>
        <p:txBody>
          <a:bodyPr/>
          <a:lstStyle>
            <a:lvl1pPr>
              <a:defRPr>
                <a:solidFill>
                  <a:schemeClr val="bg1"/>
                </a:solidFill>
              </a:defRPr>
            </a:lvl1pPr>
          </a:lstStyle>
          <a:p>
            <a:r>
              <a:rPr lang="en-US" dirty="0" smtClean="0">
                <a:solidFill>
                  <a:srgbClr val="FFFFFF"/>
                </a:solidFill>
              </a:rPr>
              <a:t>©2016 Lewis Roca Rothgerber Christie LLP  /  Internal Use Only  /  lrrc.com  /</a:t>
            </a:r>
            <a:endParaRPr lang="en-US" dirty="0">
              <a:solidFill>
                <a:srgbClr val="FFFFFF"/>
              </a:solidFill>
            </a:endParaRPr>
          </a:p>
        </p:txBody>
      </p:sp>
      <p:sp>
        <p:nvSpPr>
          <p:cNvPr id="6" name="Slide Number Placeholder 5"/>
          <p:cNvSpPr>
            <a:spLocks noGrp="1"/>
          </p:cNvSpPr>
          <p:nvPr>
            <p:ph type="sldNum" sz="quarter" idx="12"/>
          </p:nvPr>
        </p:nvSpPr>
        <p:spPr bwMode="ltGray"/>
        <p:txBody>
          <a:bodyPr/>
          <a:lstStyle>
            <a:lvl1pPr>
              <a:defRPr>
                <a:solidFill>
                  <a:schemeClr val="bg1"/>
                </a:solidFill>
              </a:defRPr>
            </a:lvl1pPr>
          </a:lstStyle>
          <a:p>
            <a:fld id="{4D467D88-DCFD-354C-96A5-D863D5E9364D}" type="slidenum">
              <a:rPr lang="en-US" smtClean="0">
                <a:solidFill>
                  <a:srgbClr val="FFFFFF"/>
                </a:solidFill>
              </a:rPr>
              <a:pPr/>
              <a:t>‹#›</a:t>
            </a:fld>
            <a:endParaRPr lang="en-US" dirty="0">
              <a:solidFill>
                <a:srgbClr val="FFFFFF"/>
              </a:solidFill>
            </a:endParaRPr>
          </a:p>
        </p:txBody>
      </p:sp>
      <p:sp>
        <p:nvSpPr>
          <p:cNvPr id="8" name="TextBox 7"/>
          <p:cNvSpPr txBox="1"/>
          <p:nvPr userDrawn="1"/>
        </p:nvSpPr>
        <p:spPr bwMode="invGray">
          <a:xfrm>
            <a:off x="-500338" y="1693254"/>
            <a:ext cx="184666" cy="369332"/>
          </a:xfrm>
          <a:prstGeom prst="rect">
            <a:avLst/>
          </a:prstGeom>
          <a:noFill/>
        </p:spPr>
        <p:txBody>
          <a:bodyPr wrap="none" rtlCol="0">
            <a:spAutoFit/>
          </a:bodyPr>
          <a:lstStyle/>
          <a:p>
            <a:pPr defTabSz="457200"/>
            <a:endParaRPr lang="en-US" dirty="0">
              <a:solidFill>
                <a:srgbClr val="323232"/>
              </a:solidFill>
            </a:endParaRPr>
          </a:p>
        </p:txBody>
      </p:sp>
    </p:spTree>
    <p:extLst>
      <p:ext uri="{BB962C8B-B14F-4D97-AF65-F5344CB8AC3E}">
        <p14:creationId xmlns:p14="http://schemas.microsoft.com/office/powerpoint/2010/main" val="307718127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5" name="Slide Number Placeholder 4"/>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425653979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4" name="Slide Number Placeholder 3"/>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220166201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No Photo">
    <p:spTree>
      <p:nvGrpSpPr>
        <p:cNvPr id="1" name=""/>
        <p:cNvGrpSpPr/>
        <p:nvPr/>
      </p:nvGrpSpPr>
      <p:grpSpPr>
        <a:xfrm>
          <a:off x="0" y="0"/>
          <a:ext cx="0" cy="0"/>
          <a:chOff x="0" y="0"/>
          <a:chExt cx="0" cy="0"/>
        </a:xfrm>
      </p:grpSpPr>
      <p:sp>
        <p:nvSpPr>
          <p:cNvPr id="10" name="Rectangle 7"/>
          <p:cNvSpPr/>
          <p:nvPr userDrawn="1"/>
        </p:nvSpPr>
        <p:spPr bwMode="gray">
          <a:xfrm>
            <a:off x="5838825" y="1606164"/>
            <a:ext cx="3314700" cy="2329732"/>
          </a:xfrm>
          <a:prstGeom prst="rect">
            <a:avLst/>
          </a:prstGeom>
          <a:solidFill>
            <a:schemeClr val="tx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22" name="Rectangle 7"/>
          <p:cNvSpPr/>
          <p:nvPr userDrawn="1"/>
        </p:nvSpPr>
        <p:spPr bwMode="gray">
          <a:xfrm>
            <a:off x="111319" y="1606164"/>
            <a:ext cx="7626096" cy="2329732"/>
          </a:xfrm>
          <a:custGeom>
            <a:avLst/>
            <a:gdLst/>
            <a:ahLst/>
            <a:cxnLst/>
            <a:rect l="l" t="t" r="r" b="b"/>
            <a:pathLst>
              <a:path w="7614103" h="2329732">
                <a:moveTo>
                  <a:pt x="0" y="0"/>
                </a:moveTo>
                <a:lnTo>
                  <a:pt x="7614103" y="0"/>
                </a:lnTo>
                <a:lnTo>
                  <a:pt x="6375362" y="2329732"/>
                </a:lnTo>
                <a:lnTo>
                  <a:pt x="0" y="2329732"/>
                </a:lnTo>
                <a:close/>
              </a:path>
            </a:pathLst>
          </a:cu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8" name="Rectangle 7"/>
          <p:cNvSpPr/>
          <p:nvPr userDrawn="1"/>
        </p:nvSpPr>
        <p:spPr bwMode="gray">
          <a:xfrm>
            <a:off x="0" y="1606164"/>
            <a:ext cx="7626096" cy="2329732"/>
          </a:xfrm>
          <a:custGeom>
            <a:avLst/>
            <a:gdLst/>
            <a:ahLst/>
            <a:cxnLst/>
            <a:rect l="l" t="t" r="r" b="b"/>
            <a:pathLst>
              <a:path w="7614103" h="2329732">
                <a:moveTo>
                  <a:pt x="0" y="0"/>
                </a:moveTo>
                <a:lnTo>
                  <a:pt x="7614103" y="0"/>
                </a:lnTo>
                <a:lnTo>
                  <a:pt x="6375362" y="2329732"/>
                </a:lnTo>
                <a:lnTo>
                  <a:pt x="0" y="2329732"/>
                </a:lnTo>
                <a:close/>
              </a:path>
            </a:pathLst>
          </a:custGeom>
          <a:solidFill>
            <a:schemeClr val="tx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2" name="Title 1"/>
          <p:cNvSpPr>
            <a:spLocks noGrp="1"/>
          </p:cNvSpPr>
          <p:nvPr>
            <p:ph type="ctrTitle" hasCustomPrompt="1"/>
          </p:nvPr>
        </p:nvSpPr>
        <p:spPr>
          <a:xfrm>
            <a:off x="685800" y="2352674"/>
            <a:ext cx="5710626" cy="1585125"/>
          </a:xfrm>
        </p:spPr>
        <p:txBody>
          <a:bodyPr rIns="0" anchor="t" anchorCtr="0"/>
          <a:lstStyle>
            <a:lvl1pPr>
              <a:lnSpc>
                <a:spcPct val="85000"/>
              </a:lnSpc>
              <a:defRPr sz="46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377690"/>
            <a:ext cx="4572000" cy="914400"/>
          </a:xfrm>
        </p:spPr>
        <p:txBody>
          <a:bodyPr/>
          <a:lstStyle>
            <a:lvl1pPr marL="0" indent="0" algn="l">
              <a:spcBef>
                <a:spcPts val="0"/>
              </a:spcBef>
              <a:buNone/>
              <a:defRPr sz="1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174" y="542544"/>
            <a:ext cx="1719072" cy="509016"/>
          </a:xfrm>
          <a:prstGeom prst="rect">
            <a:avLst/>
          </a:prstGeom>
        </p:spPr>
      </p:pic>
      <p:sp>
        <p:nvSpPr>
          <p:cNvPr id="11" name="TextBox 10"/>
          <p:cNvSpPr txBox="1"/>
          <p:nvPr userDrawn="1"/>
        </p:nvSpPr>
        <p:spPr>
          <a:xfrm>
            <a:off x="685800" y="4160788"/>
            <a:ext cx="782265" cy="169277"/>
          </a:xfrm>
          <a:prstGeom prst="rect">
            <a:avLst/>
          </a:prstGeom>
          <a:noFill/>
        </p:spPr>
        <p:txBody>
          <a:bodyPr wrap="none" lIns="0" tIns="0" rIns="0" bIns="0" rtlCol="0">
            <a:spAutoFit/>
          </a:bodyPr>
          <a:lstStyle/>
          <a:p>
            <a:pPr defTabSz="457200"/>
            <a:r>
              <a:rPr lang="en-US" sz="1100" i="1" dirty="0" smtClean="0">
                <a:solidFill>
                  <a:srgbClr val="323232"/>
                </a:solidFill>
              </a:rPr>
              <a:t>Prepared for</a:t>
            </a:r>
          </a:p>
        </p:txBody>
      </p:sp>
      <p:sp>
        <p:nvSpPr>
          <p:cNvPr id="9" name="TextBox 8"/>
          <p:cNvSpPr txBox="1">
            <a:spLocks noChangeArrowheads="1"/>
          </p:cNvSpPr>
          <p:nvPr userDrawn="1"/>
        </p:nvSpPr>
        <p:spPr bwMode="auto">
          <a:xfrm>
            <a:off x="685800" y="6457950"/>
            <a:ext cx="67421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200" eaLnBrk="1" hangingPunct="1"/>
            <a:r>
              <a:rPr lang="en-US" altLang="en-US" sz="900" dirty="0">
                <a:solidFill>
                  <a:srgbClr val="323232"/>
                </a:solidFill>
                <a:latin typeface="Arial" pitchFamily="34" charset="0"/>
                <a:cs typeface="Arial" pitchFamily="34" charset="0"/>
              </a:rPr>
              <a:t>Albuquerque  /  Colorado Springs  /  Denver  /  Irvine  /  Las Vegas  /  Los Angeles  /  Phoenix  /  Reno  /  Silicon Valley  /  Tucson</a:t>
            </a:r>
          </a:p>
        </p:txBody>
      </p:sp>
      <p:sp>
        <p:nvSpPr>
          <p:cNvPr id="12" name="Rectangle 10"/>
          <p:cNvSpPr>
            <a:spLocks noChangeArrowheads="1"/>
          </p:cNvSpPr>
          <p:nvPr userDrawn="1"/>
        </p:nvSpPr>
        <p:spPr bwMode="auto">
          <a:xfrm>
            <a:off x="7108825" y="6457950"/>
            <a:ext cx="13541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defTabSz="457200" eaLnBrk="1" hangingPunct="1"/>
            <a:r>
              <a:rPr lang="en-US" altLang="en-US" sz="900" dirty="0">
                <a:solidFill>
                  <a:srgbClr val="323232"/>
                </a:solidFill>
                <a:latin typeface="Arial" pitchFamily="34" charset="0"/>
                <a:cs typeface="Arial" pitchFamily="34" charset="0"/>
              </a:rPr>
              <a:t>lrrc.com</a:t>
            </a:r>
          </a:p>
        </p:txBody>
      </p:sp>
    </p:spTree>
    <p:extLst>
      <p:ext uri="{BB962C8B-B14F-4D97-AF65-F5344CB8AC3E}">
        <p14:creationId xmlns:p14="http://schemas.microsoft.com/office/powerpoint/2010/main" val="163502601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cap="none" baseline="0"/>
            </a:lvl1pPr>
            <a:lvl3pPr marL="685800" indent="-228600">
              <a:buFont typeface="Arial" panose="020B0604020202020204" pitchFamily="34" charset="0"/>
              <a:buChar char="–"/>
              <a:defRPr/>
            </a:lvl3pPr>
            <a:lvl4pPr marL="914400" indent="-228600">
              <a:buFont typeface="Arial" panose="020B060402020202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6" name="Slide Number Placeholder 5"/>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310322084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No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marL="0" indent="0">
              <a:buNone/>
              <a:defRPr cap="none" baseline="0"/>
            </a:lvl1pPr>
            <a:lvl2pPr marL="0" indent="0" algn="l">
              <a:buNone/>
              <a:defRPr/>
            </a:lvl2pPr>
            <a:lvl3pPr marL="0" indent="0">
              <a:buNone/>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6" name="Slide Number Placeholder 5"/>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254945399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gray">
          <a:xfrm>
            <a:off x="685800" y="1091565"/>
            <a:ext cx="3706813" cy="512064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7" name="Slide Number Placeholder 6"/>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
        <p:nvSpPr>
          <p:cNvPr id="5" name="Title 4"/>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sz="half" idx="13"/>
          </p:nvPr>
        </p:nvSpPr>
        <p:spPr bwMode="gray">
          <a:xfrm>
            <a:off x="4751387" y="1091565"/>
            <a:ext cx="3706813" cy="512064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973908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992505"/>
            <a:ext cx="3706813" cy="502601"/>
          </a:xfrm>
          <a:noFill/>
          <a:ln>
            <a:noFill/>
          </a:ln>
        </p:spPr>
        <p:txBody>
          <a:bodyPr lIns="0" rIns="0" anchor="ctr" anchorCtr="0"/>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Footer Placeholder 7"/>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9" name="Slide Number Placeholder 8"/>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half" idx="13"/>
          </p:nvPr>
        </p:nvSpPr>
        <p:spPr bwMode="gray">
          <a:xfrm>
            <a:off x="685800" y="1581150"/>
            <a:ext cx="3706813" cy="460248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4"/>
          </p:nvPr>
        </p:nvSpPr>
        <p:spPr>
          <a:xfrm>
            <a:off x="4751387" y="992505"/>
            <a:ext cx="3706813" cy="502601"/>
          </a:xfrm>
          <a:noFill/>
          <a:ln>
            <a:noFill/>
          </a:ln>
        </p:spPr>
        <p:txBody>
          <a:bodyPr lIns="0" rIns="0" anchor="ctr" anchorCtr="0"/>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2"/>
          <p:cNvSpPr>
            <a:spLocks noGrp="1"/>
          </p:cNvSpPr>
          <p:nvPr>
            <p:ph sz="half" idx="15"/>
          </p:nvPr>
        </p:nvSpPr>
        <p:spPr bwMode="gray">
          <a:xfrm>
            <a:off x="4751387" y="1581150"/>
            <a:ext cx="3706813" cy="460248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338874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8" name="Right Triangle 31"/>
          <p:cNvSpPr/>
          <p:nvPr userDrawn="1"/>
        </p:nvSpPr>
        <p:spPr>
          <a:xfrm rot="5400000">
            <a:off x="1143000" y="-1143000"/>
            <a:ext cx="6858000" cy="9144000"/>
          </a:xfrm>
          <a:custGeom>
            <a:avLst/>
            <a:gdLst/>
            <a:ahLst/>
            <a:cxnLst/>
            <a:rect l="l" t="t" r="r" b="b"/>
            <a:pathLst>
              <a:path w="6857999" h="9143999">
                <a:moveTo>
                  <a:pt x="0" y="9143999"/>
                </a:moveTo>
                <a:lnTo>
                  <a:pt x="0" y="0"/>
                </a:lnTo>
                <a:lnTo>
                  <a:pt x="1781921" y="0"/>
                </a:lnTo>
                <a:lnTo>
                  <a:pt x="6857998" y="2753259"/>
                </a:lnTo>
                <a:lnTo>
                  <a:pt x="6857999" y="2753259"/>
                </a:lnTo>
                <a:lnTo>
                  <a:pt x="6857999" y="9143999"/>
                </a:lnTo>
                <a:close/>
              </a:path>
            </a:pathLst>
          </a:custGeom>
          <a:solidFill>
            <a:srgbClr val="AF27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19" name="Right Triangle 18"/>
          <p:cNvSpPr/>
          <p:nvPr userDrawn="1"/>
        </p:nvSpPr>
        <p:spPr bwMode="ltGray">
          <a:xfrm rot="16200000">
            <a:off x="5335995" y="3038880"/>
            <a:ext cx="4958538" cy="2679701"/>
          </a:xfrm>
          <a:custGeom>
            <a:avLst/>
            <a:gdLst/>
            <a:ahLst/>
            <a:cxnLst/>
            <a:rect l="l" t="t" r="r" b="b"/>
            <a:pathLst>
              <a:path w="4958538" h="2679701">
                <a:moveTo>
                  <a:pt x="4958538" y="2679701"/>
                </a:moveTo>
                <a:lnTo>
                  <a:pt x="0" y="2679701"/>
                </a:lnTo>
                <a:lnTo>
                  <a:pt x="0" y="0"/>
                </a:lnTo>
                <a:close/>
              </a:path>
            </a:pathLst>
          </a:custGeom>
          <a:solidFill>
            <a:srgbClr val="3232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1"/>
          <p:cNvSpPr>
            <a:spLocks noGrp="1"/>
          </p:cNvSpPr>
          <p:nvPr>
            <p:ph type="title" hasCustomPrompt="1"/>
          </p:nvPr>
        </p:nvSpPr>
        <p:spPr bwMode="ltGray">
          <a:xfrm>
            <a:off x="685801" y="2169795"/>
            <a:ext cx="7620000" cy="1371600"/>
          </a:xfrm>
        </p:spPr>
        <p:txBody>
          <a:bodyPr rIns="0" anchor="b" anchorCtr="0"/>
          <a:lstStyle>
            <a:lvl1pPr algn="l">
              <a:lnSpc>
                <a:spcPct val="90000"/>
              </a:lnSpc>
              <a:defRPr sz="44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bwMode="ltGray">
          <a:xfrm>
            <a:off x="685800" y="3713163"/>
            <a:ext cx="4298950" cy="1005840"/>
          </a:xfrm>
        </p:spPr>
        <p:txBody>
          <a:bodyPr rIns="0" anchor="t" anchorCtr="0"/>
          <a:lstStyle>
            <a:lvl1pPr marL="0" indent="0">
              <a:spcBef>
                <a:spcPts val="60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bwMode="ltGray"/>
        <p:txBody>
          <a:bodyPr/>
          <a:lstStyle>
            <a:lvl1pPr>
              <a:defRPr>
                <a:solidFill>
                  <a:schemeClr val="bg1"/>
                </a:solidFill>
              </a:defRPr>
            </a:lvl1pPr>
          </a:lstStyle>
          <a:p>
            <a:r>
              <a:rPr lang="en-US" dirty="0" smtClean="0">
                <a:solidFill>
                  <a:srgbClr val="FFFFFF"/>
                </a:solidFill>
              </a:rPr>
              <a:t>©2016 Lewis Roca Rothgerber Christie LLP  /  Internal Use Only  /  lrrc.com  /</a:t>
            </a:r>
            <a:endParaRPr lang="en-US" dirty="0">
              <a:solidFill>
                <a:srgbClr val="FFFFFF"/>
              </a:solidFill>
            </a:endParaRPr>
          </a:p>
        </p:txBody>
      </p:sp>
      <p:sp>
        <p:nvSpPr>
          <p:cNvPr id="6" name="Slide Number Placeholder 5"/>
          <p:cNvSpPr>
            <a:spLocks noGrp="1"/>
          </p:cNvSpPr>
          <p:nvPr>
            <p:ph type="sldNum" sz="quarter" idx="12"/>
          </p:nvPr>
        </p:nvSpPr>
        <p:spPr bwMode="ltGray"/>
        <p:txBody>
          <a:bodyPr/>
          <a:lstStyle>
            <a:lvl1pPr>
              <a:defRPr>
                <a:solidFill>
                  <a:schemeClr val="bg1"/>
                </a:solidFill>
              </a:defRPr>
            </a:lvl1pPr>
          </a:lstStyle>
          <a:p>
            <a:fld id="{4D467D88-DCFD-354C-96A5-D863D5E9364D}" type="slidenum">
              <a:rPr lang="en-US" smtClean="0">
                <a:solidFill>
                  <a:srgbClr val="FFFFFF"/>
                </a:solidFill>
              </a:rPr>
              <a:pPr/>
              <a:t>‹#›</a:t>
            </a:fld>
            <a:endParaRPr lang="en-US" dirty="0">
              <a:solidFill>
                <a:srgbClr val="FFFFFF"/>
              </a:solidFill>
            </a:endParaRPr>
          </a:p>
        </p:txBody>
      </p:sp>
      <p:sp>
        <p:nvSpPr>
          <p:cNvPr id="8" name="TextBox 7"/>
          <p:cNvSpPr txBox="1"/>
          <p:nvPr userDrawn="1"/>
        </p:nvSpPr>
        <p:spPr bwMode="invGray">
          <a:xfrm>
            <a:off x="-500338" y="1693254"/>
            <a:ext cx="184666" cy="369332"/>
          </a:xfrm>
          <a:prstGeom prst="rect">
            <a:avLst/>
          </a:prstGeom>
          <a:noFill/>
        </p:spPr>
        <p:txBody>
          <a:bodyPr wrap="none" rtlCol="0">
            <a:spAutoFit/>
          </a:bodyPr>
          <a:lstStyle/>
          <a:p>
            <a:pPr defTabSz="457200"/>
            <a:endParaRPr lang="en-US" dirty="0">
              <a:solidFill>
                <a:srgbClr val="323232"/>
              </a:solidFill>
            </a:endParaRPr>
          </a:p>
        </p:txBody>
      </p:sp>
    </p:spTree>
    <p:extLst>
      <p:ext uri="{BB962C8B-B14F-4D97-AF65-F5344CB8AC3E}">
        <p14:creationId xmlns:p14="http://schemas.microsoft.com/office/powerpoint/2010/main" val="343118604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5" name="Slide Number Placeholder 4"/>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38398455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gray">
          <a:xfrm>
            <a:off x="685802" y="1091565"/>
            <a:ext cx="3706813" cy="512064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smtClean="0"/>
              <a:t>©2016 Lewis Roca Rothgerber Christie LLP  /  lrrc.com </a:t>
            </a:r>
            <a:endParaRPr lang="en-US" dirty="0"/>
          </a:p>
        </p:txBody>
      </p:sp>
      <p:sp>
        <p:nvSpPr>
          <p:cNvPr id="7" name="Slide Number Placeholder 6"/>
          <p:cNvSpPr>
            <a:spLocks noGrp="1"/>
          </p:cNvSpPr>
          <p:nvPr>
            <p:ph type="sldNum" sz="quarter" idx="12"/>
          </p:nvPr>
        </p:nvSpPr>
        <p:spPr/>
        <p:txBody>
          <a:bodyPr/>
          <a:lstStyle/>
          <a:p>
            <a:fld id="{538E2305-5E0D-45A7-9DC6-2E6679313C85}" type="slidenum">
              <a:rPr lang="en-US" smtClean="0"/>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sz="half" idx="13"/>
          </p:nvPr>
        </p:nvSpPr>
        <p:spPr bwMode="gray">
          <a:xfrm>
            <a:off x="4751389" y="1091565"/>
            <a:ext cx="3706813" cy="512064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96081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4" name="Slide Number Placeholder 3"/>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86544853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No Photo">
    <p:spTree>
      <p:nvGrpSpPr>
        <p:cNvPr id="1" name=""/>
        <p:cNvGrpSpPr/>
        <p:nvPr/>
      </p:nvGrpSpPr>
      <p:grpSpPr>
        <a:xfrm>
          <a:off x="0" y="0"/>
          <a:ext cx="0" cy="0"/>
          <a:chOff x="0" y="0"/>
          <a:chExt cx="0" cy="0"/>
        </a:xfrm>
      </p:grpSpPr>
      <p:sp>
        <p:nvSpPr>
          <p:cNvPr id="10" name="Rectangle 7"/>
          <p:cNvSpPr/>
          <p:nvPr userDrawn="1"/>
        </p:nvSpPr>
        <p:spPr bwMode="gray">
          <a:xfrm>
            <a:off x="5838825" y="1606164"/>
            <a:ext cx="3314700" cy="2329732"/>
          </a:xfrm>
          <a:prstGeom prst="rect">
            <a:avLst/>
          </a:prstGeom>
          <a:solidFill>
            <a:schemeClr val="tx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22" name="Rectangle 7"/>
          <p:cNvSpPr/>
          <p:nvPr userDrawn="1"/>
        </p:nvSpPr>
        <p:spPr bwMode="gray">
          <a:xfrm>
            <a:off x="111319" y="1606164"/>
            <a:ext cx="7626096" cy="2329732"/>
          </a:xfrm>
          <a:custGeom>
            <a:avLst/>
            <a:gdLst/>
            <a:ahLst/>
            <a:cxnLst/>
            <a:rect l="l" t="t" r="r" b="b"/>
            <a:pathLst>
              <a:path w="7614103" h="2329732">
                <a:moveTo>
                  <a:pt x="0" y="0"/>
                </a:moveTo>
                <a:lnTo>
                  <a:pt x="7614103" y="0"/>
                </a:lnTo>
                <a:lnTo>
                  <a:pt x="6375362" y="2329732"/>
                </a:lnTo>
                <a:lnTo>
                  <a:pt x="0" y="2329732"/>
                </a:lnTo>
                <a:close/>
              </a:path>
            </a:pathLst>
          </a:cu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8" name="Rectangle 7"/>
          <p:cNvSpPr/>
          <p:nvPr userDrawn="1"/>
        </p:nvSpPr>
        <p:spPr bwMode="gray">
          <a:xfrm>
            <a:off x="0" y="1606164"/>
            <a:ext cx="7626096" cy="2329732"/>
          </a:xfrm>
          <a:custGeom>
            <a:avLst/>
            <a:gdLst/>
            <a:ahLst/>
            <a:cxnLst/>
            <a:rect l="l" t="t" r="r" b="b"/>
            <a:pathLst>
              <a:path w="7614103" h="2329732">
                <a:moveTo>
                  <a:pt x="0" y="0"/>
                </a:moveTo>
                <a:lnTo>
                  <a:pt x="7614103" y="0"/>
                </a:lnTo>
                <a:lnTo>
                  <a:pt x="6375362" y="2329732"/>
                </a:lnTo>
                <a:lnTo>
                  <a:pt x="0" y="2329732"/>
                </a:lnTo>
                <a:close/>
              </a:path>
            </a:pathLst>
          </a:custGeom>
          <a:solidFill>
            <a:schemeClr val="tx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2" name="Title 1"/>
          <p:cNvSpPr>
            <a:spLocks noGrp="1"/>
          </p:cNvSpPr>
          <p:nvPr>
            <p:ph type="ctrTitle" hasCustomPrompt="1"/>
          </p:nvPr>
        </p:nvSpPr>
        <p:spPr>
          <a:xfrm>
            <a:off x="685800" y="2352674"/>
            <a:ext cx="5710626" cy="1585125"/>
          </a:xfrm>
        </p:spPr>
        <p:txBody>
          <a:bodyPr rIns="0" anchor="t" anchorCtr="0"/>
          <a:lstStyle>
            <a:lvl1pPr>
              <a:lnSpc>
                <a:spcPct val="85000"/>
              </a:lnSpc>
              <a:defRPr sz="46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377690"/>
            <a:ext cx="4572000" cy="914400"/>
          </a:xfrm>
        </p:spPr>
        <p:txBody>
          <a:bodyPr/>
          <a:lstStyle>
            <a:lvl1pPr marL="0" indent="0" algn="l">
              <a:spcBef>
                <a:spcPts val="0"/>
              </a:spcBef>
              <a:buNone/>
              <a:defRPr sz="1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174" y="542544"/>
            <a:ext cx="1719072" cy="509016"/>
          </a:xfrm>
          <a:prstGeom prst="rect">
            <a:avLst/>
          </a:prstGeom>
        </p:spPr>
      </p:pic>
      <p:sp>
        <p:nvSpPr>
          <p:cNvPr id="11" name="TextBox 10"/>
          <p:cNvSpPr txBox="1"/>
          <p:nvPr userDrawn="1"/>
        </p:nvSpPr>
        <p:spPr>
          <a:xfrm>
            <a:off x="685800" y="4160788"/>
            <a:ext cx="782265" cy="169277"/>
          </a:xfrm>
          <a:prstGeom prst="rect">
            <a:avLst/>
          </a:prstGeom>
          <a:noFill/>
        </p:spPr>
        <p:txBody>
          <a:bodyPr wrap="none" lIns="0" tIns="0" rIns="0" bIns="0" rtlCol="0">
            <a:spAutoFit/>
          </a:bodyPr>
          <a:lstStyle/>
          <a:p>
            <a:pPr defTabSz="457200"/>
            <a:r>
              <a:rPr lang="en-US" sz="1100" i="1" dirty="0" smtClean="0">
                <a:solidFill>
                  <a:srgbClr val="323232"/>
                </a:solidFill>
              </a:rPr>
              <a:t>Prepared for</a:t>
            </a:r>
          </a:p>
        </p:txBody>
      </p:sp>
      <p:sp>
        <p:nvSpPr>
          <p:cNvPr id="9" name="TextBox 8"/>
          <p:cNvSpPr txBox="1">
            <a:spLocks noChangeArrowheads="1"/>
          </p:cNvSpPr>
          <p:nvPr userDrawn="1"/>
        </p:nvSpPr>
        <p:spPr bwMode="auto">
          <a:xfrm>
            <a:off x="685800" y="6457950"/>
            <a:ext cx="67421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200" eaLnBrk="1" hangingPunct="1"/>
            <a:r>
              <a:rPr lang="en-US" altLang="en-US" sz="900" dirty="0">
                <a:solidFill>
                  <a:srgbClr val="323232"/>
                </a:solidFill>
                <a:latin typeface="Arial" pitchFamily="34" charset="0"/>
                <a:cs typeface="Arial" pitchFamily="34" charset="0"/>
              </a:rPr>
              <a:t>Albuquerque  /  Colorado Springs  /  Denver  /  Irvine  /  Las Vegas  /  Los Angeles  /  Phoenix  /  Reno  /  Silicon Valley  /  Tucson</a:t>
            </a:r>
          </a:p>
        </p:txBody>
      </p:sp>
      <p:sp>
        <p:nvSpPr>
          <p:cNvPr id="12" name="Rectangle 10"/>
          <p:cNvSpPr>
            <a:spLocks noChangeArrowheads="1"/>
          </p:cNvSpPr>
          <p:nvPr userDrawn="1"/>
        </p:nvSpPr>
        <p:spPr bwMode="auto">
          <a:xfrm>
            <a:off x="7108825" y="6457950"/>
            <a:ext cx="13541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defTabSz="457200" eaLnBrk="1" hangingPunct="1"/>
            <a:r>
              <a:rPr lang="en-US" altLang="en-US" sz="900" dirty="0">
                <a:solidFill>
                  <a:srgbClr val="323232"/>
                </a:solidFill>
                <a:latin typeface="Arial" pitchFamily="34" charset="0"/>
                <a:cs typeface="Arial" pitchFamily="34" charset="0"/>
              </a:rPr>
              <a:t>lrrc.com</a:t>
            </a:r>
          </a:p>
        </p:txBody>
      </p:sp>
    </p:spTree>
    <p:extLst>
      <p:ext uri="{BB962C8B-B14F-4D97-AF65-F5344CB8AC3E}">
        <p14:creationId xmlns:p14="http://schemas.microsoft.com/office/powerpoint/2010/main" val="314449468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cap="none" baseline="0"/>
            </a:lvl1pPr>
            <a:lvl3pPr marL="685800" indent="-228600">
              <a:buFont typeface="Arial" panose="020B0604020202020204" pitchFamily="34" charset="0"/>
              <a:buChar char="–"/>
              <a:defRPr/>
            </a:lvl3pPr>
            <a:lvl4pPr marL="914400" indent="-228600">
              <a:buFont typeface="Arial" panose="020B060402020202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6" name="Slide Number Placeholder 5"/>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283508693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No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marL="0" indent="0">
              <a:buNone/>
              <a:defRPr cap="none" baseline="0"/>
            </a:lvl1pPr>
            <a:lvl2pPr marL="0" indent="0" algn="l">
              <a:buNone/>
              <a:defRPr/>
            </a:lvl2pPr>
            <a:lvl3pPr marL="0" indent="0">
              <a:buNone/>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6" name="Slide Number Placeholder 5"/>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299876019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gray">
          <a:xfrm>
            <a:off x="685800" y="1091565"/>
            <a:ext cx="3706813" cy="512064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7" name="Slide Number Placeholder 6"/>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
        <p:nvSpPr>
          <p:cNvPr id="5" name="Title 4"/>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sz="half" idx="13"/>
          </p:nvPr>
        </p:nvSpPr>
        <p:spPr bwMode="gray">
          <a:xfrm>
            <a:off x="4751387" y="1091565"/>
            <a:ext cx="3706813" cy="512064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385751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992505"/>
            <a:ext cx="3706813" cy="502601"/>
          </a:xfrm>
          <a:noFill/>
          <a:ln>
            <a:noFill/>
          </a:ln>
        </p:spPr>
        <p:txBody>
          <a:bodyPr lIns="0" rIns="0" anchor="ctr" anchorCtr="0"/>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Footer Placeholder 7"/>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9" name="Slide Number Placeholder 8"/>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half" idx="13"/>
          </p:nvPr>
        </p:nvSpPr>
        <p:spPr bwMode="gray">
          <a:xfrm>
            <a:off x="685800" y="1581150"/>
            <a:ext cx="3706813" cy="460248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4"/>
          </p:nvPr>
        </p:nvSpPr>
        <p:spPr>
          <a:xfrm>
            <a:off x="4751387" y="992505"/>
            <a:ext cx="3706813" cy="502601"/>
          </a:xfrm>
          <a:noFill/>
          <a:ln>
            <a:noFill/>
          </a:ln>
        </p:spPr>
        <p:txBody>
          <a:bodyPr lIns="0" rIns="0" anchor="ctr" anchorCtr="0"/>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2"/>
          <p:cNvSpPr>
            <a:spLocks noGrp="1"/>
          </p:cNvSpPr>
          <p:nvPr>
            <p:ph sz="half" idx="15"/>
          </p:nvPr>
        </p:nvSpPr>
        <p:spPr bwMode="gray">
          <a:xfrm>
            <a:off x="4751387" y="1581150"/>
            <a:ext cx="3706813" cy="460248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94169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8" name="Right Triangle 31"/>
          <p:cNvSpPr/>
          <p:nvPr userDrawn="1"/>
        </p:nvSpPr>
        <p:spPr>
          <a:xfrm rot="5400000">
            <a:off x="1143000" y="-1143000"/>
            <a:ext cx="6858000" cy="9144000"/>
          </a:xfrm>
          <a:custGeom>
            <a:avLst/>
            <a:gdLst/>
            <a:ahLst/>
            <a:cxnLst/>
            <a:rect l="l" t="t" r="r" b="b"/>
            <a:pathLst>
              <a:path w="6857999" h="9143999">
                <a:moveTo>
                  <a:pt x="0" y="9143999"/>
                </a:moveTo>
                <a:lnTo>
                  <a:pt x="0" y="0"/>
                </a:lnTo>
                <a:lnTo>
                  <a:pt x="1781921" y="0"/>
                </a:lnTo>
                <a:lnTo>
                  <a:pt x="6857998" y="2753259"/>
                </a:lnTo>
                <a:lnTo>
                  <a:pt x="6857999" y="2753259"/>
                </a:lnTo>
                <a:lnTo>
                  <a:pt x="6857999" y="9143999"/>
                </a:lnTo>
                <a:close/>
              </a:path>
            </a:pathLst>
          </a:custGeom>
          <a:solidFill>
            <a:srgbClr val="AF27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19" name="Right Triangle 18"/>
          <p:cNvSpPr/>
          <p:nvPr userDrawn="1"/>
        </p:nvSpPr>
        <p:spPr bwMode="ltGray">
          <a:xfrm rot="16200000">
            <a:off x="5335995" y="3038880"/>
            <a:ext cx="4958538" cy="2679701"/>
          </a:xfrm>
          <a:custGeom>
            <a:avLst/>
            <a:gdLst/>
            <a:ahLst/>
            <a:cxnLst/>
            <a:rect l="l" t="t" r="r" b="b"/>
            <a:pathLst>
              <a:path w="4958538" h="2679701">
                <a:moveTo>
                  <a:pt x="4958538" y="2679701"/>
                </a:moveTo>
                <a:lnTo>
                  <a:pt x="0" y="2679701"/>
                </a:lnTo>
                <a:lnTo>
                  <a:pt x="0" y="0"/>
                </a:lnTo>
                <a:close/>
              </a:path>
            </a:pathLst>
          </a:custGeom>
          <a:solidFill>
            <a:srgbClr val="3232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1"/>
          <p:cNvSpPr>
            <a:spLocks noGrp="1"/>
          </p:cNvSpPr>
          <p:nvPr>
            <p:ph type="title" hasCustomPrompt="1"/>
          </p:nvPr>
        </p:nvSpPr>
        <p:spPr bwMode="ltGray">
          <a:xfrm>
            <a:off x="685801" y="2169795"/>
            <a:ext cx="7620000" cy="1371600"/>
          </a:xfrm>
        </p:spPr>
        <p:txBody>
          <a:bodyPr rIns="0" anchor="b" anchorCtr="0"/>
          <a:lstStyle>
            <a:lvl1pPr algn="l">
              <a:lnSpc>
                <a:spcPct val="90000"/>
              </a:lnSpc>
              <a:defRPr sz="44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bwMode="ltGray">
          <a:xfrm>
            <a:off x="685800" y="3713163"/>
            <a:ext cx="4298950" cy="1005840"/>
          </a:xfrm>
        </p:spPr>
        <p:txBody>
          <a:bodyPr rIns="0" anchor="t" anchorCtr="0"/>
          <a:lstStyle>
            <a:lvl1pPr marL="0" indent="0">
              <a:spcBef>
                <a:spcPts val="60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bwMode="ltGray"/>
        <p:txBody>
          <a:bodyPr/>
          <a:lstStyle>
            <a:lvl1pPr>
              <a:defRPr>
                <a:solidFill>
                  <a:schemeClr val="bg1"/>
                </a:solidFill>
              </a:defRPr>
            </a:lvl1pPr>
          </a:lstStyle>
          <a:p>
            <a:r>
              <a:rPr lang="en-US" dirty="0" smtClean="0">
                <a:solidFill>
                  <a:srgbClr val="FFFFFF"/>
                </a:solidFill>
              </a:rPr>
              <a:t>©2016 Lewis Roca Rothgerber Christie LLP  /  Internal Use Only  /  lrrc.com  /</a:t>
            </a:r>
            <a:endParaRPr lang="en-US" dirty="0">
              <a:solidFill>
                <a:srgbClr val="FFFFFF"/>
              </a:solidFill>
            </a:endParaRPr>
          </a:p>
        </p:txBody>
      </p:sp>
      <p:sp>
        <p:nvSpPr>
          <p:cNvPr id="6" name="Slide Number Placeholder 5"/>
          <p:cNvSpPr>
            <a:spLocks noGrp="1"/>
          </p:cNvSpPr>
          <p:nvPr>
            <p:ph type="sldNum" sz="quarter" idx="12"/>
          </p:nvPr>
        </p:nvSpPr>
        <p:spPr bwMode="ltGray"/>
        <p:txBody>
          <a:bodyPr/>
          <a:lstStyle>
            <a:lvl1pPr>
              <a:defRPr>
                <a:solidFill>
                  <a:schemeClr val="bg1"/>
                </a:solidFill>
              </a:defRPr>
            </a:lvl1pPr>
          </a:lstStyle>
          <a:p>
            <a:fld id="{4D467D88-DCFD-354C-96A5-D863D5E9364D}" type="slidenum">
              <a:rPr lang="en-US" smtClean="0">
                <a:solidFill>
                  <a:srgbClr val="FFFFFF"/>
                </a:solidFill>
              </a:rPr>
              <a:pPr/>
              <a:t>‹#›</a:t>
            </a:fld>
            <a:endParaRPr lang="en-US" dirty="0">
              <a:solidFill>
                <a:srgbClr val="FFFFFF"/>
              </a:solidFill>
            </a:endParaRPr>
          </a:p>
        </p:txBody>
      </p:sp>
      <p:sp>
        <p:nvSpPr>
          <p:cNvPr id="8" name="TextBox 7"/>
          <p:cNvSpPr txBox="1"/>
          <p:nvPr userDrawn="1"/>
        </p:nvSpPr>
        <p:spPr bwMode="invGray">
          <a:xfrm>
            <a:off x="-500338" y="1693254"/>
            <a:ext cx="184666" cy="369332"/>
          </a:xfrm>
          <a:prstGeom prst="rect">
            <a:avLst/>
          </a:prstGeom>
          <a:noFill/>
        </p:spPr>
        <p:txBody>
          <a:bodyPr wrap="none" rtlCol="0">
            <a:spAutoFit/>
          </a:bodyPr>
          <a:lstStyle/>
          <a:p>
            <a:pPr defTabSz="457200"/>
            <a:endParaRPr lang="en-US" dirty="0">
              <a:solidFill>
                <a:srgbClr val="323232"/>
              </a:solidFill>
            </a:endParaRPr>
          </a:p>
        </p:txBody>
      </p:sp>
    </p:spTree>
    <p:extLst>
      <p:ext uri="{BB962C8B-B14F-4D97-AF65-F5344CB8AC3E}">
        <p14:creationId xmlns:p14="http://schemas.microsoft.com/office/powerpoint/2010/main" val="186782283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5" name="Slide Number Placeholder 4"/>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367985200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4" name="Slide Number Placeholder 3"/>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39209253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No Photo">
    <p:spTree>
      <p:nvGrpSpPr>
        <p:cNvPr id="1" name=""/>
        <p:cNvGrpSpPr/>
        <p:nvPr/>
      </p:nvGrpSpPr>
      <p:grpSpPr>
        <a:xfrm>
          <a:off x="0" y="0"/>
          <a:ext cx="0" cy="0"/>
          <a:chOff x="0" y="0"/>
          <a:chExt cx="0" cy="0"/>
        </a:xfrm>
      </p:grpSpPr>
      <p:sp>
        <p:nvSpPr>
          <p:cNvPr id="10" name="Rectangle 7"/>
          <p:cNvSpPr/>
          <p:nvPr userDrawn="1"/>
        </p:nvSpPr>
        <p:spPr bwMode="gray">
          <a:xfrm>
            <a:off x="5838825" y="1606164"/>
            <a:ext cx="3314700" cy="2329732"/>
          </a:xfrm>
          <a:prstGeom prst="rect">
            <a:avLst/>
          </a:prstGeom>
          <a:solidFill>
            <a:schemeClr val="tx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22" name="Rectangle 7"/>
          <p:cNvSpPr/>
          <p:nvPr userDrawn="1"/>
        </p:nvSpPr>
        <p:spPr bwMode="gray">
          <a:xfrm>
            <a:off x="111319" y="1606164"/>
            <a:ext cx="7626096" cy="2329732"/>
          </a:xfrm>
          <a:custGeom>
            <a:avLst/>
            <a:gdLst/>
            <a:ahLst/>
            <a:cxnLst/>
            <a:rect l="l" t="t" r="r" b="b"/>
            <a:pathLst>
              <a:path w="7614103" h="2329732">
                <a:moveTo>
                  <a:pt x="0" y="0"/>
                </a:moveTo>
                <a:lnTo>
                  <a:pt x="7614103" y="0"/>
                </a:lnTo>
                <a:lnTo>
                  <a:pt x="6375362" y="2329732"/>
                </a:lnTo>
                <a:lnTo>
                  <a:pt x="0" y="2329732"/>
                </a:lnTo>
                <a:close/>
              </a:path>
            </a:pathLst>
          </a:cu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8" name="Rectangle 7"/>
          <p:cNvSpPr/>
          <p:nvPr userDrawn="1"/>
        </p:nvSpPr>
        <p:spPr bwMode="gray">
          <a:xfrm>
            <a:off x="0" y="1606164"/>
            <a:ext cx="7626096" cy="2329732"/>
          </a:xfrm>
          <a:custGeom>
            <a:avLst/>
            <a:gdLst/>
            <a:ahLst/>
            <a:cxnLst/>
            <a:rect l="l" t="t" r="r" b="b"/>
            <a:pathLst>
              <a:path w="7614103" h="2329732">
                <a:moveTo>
                  <a:pt x="0" y="0"/>
                </a:moveTo>
                <a:lnTo>
                  <a:pt x="7614103" y="0"/>
                </a:lnTo>
                <a:lnTo>
                  <a:pt x="6375362" y="2329732"/>
                </a:lnTo>
                <a:lnTo>
                  <a:pt x="0" y="2329732"/>
                </a:lnTo>
                <a:close/>
              </a:path>
            </a:pathLst>
          </a:custGeom>
          <a:solidFill>
            <a:schemeClr val="tx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2" name="Title 1"/>
          <p:cNvSpPr>
            <a:spLocks noGrp="1"/>
          </p:cNvSpPr>
          <p:nvPr>
            <p:ph type="ctrTitle" hasCustomPrompt="1"/>
          </p:nvPr>
        </p:nvSpPr>
        <p:spPr>
          <a:xfrm>
            <a:off x="685800" y="2352674"/>
            <a:ext cx="5710626" cy="1585125"/>
          </a:xfrm>
        </p:spPr>
        <p:txBody>
          <a:bodyPr rIns="0" anchor="t" anchorCtr="0"/>
          <a:lstStyle>
            <a:lvl1pPr>
              <a:lnSpc>
                <a:spcPct val="85000"/>
              </a:lnSpc>
              <a:defRPr sz="46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377690"/>
            <a:ext cx="4572000" cy="914400"/>
          </a:xfrm>
        </p:spPr>
        <p:txBody>
          <a:bodyPr/>
          <a:lstStyle>
            <a:lvl1pPr marL="0" indent="0" algn="l">
              <a:spcBef>
                <a:spcPts val="0"/>
              </a:spcBef>
              <a:buNone/>
              <a:defRPr sz="1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174" y="542544"/>
            <a:ext cx="1719072" cy="509016"/>
          </a:xfrm>
          <a:prstGeom prst="rect">
            <a:avLst/>
          </a:prstGeom>
        </p:spPr>
      </p:pic>
      <p:sp>
        <p:nvSpPr>
          <p:cNvPr id="11" name="TextBox 10"/>
          <p:cNvSpPr txBox="1"/>
          <p:nvPr userDrawn="1"/>
        </p:nvSpPr>
        <p:spPr>
          <a:xfrm>
            <a:off x="685800" y="4160788"/>
            <a:ext cx="782265" cy="169277"/>
          </a:xfrm>
          <a:prstGeom prst="rect">
            <a:avLst/>
          </a:prstGeom>
          <a:noFill/>
        </p:spPr>
        <p:txBody>
          <a:bodyPr wrap="none" lIns="0" tIns="0" rIns="0" bIns="0" rtlCol="0">
            <a:spAutoFit/>
          </a:bodyPr>
          <a:lstStyle/>
          <a:p>
            <a:pPr defTabSz="457200"/>
            <a:r>
              <a:rPr lang="en-US" sz="1100" i="1" dirty="0" smtClean="0">
                <a:solidFill>
                  <a:srgbClr val="323232"/>
                </a:solidFill>
              </a:rPr>
              <a:t>Prepared for</a:t>
            </a:r>
          </a:p>
        </p:txBody>
      </p:sp>
      <p:sp>
        <p:nvSpPr>
          <p:cNvPr id="9" name="TextBox 8"/>
          <p:cNvSpPr txBox="1">
            <a:spLocks noChangeArrowheads="1"/>
          </p:cNvSpPr>
          <p:nvPr userDrawn="1"/>
        </p:nvSpPr>
        <p:spPr bwMode="auto">
          <a:xfrm>
            <a:off x="685800" y="6457950"/>
            <a:ext cx="67421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200" eaLnBrk="1" hangingPunct="1"/>
            <a:r>
              <a:rPr lang="en-US" altLang="en-US" sz="900" dirty="0">
                <a:solidFill>
                  <a:srgbClr val="323232"/>
                </a:solidFill>
                <a:latin typeface="Arial" pitchFamily="34" charset="0"/>
                <a:cs typeface="Arial" pitchFamily="34" charset="0"/>
              </a:rPr>
              <a:t>Albuquerque  /  Colorado Springs  /  Denver  /  Irvine  /  Las Vegas  /  Los Angeles  /  Phoenix  /  Reno  /  Silicon Valley  /  Tucson</a:t>
            </a:r>
          </a:p>
        </p:txBody>
      </p:sp>
      <p:sp>
        <p:nvSpPr>
          <p:cNvPr id="12" name="Rectangle 10"/>
          <p:cNvSpPr>
            <a:spLocks noChangeArrowheads="1"/>
          </p:cNvSpPr>
          <p:nvPr userDrawn="1"/>
        </p:nvSpPr>
        <p:spPr bwMode="auto">
          <a:xfrm>
            <a:off x="7108825" y="6457950"/>
            <a:ext cx="13541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defTabSz="457200" eaLnBrk="1" hangingPunct="1"/>
            <a:r>
              <a:rPr lang="en-US" altLang="en-US" sz="900" dirty="0">
                <a:solidFill>
                  <a:srgbClr val="323232"/>
                </a:solidFill>
                <a:latin typeface="Arial" pitchFamily="34" charset="0"/>
                <a:cs typeface="Arial" pitchFamily="34" charset="0"/>
              </a:rPr>
              <a:t>lrrc.com</a:t>
            </a:r>
          </a:p>
        </p:txBody>
      </p:sp>
    </p:spTree>
    <p:extLst>
      <p:ext uri="{BB962C8B-B14F-4D97-AF65-F5344CB8AC3E}">
        <p14:creationId xmlns:p14="http://schemas.microsoft.com/office/powerpoint/2010/main" val="37504217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2" y="992509"/>
            <a:ext cx="3706813" cy="502601"/>
          </a:xfrm>
          <a:noFill/>
          <a:ln>
            <a:noFill/>
          </a:ln>
        </p:spPr>
        <p:txBody>
          <a:bodyPr lIns="0" rIns="0" anchor="ctr" anchorCtr="0"/>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Footer Placeholder 7"/>
          <p:cNvSpPr>
            <a:spLocks noGrp="1"/>
          </p:cNvSpPr>
          <p:nvPr>
            <p:ph type="ftr" sz="quarter" idx="11"/>
          </p:nvPr>
        </p:nvSpPr>
        <p:spPr/>
        <p:txBody>
          <a:bodyPr/>
          <a:lstStyle/>
          <a:p>
            <a:r>
              <a:rPr lang="en-US" dirty="0" smtClean="0"/>
              <a:t>©2016 Lewis Roca Rothgerber Christie LLP  /  lrrc.com </a:t>
            </a:r>
            <a:endParaRPr lang="en-US" dirty="0"/>
          </a:p>
        </p:txBody>
      </p:sp>
      <p:sp>
        <p:nvSpPr>
          <p:cNvPr id="9" name="Slide Number Placeholder 8"/>
          <p:cNvSpPr>
            <a:spLocks noGrp="1"/>
          </p:cNvSpPr>
          <p:nvPr>
            <p:ph type="sldNum" sz="quarter" idx="12"/>
          </p:nvPr>
        </p:nvSpPr>
        <p:spPr/>
        <p:txBody>
          <a:bodyPr/>
          <a:lstStyle/>
          <a:p>
            <a:fld id="{538E2305-5E0D-45A7-9DC6-2E6679313C85}"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half" idx="13"/>
          </p:nvPr>
        </p:nvSpPr>
        <p:spPr bwMode="gray">
          <a:xfrm>
            <a:off x="685802" y="1581150"/>
            <a:ext cx="3706813" cy="460248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4"/>
          </p:nvPr>
        </p:nvSpPr>
        <p:spPr>
          <a:xfrm>
            <a:off x="4751389" y="992509"/>
            <a:ext cx="3706813" cy="502601"/>
          </a:xfrm>
          <a:noFill/>
          <a:ln>
            <a:noFill/>
          </a:ln>
        </p:spPr>
        <p:txBody>
          <a:bodyPr lIns="0" rIns="0" anchor="ctr" anchorCtr="0"/>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2"/>
          <p:cNvSpPr>
            <a:spLocks noGrp="1"/>
          </p:cNvSpPr>
          <p:nvPr>
            <p:ph sz="half" idx="15"/>
          </p:nvPr>
        </p:nvSpPr>
        <p:spPr bwMode="gray">
          <a:xfrm>
            <a:off x="4751389" y="1581150"/>
            <a:ext cx="3706813" cy="460248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226741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cap="none" baseline="0"/>
            </a:lvl1pPr>
            <a:lvl3pPr marL="685800" indent="-228600">
              <a:buFont typeface="Arial" panose="020B0604020202020204" pitchFamily="34" charset="0"/>
              <a:buChar char="–"/>
              <a:defRPr/>
            </a:lvl3pPr>
            <a:lvl4pPr marL="914400" indent="-228600">
              <a:buFont typeface="Arial" panose="020B060402020202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6" name="Slide Number Placeholder 5"/>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394408728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No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marL="0" indent="0">
              <a:buNone/>
              <a:defRPr cap="none" baseline="0"/>
            </a:lvl1pPr>
            <a:lvl2pPr marL="0" indent="0" algn="l">
              <a:buNone/>
              <a:defRPr/>
            </a:lvl2pPr>
            <a:lvl3pPr marL="0" indent="0">
              <a:buNone/>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6" name="Slide Number Placeholder 5"/>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370944225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gray">
          <a:xfrm>
            <a:off x="685800" y="1091565"/>
            <a:ext cx="3706813" cy="512064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7" name="Slide Number Placeholder 6"/>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
        <p:nvSpPr>
          <p:cNvPr id="5" name="Title 4"/>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sz="half" idx="13"/>
          </p:nvPr>
        </p:nvSpPr>
        <p:spPr bwMode="gray">
          <a:xfrm>
            <a:off x="4751387" y="1091565"/>
            <a:ext cx="3706813" cy="512064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833052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992505"/>
            <a:ext cx="3706813" cy="502601"/>
          </a:xfrm>
          <a:noFill/>
          <a:ln>
            <a:noFill/>
          </a:ln>
        </p:spPr>
        <p:txBody>
          <a:bodyPr lIns="0" rIns="0" anchor="ctr" anchorCtr="0"/>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Footer Placeholder 7"/>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9" name="Slide Number Placeholder 8"/>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half" idx="13"/>
          </p:nvPr>
        </p:nvSpPr>
        <p:spPr bwMode="gray">
          <a:xfrm>
            <a:off x="685800" y="1581150"/>
            <a:ext cx="3706813" cy="460248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4"/>
          </p:nvPr>
        </p:nvSpPr>
        <p:spPr>
          <a:xfrm>
            <a:off x="4751387" y="992505"/>
            <a:ext cx="3706813" cy="502601"/>
          </a:xfrm>
          <a:noFill/>
          <a:ln>
            <a:noFill/>
          </a:ln>
        </p:spPr>
        <p:txBody>
          <a:bodyPr lIns="0" rIns="0" anchor="ctr" anchorCtr="0"/>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2"/>
          <p:cNvSpPr>
            <a:spLocks noGrp="1"/>
          </p:cNvSpPr>
          <p:nvPr>
            <p:ph sz="half" idx="15"/>
          </p:nvPr>
        </p:nvSpPr>
        <p:spPr bwMode="gray">
          <a:xfrm>
            <a:off x="4751387" y="1581150"/>
            <a:ext cx="3706813" cy="460248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609398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8" name="Right Triangle 31"/>
          <p:cNvSpPr/>
          <p:nvPr userDrawn="1"/>
        </p:nvSpPr>
        <p:spPr>
          <a:xfrm rot="5400000">
            <a:off x="1143000" y="-1143000"/>
            <a:ext cx="6858000" cy="9144000"/>
          </a:xfrm>
          <a:custGeom>
            <a:avLst/>
            <a:gdLst/>
            <a:ahLst/>
            <a:cxnLst/>
            <a:rect l="l" t="t" r="r" b="b"/>
            <a:pathLst>
              <a:path w="6857999" h="9143999">
                <a:moveTo>
                  <a:pt x="0" y="9143999"/>
                </a:moveTo>
                <a:lnTo>
                  <a:pt x="0" y="0"/>
                </a:lnTo>
                <a:lnTo>
                  <a:pt x="1781921" y="0"/>
                </a:lnTo>
                <a:lnTo>
                  <a:pt x="6857998" y="2753259"/>
                </a:lnTo>
                <a:lnTo>
                  <a:pt x="6857999" y="2753259"/>
                </a:lnTo>
                <a:lnTo>
                  <a:pt x="6857999" y="9143999"/>
                </a:lnTo>
                <a:close/>
              </a:path>
            </a:pathLst>
          </a:custGeom>
          <a:solidFill>
            <a:srgbClr val="AF27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19" name="Right Triangle 18"/>
          <p:cNvSpPr/>
          <p:nvPr userDrawn="1"/>
        </p:nvSpPr>
        <p:spPr bwMode="ltGray">
          <a:xfrm rot="16200000">
            <a:off x="5335995" y="3038880"/>
            <a:ext cx="4958538" cy="2679701"/>
          </a:xfrm>
          <a:custGeom>
            <a:avLst/>
            <a:gdLst/>
            <a:ahLst/>
            <a:cxnLst/>
            <a:rect l="l" t="t" r="r" b="b"/>
            <a:pathLst>
              <a:path w="4958538" h="2679701">
                <a:moveTo>
                  <a:pt x="4958538" y="2679701"/>
                </a:moveTo>
                <a:lnTo>
                  <a:pt x="0" y="2679701"/>
                </a:lnTo>
                <a:lnTo>
                  <a:pt x="0" y="0"/>
                </a:lnTo>
                <a:close/>
              </a:path>
            </a:pathLst>
          </a:custGeom>
          <a:solidFill>
            <a:srgbClr val="3232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1"/>
          <p:cNvSpPr>
            <a:spLocks noGrp="1"/>
          </p:cNvSpPr>
          <p:nvPr>
            <p:ph type="title" hasCustomPrompt="1"/>
          </p:nvPr>
        </p:nvSpPr>
        <p:spPr bwMode="ltGray">
          <a:xfrm>
            <a:off x="685801" y="2169795"/>
            <a:ext cx="7620000" cy="1371600"/>
          </a:xfrm>
        </p:spPr>
        <p:txBody>
          <a:bodyPr rIns="0" anchor="b" anchorCtr="0"/>
          <a:lstStyle>
            <a:lvl1pPr algn="l">
              <a:lnSpc>
                <a:spcPct val="90000"/>
              </a:lnSpc>
              <a:defRPr sz="44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bwMode="ltGray">
          <a:xfrm>
            <a:off x="685800" y="3713163"/>
            <a:ext cx="4298950" cy="1005840"/>
          </a:xfrm>
        </p:spPr>
        <p:txBody>
          <a:bodyPr rIns="0" anchor="t" anchorCtr="0"/>
          <a:lstStyle>
            <a:lvl1pPr marL="0" indent="0">
              <a:spcBef>
                <a:spcPts val="60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bwMode="ltGray"/>
        <p:txBody>
          <a:bodyPr/>
          <a:lstStyle>
            <a:lvl1pPr>
              <a:defRPr>
                <a:solidFill>
                  <a:schemeClr val="bg1"/>
                </a:solidFill>
              </a:defRPr>
            </a:lvl1pPr>
          </a:lstStyle>
          <a:p>
            <a:r>
              <a:rPr lang="en-US" dirty="0" smtClean="0">
                <a:solidFill>
                  <a:srgbClr val="FFFFFF"/>
                </a:solidFill>
              </a:rPr>
              <a:t>©2016 Lewis Roca Rothgerber Christie LLP  /  Internal Use Only  /  lrrc.com  /</a:t>
            </a:r>
            <a:endParaRPr lang="en-US" dirty="0">
              <a:solidFill>
                <a:srgbClr val="FFFFFF"/>
              </a:solidFill>
            </a:endParaRPr>
          </a:p>
        </p:txBody>
      </p:sp>
      <p:sp>
        <p:nvSpPr>
          <p:cNvPr id="6" name="Slide Number Placeholder 5"/>
          <p:cNvSpPr>
            <a:spLocks noGrp="1"/>
          </p:cNvSpPr>
          <p:nvPr>
            <p:ph type="sldNum" sz="quarter" idx="12"/>
          </p:nvPr>
        </p:nvSpPr>
        <p:spPr bwMode="ltGray"/>
        <p:txBody>
          <a:bodyPr/>
          <a:lstStyle>
            <a:lvl1pPr>
              <a:defRPr>
                <a:solidFill>
                  <a:schemeClr val="bg1"/>
                </a:solidFill>
              </a:defRPr>
            </a:lvl1pPr>
          </a:lstStyle>
          <a:p>
            <a:fld id="{4D467D88-DCFD-354C-96A5-D863D5E9364D}" type="slidenum">
              <a:rPr lang="en-US" smtClean="0">
                <a:solidFill>
                  <a:srgbClr val="FFFFFF"/>
                </a:solidFill>
              </a:rPr>
              <a:pPr/>
              <a:t>‹#›</a:t>
            </a:fld>
            <a:endParaRPr lang="en-US" dirty="0">
              <a:solidFill>
                <a:srgbClr val="FFFFFF"/>
              </a:solidFill>
            </a:endParaRPr>
          </a:p>
        </p:txBody>
      </p:sp>
      <p:sp>
        <p:nvSpPr>
          <p:cNvPr id="8" name="TextBox 7"/>
          <p:cNvSpPr txBox="1"/>
          <p:nvPr userDrawn="1"/>
        </p:nvSpPr>
        <p:spPr bwMode="invGray">
          <a:xfrm>
            <a:off x="-500338" y="1693254"/>
            <a:ext cx="184666" cy="369332"/>
          </a:xfrm>
          <a:prstGeom prst="rect">
            <a:avLst/>
          </a:prstGeom>
          <a:noFill/>
        </p:spPr>
        <p:txBody>
          <a:bodyPr wrap="none" rtlCol="0">
            <a:spAutoFit/>
          </a:bodyPr>
          <a:lstStyle/>
          <a:p>
            <a:pPr defTabSz="457200"/>
            <a:endParaRPr lang="en-US" dirty="0">
              <a:solidFill>
                <a:srgbClr val="323232"/>
              </a:solidFill>
            </a:endParaRPr>
          </a:p>
        </p:txBody>
      </p:sp>
    </p:spTree>
    <p:extLst>
      <p:ext uri="{BB962C8B-B14F-4D97-AF65-F5344CB8AC3E}">
        <p14:creationId xmlns:p14="http://schemas.microsoft.com/office/powerpoint/2010/main" val="47293682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5" name="Slide Number Placeholder 4"/>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409448943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4" name="Slide Number Placeholder 3"/>
          <p:cNvSpPr>
            <a:spLocks noGrp="1"/>
          </p:cNvSpPr>
          <p:nvPr>
            <p:ph type="sldNum" sz="quarter" idx="12"/>
          </p:nvPr>
        </p:nvSpPr>
        <p:spPr/>
        <p:txBody>
          <a:bodyPr/>
          <a:lstStyle/>
          <a:p>
            <a:fld id="{4D467D88-DCFD-354C-96A5-D863D5E9364D}"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38378375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8" name="Right Triangle 31"/>
          <p:cNvSpPr/>
          <p:nvPr/>
        </p:nvSpPr>
        <p:spPr>
          <a:xfrm rot="5400000">
            <a:off x="1143000" y="-1143000"/>
            <a:ext cx="6858000" cy="9144000"/>
          </a:xfrm>
          <a:custGeom>
            <a:avLst/>
            <a:gdLst/>
            <a:ahLst/>
            <a:cxnLst/>
            <a:rect l="l" t="t" r="r" b="b"/>
            <a:pathLst>
              <a:path w="6857999" h="9143999">
                <a:moveTo>
                  <a:pt x="0" y="9143999"/>
                </a:moveTo>
                <a:lnTo>
                  <a:pt x="0" y="0"/>
                </a:lnTo>
                <a:lnTo>
                  <a:pt x="1781921" y="0"/>
                </a:lnTo>
                <a:lnTo>
                  <a:pt x="6857998" y="2753259"/>
                </a:lnTo>
                <a:lnTo>
                  <a:pt x="6857999" y="2753259"/>
                </a:lnTo>
                <a:lnTo>
                  <a:pt x="6857999" y="9143999"/>
                </a:lnTo>
                <a:close/>
              </a:path>
            </a:pathLst>
          </a:custGeom>
          <a:solidFill>
            <a:srgbClr val="AF27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ight Triangle 18"/>
          <p:cNvSpPr/>
          <p:nvPr/>
        </p:nvSpPr>
        <p:spPr bwMode="ltGray">
          <a:xfrm rot="16200000">
            <a:off x="5335995" y="3038883"/>
            <a:ext cx="4958538" cy="2679701"/>
          </a:xfrm>
          <a:custGeom>
            <a:avLst/>
            <a:gdLst/>
            <a:ahLst/>
            <a:cxnLst/>
            <a:rect l="l" t="t" r="r" b="b"/>
            <a:pathLst>
              <a:path w="4958538" h="2679701">
                <a:moveTo>
                  <a:pt x="4958538" y="2679701"/>
                </a:moveTo>
                <a:lnTo>
                  <a:pt x="0" y="2679701"/>
                </a:lnTo>
                <a:lnTo>
                  <a:pt x="0" y="0"/>
                </a:lnTo>
                <a:close/>
              </a:path>
            </a:pathLst>
          </a:custGeom>
          <a:solidFill>
            <a:srgbClr val="3232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hasCustomPrompt="1"/>
          </p:nvPr>
        </p:nvSpPr>
        <p:spPr bwMode="ltGray">
          <a:xfrm>
            <a:off x="685801" y="2169795"/>
            <a:ext cx="7620000" cy="1371600"/>
          </a:xfrm>
        </p:spPr>
        <p:txBody>
          <a:bodyPr rIns="0" anchor="b" anchorCtr="0"/>
          <a:lstStyle>
            <a:lvl1pPr algn="l">
              <a:lnSpc>
                <a:spcPct val="90000"/>
              </a:lnSpc>
              <a:defRPr sz="44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bwMode="ltGray">
          <a:xfrm>
            <a:off x="685800" y="3713163"/>
            <a:ext cx="4298950" cy="1005840"/>
          </a:xfrm>
        </p:spPr>
        <p:txBody>
          <a:bodyPr rIns="0" anchor="t" anchorCtr="0"/>
          <a:lstStyle>
            <a:lvl1pPr marL="0" indent="0">
              <a:spcBef>
                <a:spcPts val="60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bwMode="ltGray"/>
        <p:txBody>
          <a:bodyPr/>
          <a:lstStyle>
            <a:lvl1pPr>
              <a:defRPr>
                <a:solidFill>
                  <a:schemeClr val="bg1"/>
                </a:solidFill>
              </a:defRPr>
            </a:lvl1pPr>
          </a:lstStyle>
          <a:p>
            <a:r>
              <a:rPr lang="en-US" dirty="0" smtClean="0"/>
              <a:t>©2016 Lewis Roca Rothgerber Christie LLP  /  lrrc.com </a:t>
            </a:r>
            <a:endParaRPr lang="en-US" dirty="0"/>
          </a:p>
        </p:txBody>
      </p:sp>
      <p:sp>
        <p:nvSpPr>
          <p:cNvPr id="6" name="Slide Number Placeholder 5"/>
          <p:cNvSpPr>
            <a:spLocks noGrp="1"/>
          </p:cNvSpPr>
          <p:nvPr>
            <p:ph type="sldNum" sz="quarter" idx="12"/>
          </p:nvPr>
        </p:nvSpPr>
        <p:spPr bwMode="ltGray"/>
        <p:txBody>
          <a:bodyPr/>
          <a:lstStyle>
            <a:lvl1pPr>
              <a:defRPr>
                <a:solidFill>
                  <a:schemeClr val="bg1"/>
                </a:solidFill>
              </a:defRPr>
            </a:lvl1pPr>
          </a:lstStyle>
          <a:p>
            <a:fld id="{538E2305-5E0D-45A7-9DC6-2E6679313C85}" type="slidenum">
              <a:rPr lang="en-US" smtClean="0"/>
              <a:t>‹#›</a:t>
            </a:fld>
            <a:endParaRPr lang="en-US" dirty="0"/>
          </a:p>
        </p:txBody>
      </p:sp>
      <p:sp>
        <p:nvSpPr>
          <p:cNvPr id="8" name="TextBox 7"/>
          <p:cNvSpPr txBox="1"/>
          <p:nvPr/>
        </p:nvSpPr>
        <p:spPr bwMode="invGray">
          <a:xfrm>
            <a:off x="-500336" y="169325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87465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538E2305-5E0D-45A7-9DC6-2E6679313C85}" type="slidenum">
              <a:rPr lang="en-US" smtClean="0"/>
              <a:t>‹#›</a:t>
            </a:fld>
            <a:endParaRPr lang="en-US" dirty="0"/>
          </a:p>
        </p:txBody>
      </p:sp>
    </p:spTree>
    <p:extLst>
      <p:ext uri="{BB962C8B-B14F-4D97-AF65-F5344CB8AC3E}">
        <p14:creationId xmlns:p14="http://schemas.microsoft.com/office/powerpoint/2010/main" val="21468296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©2016 Lewis Roca Rothgerber Christie LLP  /  lrrc.com </a:t>
            </a:r>
            <a:endParaRPr lang="en-US" dirty="0"/>
          </a:p>
        </p:txBody>
      </p:sp>
      <p:sp>
        <p:nvSpPr>
          <p:cNvPr id="4" name="Slide Number Placeholder 3"/>
          <p:cNvSpPr>
            <a:spLocks noGrp="1"/>
          </p:cNvSpPr>
          <p:nvPr>
            <p:ph type="sldNum" sz="quarter" idx="12"/>
          </p:nvPr>
        </p:nvSpPr>
        <p:spPr/>
        <p:txBody>
          <a:bodyPr/>
          <a:lstStyle/>
          <a:p>
            <a:fld id="{538E2305-5E0D-45A7-9DC6-2E6679313C85}" type="slidenum">
              <a:rPr lang="en-US" smtClean="0"/>
              <a:t>‹#›</a:t>
            </a:fld>
            <a:endParaRPr lang="en-US" dirty="0"/>
          </a:p>
        </p:txBody>
      </p:sp>
    </p:spTree>
    <p:extLst>
      <p:ext uri="{BB962C8B-B14F-4D97-AF65-F5344CB8AC3E}">
        <p14:creationId xmlns:p14="http://schemas.microsoft.com/office/powerpoint/2010/main" val="306873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No Photo">
    <p:spTree>
      <p:nvGrpSpPr>
        <p:cNvPr id="1" name=""/>
        <p:cNvGrpSpPr/>
        <p:nvPr/>
      </p:nvGrpSpPr>
      <p:grpSpPr>
        <a:xfrm>
          <a:off x="0" y="0"/>
          <a:ext cx="0" cy="0"/>
          <a:chOff x="0" y="0"/>
          <a:chExt cx="0" cy="0"/>
        </a:xfrm>
      </p:grpSpPr>
      <p:sp>
        <p:nvSpPr>
          <p:cNvPr id="10" name="Rectangle 7"/>
          <p:cNvSpPr/>
          <p:nvPr/>
        </p:nvSpPr>
        <p:spPr bwMode="gray">
          <a:xfrm>
            <a:off x="5838825" y="1606164"/>
            <a:ext cx="3314700" cy="2329732"/>
          </a:xfrm>
          <a:prstGeom prst="rect">
            <a:avLst/>
          </a:prstGeom>
          <a:solidFill>
            <a:schemeClr val="tx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22" name="Rectangle 7"/>
          <p:cNvSpPr/>
          <p:nvPr/>
        </p:nvSpPr>
        <p:spPr bwMode="gray">
          <a:xfrm>
            <a:off x="111319" y="1606164"/>
            <a:ext cx="7626096" cy="2329732"/>
          </a:xfrm>
          <a:custGeom>
            <a:avLst/>
            <a:gdLst/>
            <a:ahLst/>
            <a:cxnLst/>
            <a:rect l="l" t="t" r="r" b="b"/>
            <a:pathLst>
              <a:path w="7614103" h="2329732">
                <a:moveTo>
                  <a:pt x="0" y="0"/>
                </a:moveTo>
                <a:lnTo>
                  <a:pt x="7614103" y="0"/>
                </a:lnTo>
                <a:lnTo>
                  <a:pt x="6375362" y="2329732"/>
                </a:lnTo>
                <a:lnTo>
                  <a:pt x="0" y="2329732"/>
                </a:lnTo>
                <a:close/>
              </a:path>
            </a:pathLst>
          </a:cu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8" name="Rectangle 7"/>
          <p:cNvSpPr/>
          <p:nvPr/>
        </p:nvSpPr>
        <p:spPr bwMode="gray">
          <a:xfrm>
            <a:off x="0" y="1606164"/>
            <a:ext cx="7626096" cy="2329732"/>
          </a:xfrm>
          <a:custGeom>
            <a:avLst/>
            <a:gdLst/>
            <a:ahLst/>
            <a:cxnLst/>
            <a:rect l="l" t="t" r="r" b="b"/>
            <a:pathLst>
              <a:path w="7614103" h="2329732">
                <a:moveTo>
                  <a:pt x="0" y="0"/>
                </a:moveTo>
                <a:lnTo>
                  <a:pt x="7614103" y="0"/>
                </a:lnTo>
                <a:lnTo>
                  <a:pt x="6375362" y="2329732"/>
                </a:lnTo>
                <a:lnTo>
                  <a:pt x="0" y="2329732"/>
                </a:lnTo>
                <a:close/>
              </a:path>
            </a:pathLst>
          </a:custGeom>
          <a:solidFill>
            <a:schemeClr val="tx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2" name="Title 1"/>
          <p:cNvSpPr>
            <a:spLocks noGrp="1"/>
          </p:cNvSpPr>
          <p:nvPr>
            <p:ph type="ctrTitle" hasCustomPrompt="1"/>
          </p:nvPr>
        </p:nvSpPr>
        <p:spPr>
          <a:xfrm>
            <a:off x="685800" y="2352676"/>
            <a:ext cx="5710626" cy="1585125"/>
          </a:xfrm>
        </p:spPr>
        <p:txBody>
          <a:bodyPr rIns="0" anchor="t" anchorCtr="0"/>
          <a:lstStyle>
            <a:lvl1pPr>
              <a:lnSpc>
                <a:spcPct val="85000"/>
              </a:lnSpc>
              <a:defRPr sz="46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377690"/>
            <a:ext cx="4572000" cy="914400"/>
          </a:xfrm>
        </p:spPr>
        <p:txBody>
          <a:bodyPr/>
          <a:lstStyle>
            <a:lvl1pPr marL="0" indent="0" algn="l">
              <a:spcBef>
                <a:spcPts val="0"/>
              </a:spcBef>
              <a:buNone/>
              <a:defRPr sz="1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174" y="542544"/>
            <a:ext cx="1719072" cy="509016"/>
          </a:xfrm>
          <a:prstGeom prst="rect">
            <a:avLst/>
          </a:prstGeom>
        </p:spPr>
      </p:pic>
      <p:sp>
        <p:nvSpPr>
          <p:cNvPr id="11" name="TextBox 10"/>
          <p:cNvSpPr txBox="1"/>
          <p:nvPr/>
        </p:nvSpPr>
        <p:spPr>
          <a:xfrm>
            <a:off x="685801" y="4160790"/>
            <a:ext cx="767839" cy="169277"/>
          </a:xfrm>
          <a:prstGeom prst="rect">
            <a:avLst/>
          </a:prstGeom>
          <a:noFill/>
        </p:spPr>
        <p:txBody>
          <a:bodyPr wrap="none" lIns="0" tIns="0" rIns="0" bIns="0" rtlCol="0">
            <a:spAutoFit/>
          </a:bodyPr>
          <a:lstStyle/>
          <a:p>
            <a:r>
              <a:rPr lang="en-US" sz="1100" i="1" dirty="0" smtClean="0"/>
              <a:t>Prepared by</a:t>
            </a:r>
          </a:p>
        </p:txBody>
      </p:sp>
      <p:sp>
        <p:nvSpPr>
          <p:cNvPr id="9" name="TextBox 8"/>
          <p:cNvSpPr txBox="1">
            <a:spLocks noChangeArrowheads="1"/>
          </p:cNvSpPr>
          <p:nvPr/>
        </p:nvSpPr>
        <p:spPr bwMode="auto">
          <a:xfrm>
            <a:off x="685801" y="6457950"/>
            <a:ext cx="67421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900" dirty="0">
                <a:solidFill>
                  <a:srgbClr val="323232"/>
                </a:solidFill>
                <a:latin typeface="Arial" pitchFamily="34" charset="0"/>
                <a:cs typeface="Arial" pitchFamily="34" charset="0"/>
              </a:rPr>
              <a:t>Albuquerque  /  Colorado Springs  /  Denver  /  Irvine  /  Las Vegas  /  Los Angeles  /  Phoenix  /  Reno  /  Silicon Valley  /  Tucson</a:t>
            </a:r>
          </a:p>
        </p:txBody>
      </p:sp>
      <p:sp>
        <p:nvSpPr>
          <p:cNvPr id="12" name="Rectangle 10"/>
          <p:cNvSpPr>
            <a:spLocks noChangeArrowheads="1"/>
          </p:cNvSpPr>
          <p:nvPr/>
        </p:nvSpPr>
        <p:spPr bwMode="auto">
          <a:xfrm>
            <a:off x="7108826" y="6457950"/>
            <a:ext cx="13541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en-US" altLang="en-US" sz="900" dirty="0">
                <a:solidFill>
                  <a:srgbClr val="323232"/>
                </a:solidFill>
                <a:latin typeface="Arial" pitchFamily="34" charset="0"/>
                <a:cs typeface="Arial" pitchFamily="34" charset="0"/>
              </a:rPr>
              <a:t>lrrc.com</a:t>
            </a:r>
          </a:p>
        </p:txBody>
      </p:sp>
    </p:spTree>
    <p:extLst>
      <p:ext uri="{BB962C8B-B14F-4D97-AF65-F5344CB8AC3E}">
        <p14:creationId xmlns:p14="http://schemas.microsoft.com/office/powerpoint/2010/main" val="283514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 name="Rectangle 7"/>
          <p:cNvSpPr/>
          <p:nvPr/>
        </p:nvSpPr>
        <p:spPr bwMode="gray">
          <a:xfrm>
            <a:off x="7771577" y="1"/>
            <a:ext cx="1384299" cy="752128"/>
          </a:xfrm>
          <a:custGeom>
            <a:avLst/>
            <a:gdLst/>
            <a:ahLst/>
            <a:cxnLst/>
            <a:rect l="l" t="t" r="r" b="b"/>
            <a:pathLst>
              <a:path w="1384299" h="752128">
                <a:moveTo>
                  <a:pt x="400544" y="0"/>
                </a:moveTo>
                <a:lnTo>
                  <a:pt x="1384299" y="0"/>
                </a:lnTo>
                <a:lnTo>
                  <a:pt x="1384299" y="752128"/>
                </a:lnTo>
                <a:lnTo>
                  <a:pt x="0" y="752128"/>
                </a:lnTo>
                <a:close/>
              </a:path>
            </a:pathLst>
          </a:custGeom>
          <a:solidFill>
            <a:schemeClr val="tx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29" name="Rectangle 7"/>
          <p:cNvSpPr/>
          <p:nvPr/>
        </p:nvSpPr>
        <p:spPr bwMode="gray">
          <a:xfrm>
            <a:off x="-11876" y="1"/>
            <a:ext cx="8092250" cy="752129"/>
          </a:xfrm>
          <a:custGeom>
            <a:avLst/>
            <a:gdLst/>
            <a:ahLst/>
            <a:cxnLst/>
            <a:rect l="l" t="t" r="r" b="b"/>
            <a:pathLst>
              <a:path w="8092250" h="752129">
                <a:moveTo>
                  <a:pt x="0" y="0"/>
                </a:moveTo>
                <a:lnTo>
                  <a:pt x="1306301" y="0"/>
                </a:lnTo>
                <a:lnTo>
                  <a:pt x="6785949" y="0"/>
                </a:lnTo>
                <a:lnTo>
                  <a:pt x="8092250" y="0"/>
                </a:lnTo>
                <a:lnTo>
                  <a:pt x="7691705" y="752129"/>
                </a:lnTo>
                <a:lnTo>
                  <a:pt x="6785949" y="752129"/>
                </a:lnTo>
                <a:lnTo>
                  <a:pt x="1306301" y="752129"/>
                </a:lnTo>
                <a:lnTo>
                  <a:pt x="0" y="752129"/>
                </a:lnTo>
                <a:close/>
              </a:path>
            </a:pathLst>
          </a:custGeom>
          <a:solidFill>
            <a:schemeClr val="tx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2" name="Title Placeholder 1"/>
          <p:cNvSpPr>
            <a:spLocks noGrp="1"/>
          </p:cNvSpPr>
          <p:nvPr>
            <p:ph type="title"/>
          </p:nvPr>
        </p:nvSpPr>
        <p:spPr bwMode="white">
          <a:xfrm>
            <a:off x="685800" y="0"/>
            <a:ext cx="7223760" cy="728798"/>
          </a:xfrm>
          <a:prstGeom prst="rect">
            <a:avLst/>
          </a:prstGeom>
        </p:spPr>
        <p:txBody>
          <a:bodyPr vert="horz" lIns="0" tIns="0" rIns="91440" bIns="0" rtlCol="0" anchor="ctr" anchorCtr="0">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685800" y="1067254"/>
            <a:ext cx="7772400" cy="5120640"/>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bwMode="gray">
          <a:xfrm>
            <a:off x="685800" y="6475540"/>
            <a:ext cx="3657600" cy="219456"/>
          </a:xfrm>
          <a:prstGeom prst="rect">
            <a:avLst/>
          </a:prstGeom>
        </p:spPr>
        <p:txBody>
          <a:bodyPr vert="horz" lIns="0" tIns="45720" rIns="0" bIns="45720" rtlCol="0" anchor="ctr"/>
          <a:lstStyle>
            <a:lvl1pPr algn="l">
              <a:defRPr sz="800">
                <a:solidFill>
                  <a:schemeClr val="tx1"/>
                </a:solidFill>
              </a:defRPr>
            </a:lvl1pPr>
          </a:lstStyle>
          <a:p>
            <a:r>
              <a:rPr lang="en-US" dirty="0" smtClean="0"/>
              <a:t>©2016 Lewis Roca Rothgerber Christie LLP  /  lrrc.com </a:t>
            </a:r>
            <a:endParaRPr lang="en-US" dirty="0"/>
          </a:p>
        </p:txBody>
      </p:sp>
      <p:sp>
        <p:nvSpPr>
          <p:cNvPr id="6" name="Slide Number Placeholder 5"/>
          <p:cNvSpPr>
            <a:spLocks noGrp="1"/>
          </p:cNvSpPr>
          <p:nvPr>
            <p:ph type="sldNum" sz="quarter" idx="4"/>
          </p:nvPr>
        </p:nvSpPr>
        <p:spPr bwMode="gray">
          <a:xfrm>
            <a:off x="4305302" y="6475540"/>
            <a:ext cx="320040" cy="219456"/>
          </a:xfrm>
          <a:prstGeom prst="rect">
            <a:avLst/>
          </a:prstGeom>
        </p:spPr>
        <p:txBody>
          <a:bodyPr vert="horz" lIns="0" tIns="0" rIns="0" bIns="0" rtlCol="0" anchor="ctr" anchorCtr="0"/>
          <a:lstStyle>
            <a:lvl1pPr algn="l">
              <a:defRPr sz="800">
                <a:solidFill>
                  <a:schemeClr val="tx1"/>
                </a:solidFill>
              </a:defRPr>
            </a:lvl1pPr>
          </a:lstStyle>
          <a:p>
            <a:fld id="{538E2305-5E0D-45A7-9DC6-2E6679313C85}" type="slidenum">
              <a:rPr lang="en-US" smtClean="0"/>
              <a:t>‹#›</a:t>
            </a:fld>
            <a:endParaRPr lang="en-US" dirty="0"/>
          </a:p>
        </p:txBody>
      </p:sp>
    </p:spTree>
    <p:extLst>
      <p:ext uri="{BB962C8B-B14F-4D97-AF65-F5344CB8AC3E}">
        <p14:creationId xmlns:p14="http://schemas.microsoft.com/office/powerpoint/2010/main" val="1599987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hf hdr="0" dt="0"/>
  <p:txStyles>
    <p:titleStyle>
      <a:lvl1pPr algn="l" defTabSz="457200" rtl="0" eaLnBrk="1" latinLnBrk="0" hangingPunct="1">
        <a:lnSpc>
          <a:spcPct val="90000"/>
        </a:lnSpc>
        <a:spcBef>
          <a:spcPct val="0"/>
        </a:spcBef>
        <a:buNone/>
        <a:defRPr sz="3000" b="0" kern="1200">
          <a:solidFill>
            <a:schemeClr val="bg1"/>
          </a:solidFill>
          <a:latin typeface="+mj-lt"/>
          <a:ea typeface="+mj-ea"/>
          <a:cs typeface="+mj-cs"/>
        </a:defRPr>
      </a:lvl1pPr>
    </p:titleStyle>
    <p:bodyStyle>
      <a:lvl1pPr marL="228600" indent="-228600" algn="l" defTabSz="457200" rtl="0" eaLnBrk="1" latinLnBrk="0" hangingPunct="1">
        <a:spcBef>
          <a:spcPts val="1200"/>
        </a:spcBef>
        <a:buClr>
          <a:schemeClr val="tx2"/>
        </a:buClr>
        <a:buFont typeface="Arial" panose="020B0604020202020204" pitchFamily="34" charset="0"/>
        <a:buChar char="•"/>
        <a:defRPr sz="2200" b="0" kern="1200">
          <a:solidFill>
            <a:schemeClr val="tx1"/>
          </a:solidFill>
          <a:latin typeface="+mn-lt"/>
          <a:ea typeface="+mn-ea"/>
          <a:cs typeface="+mn-cs"/>
        </a:defRPr>
      </a:lvl1pPr>
      <a:lvl2pPr marL="457200" indent="-228600" algn="l" defTabSz="457200" rtl="0" eaLnBrk="1" latinLnBrk="0" hangingPunct="1">
        <a:spcBef>
          <a:spcPts val="800"/>
        </a:spcBef>
        <a:buClr>
          <a:schemeClr val="tx2"/>
        </a:buClr>
        <a:buFont typeface="Georgia" panose="02040502050405020303" pitchFamily="18" charset="0"/>
        <a:buChar char="–"/>
        <a:defRPr sz="1800" kern="1200">
          <a:solidFill>
            <a:schemeClr val="tx1"/>
          </a:solidFill>
          <a:latin typeface="+mn-lt"/>
          <a:ea typeface="+mn-ea"/>
          <a:cs typeface="+mn-cs"/>
        </a:defRPr>
      </a:lvl2pPr>
      <a:lvl3pPr marL="685800" indent="-228600" algn="l" defTabSz="457200" rtl="0" eaLnBrk="1" latinLnBrk="0" hangingPunct="1">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228600" algn="l" defTabSz="457200" rtl="0" eaLnBrk="1" latinLnBrk="0" hangingPunct="1">
        <a:spcBef>
          <a:spcPts val="600"/>
        </a:spcBef>
        <a:buClrTx/>
        <a:buFont typeface="Arial" panose="020B0604020202020204" pitchFamily="34" charset="0"/>
        <a:buChar char="•"/>
        <a:defRPr sz="1400" kern="1200">
          <a:solidFill>
            <a:schemeClr val="tx1"/>
          </a:solidFill>
          <a:latin typeface="+mn-lt"/>
          <a:ea typeface="+mn-ea"/>
          <a:cs typeface="+mn-cs"/>
        </a:defRPr>
      </a:lvl4pPr>
      <a:lvl5pPr marL="1234440" indent="-182880" algn="l" defTabSz="457200" rtl="0" eaLnBrk="1" latinLnBrk="0" hangingPunct="1">
        <a:spcBef>
          <a:spcPts val="300"/>
        </a:spcBef>
        <a:buClrTx/>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 name="Rectangle 7"/>
          <p:cNvSpPr/>
          <p:nvPr/>
        </p:nvSpPr>
        <p:spPr bwMode="gray">
          <a:xfrm>
            <a:off x="7771577" y="1"/>
            <a:ext cx="1384299" cy="752128"/>
          </a:xfrm>
          <a:custGeom>
            <a:avLst/>
            <a:gdLst/>
            <a:ahLst/>
            <a:cxnLst/>
            <a:rect l="l" t="t" r="r" b="b"/>
            <a:pathLst>
              <a:path w="1384299" h="752128">
                <a:moveTo>
                  <a:pt x="400544" y="0"/>
                </a:moveTo>
                <a:lnTo>
                  <a:pt x="1384299" y="0"/>
                </a:lnTo>
                <a:lnTo>
                  <a:pt x="1384299" y="752128"/>
                </a:lnTo>
                <a:lnTo>
                  <a:pt x="0" y="752128"/>
                </a:lnTo>
                <a:close/>
              </a:path>
            </a:pathLst>
          </a:custGeom>
          <a:solidFill>
            <a:schemeClr val="tx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29" name="Rectangle 7"/>
          <p:cNvSpPr/>
          <p:nvPr/>
        </p:nvSpPr>
        <p:spPr bwMode="gray">
          <a:xfrm>
            <a:off x="-11876" y="1"/>
            <a:ext cx="8092250" cy="752129"/>
          </a:xfrm>
          <a:custGeom>
            <a:avLst/>
            <a:gdLst/>
            <a:ahLst/>
            <a:cxnLst/>
            <a:rect l="l" t="t" r="r" b="b"/>
            <a:pathLst>
              <a:path w="8092250" h="752129">
                <a:moveTo>
                  <a:pt x="0" y="0"/>
                </a:moveTo>
                <a:lnTo>
                  <a:pt x="1306301" y="0"/>
                </a:lnTo>
                <a:lnTo>
                  <a:pt x="6785949" y="0"/>
                </a:lnTo>
                <a:lnTo>
                  <a:pt x="8092250" y="0"/>
                </a:lnTo>
                <a:lnTo>
                  <a:pt x="7691705" y="752129"/>
                </a:lnTo>
                <a:lnTo>
                  <a:pt x="6785949" y="752129"/>
                </a:lnTo>
                <a:lnTo>
                  <a:pt x="1306301" y="752129"/>
                </a:lnTo>
                <a:lnTo>
                  <a:pt x="0" y="752129"/>
                </a:lnTo>
                <a:close/>
              </a:path>
            </a:pathLst>
          </a:custGeom>
          <a:solidFill>
            <a:schemeClr val="tx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2" name="Title Placeholder 1"/>
          <p:cNvSpPr>
            <a:spLocks noGrp="1"/>
          </p:cNvSpPr>
          <p:nvPr>
            <p:ph type="title"/>
          </p:nvPr>
        </p:nvSpPr>
        <p:spPr bwMode="white">
          <a:xfrm>
            <a:off x="685800" y="0"/>
            <a:ext cx="7223760" cy="728798"/>
          </a:xfrm>
          <a:prstGeom prst="rect">
            <a:avLst/>
          </a:prstGeom>
        </p:spPr>
        <p:txBody>
          <a:bodyPr vert="horz" lIns="0" tIns="0" rIns="91440" bIns="0" rtlCol="0" anchor="ctr" anchorCtr="0">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685800" y="1067254"/>
            <a:ext cx="7772400" cy="5120640"/>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bwMode="gray">
          <a:xfrm>
            <a:off x="685800" y="6475540"/>
            <a:ext cx="3657600" cy="219456"/>
          </a:xfrm>
          <a:prstGeom prst="rect">
            <a:avLst/>
          </a:prstGeom>
        </p:spPr>
        <p:txBody>
          <a:bodyPr vert="horz" lIns="0" tIns="45720" rIns="0" bIns="45720" rtlCol="0" anchor="ctr"/>
          <a:lstStyle>
            <a:lvl1pPr algn="l">
              <a:defRPr sz="800">
                <a:solidFill>
                  <a:schemeClr val="tx1"/>
                </a:solidFill>
              </a:defRPr>
            </a:lvl1pPr>
          </a:lstStyle>
          <a:p>
            <a:r>
              <a:rPr lang="en-US" dirty="0" smtClean="0"/>
              <a:t>©2016 Lewis Roca Rothgerber Christie LLP  /  lrrc.com </a:t>
            </a:r>
            <a:endParaRPr lang="en-US" dirty="0"/>
          </a:p>
        </p:txBody>
      </p:sp>
      <p:sp>
        <p:nvSpPr>
          <p:cNvPr id="6" name="Slide Number Placeholder 5"/>
          <p:cNvSpPr>
            <a:spLocks noGrp="1"/>
          </p:cNvSpPr>
          <p:nvPr>
            <p:ph type="sldNum" sz="quarter" idx="4"/>
          </p:nvPr>
        </p:nvSpPr>
        <p:spPr bwMode="gray">
          <a:xfrm>
            <a:off x="4305302" y="6475540"/>
            <a:ext cx="320040" cy="219456"/>
          </a:xfrm>
          <a:prstGeom prst="rect">
            <a:avLst/>
          </a:prstGeom>
        </p:spPr>
        <p:txBody>
          <a:bodyPr vert="horz" lIns="0" tIns="0" rIns="0" bIns="0" rtlCol="0" anchor="ctr" anchorCtr="0"/>
          <a:lstStyle>
            <a:lvl1pPr algn="l">
              <a:defRPr sz="800">
                <a:solidFill>
                  <a:schemeClr val="tx1"/>
                </a:solidFill>
              </a:defRPr>
            </a:lvl1pPr>
          </a:lstStyle>
          <a:p>
            <a:fld id="{538E2305-5E0D-45A7-9DC6-2E6679313C85}" type="slidenum">
              <a:rPr lang="en-US" smtClean="0"/>
              <a:t>‹#›</a:t>
            </a:fld>
            <a:endParaRPr lang="en-US" dirty="0"/>
          </a:p>
        </p:txBody>
      </p:sp>
    </p:spTree>
    <p:extLst>
      <p:ext uri="{BB962C8B-B14F-4D97-AF65-F5344CB8AC3E}">
        <p14:creationId xmlns:p14="http://schemas.microsoft.com/office/powerpoint/2010/main" val="159998780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iming>
    <p:tnLst>
      <p:par>
        <p:cTn id="1" dur="indefinite" restart="never" nodeType="tmRoot"/>
      </p:par>
    </p:tnLst>
  </p:timing>
  <p:hf hdr="0" dt="0"/>
  <p:txStyles>
    <p:titleStyle>
      <a:lvl1pPr algn="l" defTabSz="457200" rtl="0" eaLnBrk="1" latinLnBrk="0" hangingPunct="1">
        <a:lnSpc>
          <a:spcPct val="90000"/>
        </a:lnSpc>
        <a:spcBef>
          <a:spcPct val="0"/>
        </a:spcBef>
        <a:buNone/>
        <a:defRPr sz="3000" b="0" kern="1200">
          <a:solidFill>
            <a:schemeClr val="bg1"/>
          </a:solidFill>
          <a:latin typeface="+mj-lt"/>
          <a:ea typeface="+mj-ea"/>
          <a:cs typeface="+mj-cs"/>
        </a:defRPr>
      </a:lvl1pPr>
    </p:titleStyle>
    <p:bodyStyle>
      <a:lvl1pPr marL="228600" indent="-228600" algn="l" defTabSz="457200" rtl="0" eaLnBrk="1" latinLnBrk="0" hangingPunct="1">
        <a:spcBef>
          <a:spcPts val="1200"/>
        </a:spcBef>
        <a:buClr>
          <a:schemeClr val="tx2"/>
        </a:buClr>
        <a:buFont typeface="Arial" panose="020B0604020202020204" pitchFamily="34" charset="0"/>
        <a:buChar char="•"/>
        <a:defRPr sz="2200" b="0" kern="1200">
          <a:solidFill>
            <a:schemeClr val="tx1"/>
          </a:solidFill>
          <a:latin typeface="+mn-lt"/>
          <a:ea typeface="+mn-ea"/>
          <a:cs typeface="+mn-cs"/>
        </a:defRPr>
      </a:lvl1pPr>
      <a:lvl2pPr marL="457200" indent="-228600" algn="l" defTabSz="457200" rtl="0" eaLnBrk="1" latinLnBrk="0" hangingPunct="1">
        <a:spcBef>
          <a:spcPts val="800"/>
        </a:spcBef>
        <a:buClr>
          <a:schemeClr val="tx2"/>
        </a:buClr>
        <a:buFont typeface="Georgia" panose="02040502050405020303" pitchFamily="18" charset="0"/>
        <a:buChar char="–"/>
        <a:defRPr sz="1800" kern="1200">
          <a:solidFill>
            <a:schemeClr val="tx1"/>
          </a:solidFill>
          <a:latin typeface="+mn-lt"/>
          <a:ea typeface="+mn-ea"/>
          <a:cs typeface="+mn-cs"/>
        </a:defRPr>
      </a:lvl2pPr>
      <a:lvl3pPr marL="685800" indent="-228600" algn="l" defTabSz="457200" rtl="0" eaLnBrk="1" latinLnBrk="0" hangingPunct="1">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228600" algn="l" defTabSz="457200" rtl="0" eaLnBrk="1" latinLnBrk="0" hangingPunct="1">
        <a:spcBef>
          <a:spcPts val="600"/>
        </a:spcBef>
        <a:buClrTx/>
        <a:buFont typeface="Arial" panose="020B0604020202020204" pitchFamily="34" charset="0"/>
        <a:buChar char="•"/>
        <a:defRPr sz="1400" kern="1200">
          <a:solidFill>
            <a:schemeClr val="tx1"/>
          </a:solidFill>
          <a:latin typeface="+mn-lt"/>
          <a:ea typeface="+mn-ea"/>
          <a:cs typeface="+mn-cs"/>
        </a:defRPr>
      </a:lvl4pPr>
      <a:lvl5pPr marL="1234440" indent="-182880" algn="l" defTabSz="457200" rtl="0" eaLnBrk="1" latinLnBrk="0" hangingPunct="1">
        <a:spcBef>
          <a:spcPts val="300"/>
        </a:spcBef>
        <a:buClrTx/>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 name="Rectangle 7"/>
          <p:cNvSpPr/>
          <p:nvPr/>
        </p:nvSpPr>
        <p:spPr bwMode="gray">
          <a:xfrm>
            <a:off x="7771577" y="1"/>
            <a:ext cx="1384299" cy="752128"/>
          </a:xfrm>
          <a:custGeom>
            <a:avLst/>
            <a:gdLst/>
            <a:ahLst/>
            <a:cxnLst/>
            <a:rect l="l" t="t" r="r" b="b"/>
            <a:pathLst>
              <a:path w="1384299" h="752128">
                <a:moveTo>
                  <a:pt x="400544" y="0"/>
                </a:moveTo>
                <a:lnTo>
                  <a:pt x="1384299" y="0"/>
                </a:lnTo>
                <a:lnTo>
                  <a:pt x="1384299" y="752128"/>
                </a:lnTo>
                <a:lnTo>
                  <a:pt x="0" y="752128"/>
                </a:lnTo>
                <a:close/>
              </a:path>
            </a:pathLst>
          </a:custGeom>
          <a:solidFill>
            <a:schemeClr val="tx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29" name="Rectangle 7"/>
          <p:cNvSpPr/>
          <p:nvPr/>
        </p:nvSpPr>
        <p:spPr bwMode="gray">
          <a:xfrm>
            <a:off x="-11876" y="1"/>
            <a:ext cx="8092250" cy="752129"/>
          </a:xfrm>
          <a:custGeom>
            <a:avLst/>
            <a:gdLst/>
            <a:ahLst/>
            <a:cxnLst/>
            <a:rect l="l" t="t" r="r" b="b"/>
            <a:pathLst>
              <a:path w="8092250" h="752129">
                <a:moveTo>
                  <a:pt x="0" y="0"/>
                </a:moveTo>
                <a:lnTo>
                  <a:pt x="1306301" y="0"/>
                </a:lnTo>
                <a:lnTo>
                  <a:pt x="6785949" y="0"/>
                </a:lnTo>
                <a:lnTo>
                  <a:pt x="8092250" y="0"/>
                </a:lnTo>
                <a:lnTo>
                  <a:pt x="7691705" y="752129"/>
                </a:lnTo>
                <a:lnTo>
                  <a:pt x="6785949" y="752129"/>
                </a:lnTo>
                <a:lnTo>
                  <a:pt x="1306301" y="752129"/>
                </a:lnTo>
                <a:lnTo>
                  <a:pt x="0" y="752129"/>
                </a:lnTo>
                <a:close/>
              </a:path>
            </a:pathLst>
          </a:custGeom>
          <a:solidFill>
            <a:schemeClr val="tx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2" name="Title Placeholder 1"/>
          <p:cNvSpPr>
            <a:spLocks noGrp="1"/>
          </p:cNvSpPr>
          <p:nvPr>
            <p:ph type="title"/>
          </p:nvPr>
        </p:nvSpPr>
        <p:spPr bwMode="white">
          <a:xfrm>
            <a:off x="685800" y="0"/>
            <a:ext cx="7223760" cy="728798"/>
          </a:xfrm>
          <a:prstGeom prst="rect">
            <a:avLst/>
          </a:prstGeom>
        </p:spPr>
        <p:txBody>
          <a:bodyPr vert="horz" lIns="0" tIns="0" rIns="91440" bIns="0" rtlCol="0" anchor="ctr" anchorCtr="0">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685800" y="1067254"/>
            <a:ext cx="7772400" cy="5120640"/>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bwMode="gray">
          <a:xfrm>
            <a:off x="685800" y="6475540"/>
            <a:ext cx="3657600" cy="219456"/>
          </a:xfrm>
          <a:prstGeom prst="rect">
            <a:avLst/>
          </a:prstGeom>
        </p:spPr>
        <p:txBody>
          <a:bodyPr vert="horz" lIns="0" tIns="45720" rIns="0" bIns="45720" rtlCol="0" anchor="ctr"/>
          <a:lstStyle>
            <a:lvl1pPr algn="l">
              <a:defRPr sz="800">
                <a:solidFill>
                  <a:schemeClr val="tx1"/>
                </a:solidFill>
              </a:defRPr>
            </a:lvl1pPr>
          </a:lstStyle>
          <a:p>
            <a:pPr defTabSz="457200"/>
            <a:r>
              <a:rPr lang="en-US" dirty="0" smtClean="0">
                <a:solidFill>
                  <a:srgbClr val="323232"/>
                </a:solidFill>
              </a:rPr>
              <a:t>©2016 Lewis Roca Rothgerber Christie LLP  /  Internal Use Only  /  lrrc.com  /</a:t>
            </a:r>
            <a:endParaRPr lang="en-US" dirty="0">
              <a:solidFill>
                <a:srgbClr val="323232"/>
              </a:solidFill>
            </a:endParaRPr>
          </a:p>
        </p:txBody>
      </p:sp>
      <p:sp>
        <p:nvSpPr>
          <p:cNvPr id="6" name="Slide Number Placeholder 5"/>
          <p:cNvSpPr>
            <a:spLocks noGrp="1"/>
          </p:cNvSpPr>
          <p:nvPr>
            <p:ph type="sldNum" sz="quarter" idx="4"/>
          </p:nvPr>
        </p:nvSpPr>
        <p:spPr bwMode="gray">
          <a:xfrm>
            <a:off x="4305302" y="6475540"/>
            <a:ext cx="320040" cy="219456"/>
          </a:xfrm>
          <a:prstGeom prst="rect">
            <a:avLst/>
          </a:prstGeom>
        </p:spPr>
        <p:txBody>
          <a:bodyPr vert="horz" lIns="0" tIns="0" rIns="0" bIns="0" rtlCol="0" anchor="ctr" anchorCtr="0"/>
          <a:lstStyle>
            <a:lvl1pPr algn="l">
              <a:defRPr sz="800">
                <a:solidFill>
                  <a:schemeClr val="tx1"/>
                </a:solidFill>
              </a:defRPr>
            </a:lvl1pPr>
          </a:lstStyle>
          <a:p>
            <a:pPr defTabSz="457200"/>
            <a:fld id="{4D467D88-DCFD-354C-96A5-D863D5E9364D}" type="slidenum">
              <a:rPr lang="en-US" smtClean="0">
                <a:solidFill>
                  <a:srgbClr val="323232"/>
                </a:solidFill>
              </a:rPr>
              <a:pPr defTabSz="457200"/>
              <a:t>‹#›</a:t>
            </a:fld>
            <a:endParaRPr lang="en-US" dirty="0">
              <a:solidFill>
                <a:srgbClr val="323232"/>
              </a:solidFill>
            </a:endParaRPr>
          </a:p>
        </p:txBody>
      </p:sp>
    </p:spTree>
    <p:extLst>
      <p:ext uri="{BB962C8B-B14F-4D97-AF65-F5344CB8AC3E}">
        <p14:creationId xmlns:p14="http://schemas.microsoft.com/office/powerpoint/2010/main" val="6351933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iming>
    <p:tnLst>
      <p:par>
        <p:cTn id="1" dur="indefinite" restart="never" nodeType="tmRoot"/>
      </p:par>
    </p:tnLst>
  </p:timing>
  <p:hf hdr="0" dt="0"/>
  <p:txStyles>
    <p:titleStyle>
      <a:lvl1pPr algn="l" defTabSz="457200" rtl="0" eaLnBrk="1" latinLnBrk="0" hangingPunct="1">
        <a:lnSpc>
          <a:spcPct val="90000"/>
        </a:lnSpc>
        <a:spcBef>
          <a:spcPct val="0"/>
        </a:spcBef>
        <a:buNone/>
        <a:defRPr sz="3000" b="0" kern="1200">
          <a:solidFill>
            <a:schemeClr val="bg1"/>
          </a:solidFill>
          <a:latin typeface="+mj-lt"/>
          <a:ea typeface="+mj-ea"/>
          <a:cs typeface="+mj-cs"/>
        </a:defRPr>
      </a:lvl1pPr>
    </p:titleStyle>
    <p:bodyStyle>
      <a:lvl1pPr marL="228600" indent="-228600" algn="l" defTabSz="457200" rtl="0" eaLnBrk="1" latinLnBrk="0" hangingPunct="1">
        <a:spcBef>
          <a:spcPts val="1200"/>
        </a:spcBef>
        <a:buClr>
          <a:schemeClr val="tx2"/>
        </a:buClr>
        <a:buFont typeface="Arial" panose="020B0604020202020204" pitchFamily="34" charset="0"/>
        <a:buChar char="•"/>
        <a:defRPr sz="2200" b="0" kern="1200">
          <a:solidFill>
            <a:schemeClr val="tx1"/>
          </a:solidFill>
          <a:latin typeface="+mn-lt"/>
          <a:ea typeface="+mn-ea"/>
          <a:cs typeface="+mn-cs"/>
        </a:defRPr>
      </a:lvl1pPr>
      <a:lvl2pPr marL="457200" indent="-228600" algn="l" defTabSz="457200" rtl="0" eaLnBrk="1" latinLnBrk="0" hangingPunct="1">
        <a:spcBef>
          <a:spcPts val="800"/>
        </a:spcBef>
        <a:buClr>
          <a:schemeClr val="tx2"/>
        </a:buClr>
        <a:buFont typeface="Georgia" panose="02040502050405020303" pitchFamily="18" charset="0"/>
        <a:buChar char="–"/>
        <a:defRPr sz="1800" kern="1200">
          <a:solidFill>
            <a:schemeClr val="tx1"/>
          </a:solidFill>
          <a:latin typeface="+mn-lt"/>
          <a:ea typeface="+mn-ea"/>
          <a:cs typeface="+mn-cs"/>
        </a:defRPr>
      </a:lvl2pPr>
      <a:lvl3pPr marL="685800" indent="-228600" algn="l" defTabSz="457200" rtl="0" eaLnBrk="1" latinLnBrk="0" hangingPunct="1">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228600" algn="l" defTabSz="457200" rtl="0" eaLnBrk="1" latinLnBrk="0" hangingPunct="1">
        <a:spcBef>
          <a:spcPts val="600"/>
        </a:spcBef>
        <a:buClrTx/>
        <a:buFont typeface="Arial" panose="020B0604020202020204" pitchFamily="34" charset="0"/>
        <a:buChar char="•"/>
        <a:defRPr sz="1400" kern="1200">
          <a:solidFill>
            <a:schemeClr val="tx1"/>
          </a:solidFill>
          <a:latin typeface="+mn-lt"/>
          <a:ea typeface="+mn-ea"/>
          <a:cs typeface="+mn-cs"/>
        </a:defRPr>
      </a:lvl4pPr>
      <a:lvl5pPr marL="1234440" indent="-182880" algn="l" defTabSz="457200" rtl="0" eaLnBrk="1" latinLnBrk="0" hangingPunct="1">
        <a:spcBef>
          <a:spcPts val="300"/>
        </a:spcBef>
        <a:buClrTx/>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 name="Rectangle 7"/>
          <p:cNvSpPr/>
          <p:nvPr/>
        </p:nvSpPr>
        <p:spPr bwMode="gray">
          <a:xfrm>
            <a:off x="7771577" y="1"/>
            <a:ext cx="1384299" cy="752128"/>
          </a:xfrm>
          <a:custGeom>
            <a:avLst/>
            <a:gdLst/>
            <a:ahLst/>
            <a:cxnLst/>
            <a:rect l="l" t="t" r="r" b="b"/>
            <a:pathLst>
              <a:path w="1384299" h="752128">
                <a:moveTo>
                  <a:pt x="400544" y="0"/>
                </a:moveTo>
                <a:lnTo>
                  <a:pt x="1384299" y="0"/>
                </a:lnTo>
                <a:lnTo>
                  <a:pt x="1384299" y="752128"/>
                </a:lnTo>
                <a:lnTo>
                  <a:pt x="0" y="752128"/>
                </a:lnTo>
                <a:close/>
              </a:path>
            </a:pathLst>
          </a:custGeom>
          <a:solidFill>
            <a:schemeClr val="tx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29" name="Rectangle 7"/>
          <p:cNvSpPr/>
          <p:nvPr/>
        </p:nvSpPr>
        <p:spPr bwMode="gray">
          <a:xfrm>
            <a:off x="-11876" y="1"/>
            <a:ext cx="8092250" cy="752129"/>
          </a:xfrm>
          <a:custGeom>
            <a:avLst/>
            <a:gdLst/>
            <a:ahLst/>
            <a:cxnLst/>
            <a:rect l="l" t="t" r="r" b="b"/>
            <a:pathLst>
              <a:path w="8092250" h="752129">
                <a:moveTo>
                  <a:pt x="0" y="0"/>
                </a:moveTo>
                <a:lnTo>
                  <a:pt x="1306301" y="0"/>
                </a:lnTo>
                <a:lnTo>
                  <a:pt x="6785949" y="0"/>
                </a:lnTo>
                <a:lnTo>
                  <a:pt x="8092250" y="0"/>
                </a:lnTo>
                <a:lnTo>
                  <a:pt x="7691705" y="752129"/>
                </a:lnTo>
                <a:lnTo>
                  <a:pt x="6785949" y="752129"/>
                </a:lnTo>
                <a:lnTo>
                  <a:pt x="1306301" y="752129"/>
                </a:lnTo>
                <a:lnTo>
                  <a:pt x="0" y="752129"/>
                </a:lnTo>
                <a:close/>
              </a:path>
            </a:pathLst>
          </a:custGeom>
          <a:solidFill>
            <a:schemeClr val="tx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2" name="Title Placeholder 1"/>
          <p:cNvSpPr>
            <a:spLocks noGrp="1"/>
          </p:cNvSpPr>
          <p:nvPr>
            <p:ph type="title"/>
          </p:nvPr>
        </p:nvSpPr>
        <p:spPr bwMode="white">
          <a:xfrm>
            <a:off x="685800" y="0"/>
            <a:ext cx="7223760" cy="728798"/>
          </a:xfrm>
          <a:prstGeom prst="rect">
            <a:avLst/>
          </a:prstGeom>
        </p:spPr>
        <p:txBody>
          <a:bodyPr vert="horz" lIns="0" tIns="0" rIns="91440" bIns="0" rtlCol="0" anchor="ctr" anchorCtr="0">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685800" y="1067254"/>
            <a:ext cx="7772400" cy="5120640"/>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bwMode="gray">
          <a:xfrm>
            <a:off x="685800" y="6475540"/>
            <a:ext cx="3657600" cy="219456"/>
          </a:xfrm>
          <a:prstGeom prst="rect">
            <a:avLst/>
          </a:prstGeom>
        </p:spPr>
        <p:txBody>
          <a:bodyPr vert="horz" lIns="0" tIns="45720" rIns="0" bIns="45720" rtlCol="0" anchor="ctr"/>
          <a:lstStyle>
            <a:lvl1pPr algn="l">
              <a:defRPr sz="800">
                <a:solidFill>
                  <a:schemeClr val="tx1"/>
                </a:solidFill>
              </a:defRPr>
            </a:lvl1pPr>
          </a:lstStyle>
          <a:p>
            <a:pPr defTabSz="457200"/>
            <a:r>
              <a:rPr lang="en-US" dirty="0" smtClean="0">
                <a:solidFill>
                  <a:srgbClr val="323232"/>
                </a:solidFill>
              </a:rPr>
              <a:t>©2016 Lewis Roca Rothgerber Christie LLP  /  Internal Use Only  /  lrrc.com  /</a:t>
            </a:r>
            <a:endParaRPr lang="en-US" dirty="0">
              <a:solidFill>
                <a:srgbClr val="323232"/>
              </a:solidFill>
            </a:endParaRPr>
          </a:p>
        </p:txBody>
      </p:sp>
      <p:sp>
        <p:nvSpPr>
          <p:cNvPr id="6" name="Slide Number Placeholder 5"/>
          <p:cNvSpPr>
            <a:spLocks noGrp="1"/>
          </p:cNvSpPr>
          <p:nvPr>
            <p:ph type="sldNum" sz="quarter" idx="4"/>
          </p:nvPr>
        </p:nvSpPr>
        <p:spPr bwMode="gray">
          <a:xfrm>
            <a:off x="4305302" y="6475540"/>
            <a:ext cx="320040" cy="219456"/>
          </a:xfrm>
          <a:prstGeom prst="rect">
            <a:avLst/>
          </a:prstGeom>
        </p:spPr>
        <p:txBody>
          <a:bodyPr vert="horz" lIns="0" tIns="0" rIns="0" bIns="0" rtlCol="0" anchor="ctr" anchorCtr="0"/>
          <a:lstStyle>
            <a:lvl1pPr algn="l">
              <a:defRPr sz="800">
                <a:solidFill>
                  <a:schemeClr val="tx1"/>
                </a:solidFill>
              </a:defRPr>
            </a:lvl1pPr>
          </a:lstStyle>
          <a:p>
            <a:pPr defTabSz="457200"/>
            <a:fld id="{4D467D88-DCFD-354C-96A5-D863D5E9364D}" type="slidenum">
              <a:rPr lang="en-US" smtClean="0">
                <a:solidFill>
                  <a:srgbClr val="323232"/>
                </a:solidFill>
              </a:rPr>
              <a:pPr defTabSz="457200"/>
              <a:t>‹#›</a:t>
            </a:fld>
            <a:endParaRPr lang="en-US" dirty="0">
              <a:solidFill>
                <a:srgbClr val="323232"/>
              </a:solidFill>
            </a:endParaRPr>
          </a:p>
        </p:txBody>
      </p:sp>
    </p:spTree>
    <p:extLst>
      <p:ext uri="{BB962C8B-B14F-4D97-AF65-F5344CB8AC3E}">
        <p14:creationId xmlns:p14="http://schemas.microsoft.com/office/powerpoint/2010/main" val="165169085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iming>
    <p:tnLst>
      <p:par>
        <p:cTn id="1" dur="indefinite" restart="never" nodeType="tmRoot"/>
      </p:par>
    </p:tnLst>
  </p:timing>
  <p:hf hdr="0" dt="0"/>
  <p:txStyles>
    <p:titleStyle>
      <a:lvl1pPr algn="l" defTabSz="457200" rtl="0" eaLnBrk="1" latinLnBrk="0" hangingPunct="1">
        <a:lnSpc>
          <a:spcPct val="90000"/>
        </a:lnSpc>
        <a:spcBef>
          <a:spcPct val="0"/>
        </a:spcBef>
        <a:buNone/>
        <a:defRPr sz="3000" b="0" kern="1200">
          <a:solidFill>
            <a:schemeClr val="bg1"/>
          </a:solidFill>
          <a:latin typeface="+mj-lt"/>
          <a:ea typeface="+mj-ea"/>
          <a:cs typeface="+mj-cs"/>
        </a:defRPr>
      </a:lvl1pPr>
    </p:titleStyle>
    <p:bodyStyle>
      <a:lvl1pPr marL="228600" indent="-228600" algn="l" defTabSz="457200" rtl="0" eaLnBrk="1" latinLnBrk="0" hangingPunct="1">
        <a:spcBef>
          <a:spcPts val="1200"/>
        </a:spcBef>
        <a:buClr>
          <a:schemeClr val="tx2"/>
        </a:buClr>
        <a:buFont typeface="Arial" panose="020B0604020202020204" pitchFamily="34" charset="0"/>
        <a:buChar char="•"/>
        <a:defRPr sz="2200" b="0" kern="1200">
          <a:solidFill>
            <a:schemeClr val="tx1"/>
          </a:solidFill>
          <a:latin typeface="+mn-lt"/>
          <a:ea typeface="+mn-ea"/>
          <a:cs typeface="+mn-cs"/>
        </a:defRPr>
      </a:lvl1pPr>
      <a:lvl2pPr marL="457200" indent="-228600" algn="l" defTabSz="457200" rtl="0" eaLnBrk="1" latinLnBrk="0" hangingPunct="1">
        <a:spcBef>
          <a:spcPts val="800"/>
        </a:spcBef>
        <a:buClr>
          <a:schemeClr val="tx2"/>
        </a:buClr>
        <a:buFont typeface="Georgia" panose="02040502050405020303" pitchFamily="18" charset="0"/>
        <a:buChar char="–"/>
        <a:defRPr sz="1800" kern="1200">
          <a:solidFill>
            <a:schemeClr val="tx1"/>
          </a:solidFill>
          <a:latin typeface="+mn-lt"/>
          <a:ea typeface="+mn-ea"/>
          <a:cs typeface="+mn-cs"/>
        </a:defRPr>
      </a:lvl2pPr>
      <a:lvl3pPr marL="685800" indent="-228600" algn="l" defTabSz="457200" rtl="0" eaLnBrk="1" latinLnBrk="0" hangingPunct="1">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228600" algn="l" defTabSz="457200" rtl="0" eaLnBrk="1" latinLnBrk="0" hangingPunct="1">
        <a:spcBef>
          <a:spcPts val="600"/>
        </a:spcBef>
        <a:buClrTx/>
        <a:buFont typeface="Arial" panose="020B0604020202020204" pitchFamily="34" charset="0"/>
        <a:buChar char="•"/>
        <a:defRPr sz="1400" kern="1200">
          <a:solidFill>
            <a:schemeClr val="tx1"/>
          </a:solidFill>
          <a:latin typeface="+mn-lt"/>
          <a:ea typeface="+mn-ea"/>
          <a:cs typeface="+mn-cs"/>
        </a:defRPr>
      </a:lvl4pPr>
      <a:lvl5pPr marL="1234440" indent="-182880" algn="l" defTabSz="457200" rtl="0" eaLnBrk="1" latinLnBrk="0" hangingPunct="1">
        <a:spcBef>
          <a:spcPts val="300"/>
        </a:spcBef>
        <a:buClrTx/>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 name="Rectangle 7"/>
          <p:cNvSpPr/>
          <p:nvPr/>
        </p:nvSpPr>
        <p:spPr bwMode="gray">
          <a:xfrm>
            <a:off x="7771577" y="1"/>
            <a:ext cx="1384299" cy="752128"/>
          </a:xfrm>
          <a:custGeom>
            <a:avLst/>
            <a:gdLst/>
            <a:ahLst/>
            <a:cxnLst/>
            <a:rect l="l" t="t" r="r" b="b"/>
            <a:pathLst>
              <a:path w="1384299" h="752128">
                <a:moveTo>
                  <a:pt x="400544" y="0"/>
                </a:moveTo>
                <a:lnTo>
                  <a:pt x="1384299" y="0"/>
                </a:lnTo>
                <a:lnTo>
                  <a:pt x="1384299" y="752128"/>
                </a:lnTo>
                <a:lnTo>
                  <a:pt x="0" y="752128"/>
                </a:lnTo>
                <a:close/>
              </a:path>
            </a:pathLst>
          </a:custGeom>
          <a:solidFill>
            <a:schemeClr val="tx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29" name="Rectangle 7"/>
          <p:cNvSpPr/>
          <p:nvPr/>
        </p:nvSpPr>
        <p:spPr bwMode="gray">
          <a:xfrm>
            <a:off x="-11876" y="1"/>
            <a:ext cx="8092250" cy="752129"/>
          </a:xfrm>
          <a:custGeom>
            <a:avLst/>
            <a:gdLst/>
            <a:ahLst/>
            <a:cxnLst/>
            <a:rect l="l" t="t" r="r" b="b"/>
            <a:pathLst>
              <a:path w="8092250" h="752129">
                <a:moveTo>
                  <a:pt x="0" y="0"/>
                </a:moveTo>
                <a:lnTo>
                  <a:pt x="1306301" y="0"/>
                </a:lnTo>
                <a:lnTo>
                  <a:pt x="6785949" y="0"/>
                </a:lnTo>
                <a:lnTo>
                  <a:pt x="8092250" y="0"/>
                </a:lnTo>
                <a:lnTo>
                  <a:pt x="7691705" y="752129"/>
                </a:lnTo>
                <a:lnTo>
                  <a:pt x="6785949" y="752129"/>
                </a:lnTo>
                <a:lnTo>
                  <a:pt x="1306301" y="752129"/>
                </a:lnTo>
                <a:lnTo>
                  <a:pt x="0" y="752129"/>
                </a:lnTo>
                <a:close/>
              </a:path>
            </a:pathLst>
          </a:custGeom>
          <a:solidFill>
            <a:schemeClr val="tx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2" name="Title Placeholder 1"/>
          <p:cNvSpPr>
            <a:spLocks noGrp="1"/>
          </p:cNvSpPr>
          <p:nvPr>
            <p:ph type="title"/>
          </p:nvPr>
        </p:nvSpPr>
        <p:spPr bwMode="white">
          <a:xfrm>
            <a:off x="685800" y="0"/>
            <a:ext cx="7223760" cy="728798"/>
          </a:xfrm>
          <a:prstGeom prst="rect">
            <a:avLst/>
          </a:prstGeom>
        </p:spPr>
        <p:txBody>
          <a:bodyPr vert="horz" lIns="0" tIns="0" rIns="91440" bIns="0" rtlCol="0" anchor="ctr" anchorCtr="0">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685800" y="1067254"/>
            <a:ext cx="7772400" cy="5120640"/>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bwMode="gray">
          <a:xfrm>
            <a:off x="685800" y="6475540"/>
            <a:ext cx="3657600" cy="219456"/>
          </a:xfrm>
          <a:prstGeom prst="rect">
            <a:avLst/>
          </a:prstGeom>
        </p:spPr>
        <p:txBody>
          <a:bodyPr vert="horz" lIns="0" tIns="45720" rIns="0" bIns="45720" rtlCol="0" anchor="ctr"/>
          <a:lstStyle>
            <a:lvl1pPr algn="l">
              <a:defRPr sz="800">
                <a:solidFill>
                  <a:schemeClr val="tx1"/>
                </a:solidFill>
              </a:defRPr>
            </a:lvl1pPr>
          </a:lstStyle>
          <a:p>
            <a:pPr defTabSz="457200"/>
            <a:r>
              <a:rPr lang="en-US" dirty="0" smtClean="0">
                <a:solidFill>
                  <a:srgbClr val="323232"/>
                </a:solidFill>
              </a:rPr>
              <a:t>©2016 Lewis Roca Rothgerber Christie LLP  /  Internal Use Only  /  lrrc.com  /</a:t>
            </a:r>
            <a:endParaRPr lang="en-US" dirty="0">
              <a:solidFill>
                <a:srgbClr val="323232"/>
              </a:solidFill>
            </a:endParaRPr>
          </a:p>
        </p:txBody>
      </p:sp>
      <p:sp>
        <p:nvSpPr>
          <p:cNvPr id="6" name="Slide Number Placeholder 5"/>
          <p:cNvSpPr>
            <a:spLocks noGrp="1"/>
          </p:cNvSpPr>
          <p:nvPr>
            <p:ph type="sldNum" sz="quarter" idx="4"/>
          </p:nvPr>
        </p:nvSpPr>
        <p:spPr bwMode="gray">
          <a:xfrm>
            <a:off x="4305302" y="6475540"/>
            <a:ext cx="320040" cy="219456"/>
          </a:xfrm>
          <a:prstGeom prst="rect">
            <a:avLst/>
          </a:prstGeom>
        </p:spPr>
        <p:txBody>
          <a:bodyPr vert="horz" lIns="0" tIns="0" rIns="0" bIns="0" rtlCol="0" anchor="ctr" anchorCtr="0"/>
          <a:lstStyle>
            <a:lvl1pPr algn="l">
              <a:defRPr sz="800">
                <a:solidFill>
                  <a:schemeClr val="tx1"/>
                </a:solidFill>
              </a:defRPr>
            </a:lvl1pPr>
          </a:lstStyle>
          <a:p>
            <a:pPr defTabSz="457200"/>
            <a:fld id="{4D467D88-DCFD-354C-96A5-D863D5E9364D}" type="slidenum">
              <a:rPr lang="en-US" smtClean="0">
                <a:solidFill>
                  <a:srgbClr val="323232"/>
                </a:solidFill>
              </a:rPr>
              <a:pPr defTabSz="457200"/>
              <a:t>‹#›</a:t>
            </a:fld>
            <a:endParaRPr lang="en-US" dirty="0">
              <a:solidFill>
                <a:srgbClr val="323232"/>
              </a:solidFill>
            </a:endParaRPr>
          </a:p>
        </p:txBody>
      </p:sp>
    </p:spTree>
    <p:extLst>
      <p:ext uri="{BB962C8B-B14F-4D97-AF65-F5344CB8AC3E}">
        <p14:creationId xmlns:p14="http://schemas.microsoft.com/office/powerpoint/2010/main" val="42848795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iming>
    <p:tnLst>
      <p:par>
        <p:cTn id="1" dur="indefinite" restart="never" nodeType="tmRoot"/>
      </p:par>
    </p:tnLst>
  </p:timing>
  <p:hf hdr="0" dt="0"/>
  <p:txStyles>
    <p:titleStyle>
      <a:lvl1pPr algn="l" defTabSz="457200" rtl="0" eaLnBrk="1" latinLnBrk="0" hangingPunct="1">
        <a:lnSpc>
          <a:spcPct val="90000"/>
        </a:lnSpc>
        <a:spcBef>
          <a:spcPct val="0"/>
        </a:spcBef>
        <a:buNone/>
        <a:defRPr sz="3000" b="0" kern="1200">
          <a:solidFill>
            <a:schemeClr val="bg1"/>
          </a:solidFill>
          <a:latin typeface="+mj-lt"/>
          <a:ea typeface="+mj-ea"/>
          <a:cs typeface="+mj-cs"/>
        </a:defRPr>
      </a:lvl1pPr>
    </p:titleStyle>
    <p:bodyStyle>
      <a:lvl1pPr marL="228600" indent="-228600" algn="l" defTabSz="457200" rtl="0" eaLnBrk="1" latinLnBrk="0" hangingPunct="1">
        <a:spcBef>
          <a:spcPts val="1200"/>
        </a:spcBef>
        <a:buClr>
          <a:schemeClr val="tx2"/>
        </a:buClr>
        <a:buFont typeface="Arial" panose="020B0604020202020204" pitchFamily="34" charset="0"/>
        <a:buChar char="•"/>
        <a:defRPr sz="2200" b="0" kern="1200">
          <a:solidFill>
            <a:schemeClr val="tx1"/>
          </a:solidFill>
          <a:latin typeface="+mn-lt"/>
          <a:ea typeface="+mn-ea"/>
          <a:cs typeface="+mn-cs"/>
        </a:defRPr>
      </a:lvl1pPr>
      <a:lvl2pPr marL="457200" indent="-228600" algn="l" defTabSz="457200" rtl="0" eaLnBrk="1" latinLnBrk="0" hangingPunct="1">
        <a:spcBef>
          <a:spcPts val="800"/>
        </a:spcBef>
        <a:buClr>
          <a:schemeClr val="tx2"/>
        </a:buClr>
        <a:buFont typeface="Georgia" panose="02040502050405020303" pitchFamily="18" charset="0"/>
        <a:buChar char="–"/>
        <a:defRPr sz="1800" kern="1200">
          <a:solidFill>
            <a:schemeClr val="tx1"/>
          </a:solidFill>
          <a:latin typeface="+mn-lt"/>
          <a:ea typeface="+mn-ea"/>
          <a:cs typeface="+mn-cs"/>
        </a:defRPr>
      </a:lvl2pPr>
      <a:lvl3pPr marL="685800" indent="-228600" algn="l" defTabSz="457200" rtl="0" eaLnBrk="1" latinLnBrk="0" hangingPunct="1">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228600" algn="l" defTabSz="457200" rtl="0" eaLnBrk="1" latinLnBrk="0" hangingPunct="1">
        <a:spcBef>
          <a:spcPts val="600"/>
        </a:spcBef>
        <a:buClrTx/>
        <a:buFont typeface="Arial" panose="020B0604020202020204" pitchFamily="34" charset="0"/>
        <a:buChar char="•"/>
        <a:defRPr sz="1400" kern="1200">
          <a:solidFill>
            <a:schemeClr val="tx1"/>
          </a:solidFill>
          <a:latin typeface="+mn-lt"/>
          <a:ea typeface="+mn-ea"/>
          <a:cs typeface="+mn-cs"/>
        </a:defRPr>
      </a:lvl4pPr>
      <a:lvl5pPr marL="1234440" indent="-182880" algn="l" defTabSz="457200" rtl="0" eaLnBrk="1" latinLnBrk="0" hangingPunct="1">
        <a:spcBef>
          <a:spcPts val="300"/>
        </a:spcBef>
        <a:buClrTx/>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 name="Rectangle 7"/>
          <p:cNvSpPr/>
          <p:nvPr/>
        </p:nvSpPr>
        <p:spPr bwMode="gray">
          <a:xfrm>
            <a:off x="7771577" y="1"/>
            <a:ext cx="1384299" cy="752128"/>
          </a:xfrm>
          <a:custGeom>
            <a:avLst/>
            <a:gdLst/>
            <a:ahLst/>
            <a:cxnLst/>
            <a:rect l="l" t="t" r="r" b="b"/>
            <a:pathLst>
              <a:path w="1384299" h="752128">
                <a:moveTo>
                  <a:pt x="400544" y="0"/>
                </a:moveTo>
                <a:lnTo>
                  <a:pt x="1384299" y="0"/>
                </a:lnTo>
                <a:lnTo>
                  <a:pt x="1384299" y="752128"/>
                </a:lnTo>
                <a:lnTo>
                  <a:pt x="0" y="752128"/>
                </a:lnTo>
                <a:close/>
              </a:path>
            </a:pathLst>
          </a:custGeom>
          <a:solidFill>
            <a:schemeClr val="tx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29" name="Rectangle 7"/>
          <p:cNvSpPr/>
          <p:nvPr/>
        </p:nvSpPr>
        <p:spPr bwMode="gray">
          <a:xfrm>
            <a:off x="-11876" y="1"/>
            <a:ext cx="8092250" cy="752129"/>
          </a:xfrm>
          <a:custGeom>
            <a:avLst/>
            <a:gdLst/>
            <a:ahLst/>
            <a:cxnLst/>
            <a:rect l="l" t="t" r="r" b="b"/>
            <a:pathLst>
              <a:path w="8092250" h="752129">
                <a:moveTo>
                  <a:pt x="0" y="0"/>
                </a:moveTo>
                <a:lnTo>
                  <a:pt x="1306301" y="0"/>
                </a:lnTo>
                <a:lnTo>
                  <a:pt x="6785949" y="0"/>
                </a:lnTo>
                <a:lnTo>
                  <a:pt x="8092250" y="0"/>
                </a:lnTo>
                <a:lnTo>
                  <a:pt x="7691705" y="752129"/>
                </a:lnTo>
                <a:lnTo>
                  <a:pt x="6785949" y="752129"/>
                </a:lnTo>
                <a:lnTo>
                  <a:pt x="1306301" y="752129"/>
                </a:lnTo>
                <a:lnTo>
                  <a:pt x="0" y="752129"/>
                </a:lnTo>
                <a:close/>
              </a:path>
            </a:pathLst>
          </a:custGeom>
          <a:solidFill>
            <a:schemeClr val="tx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2" name="Title Placeholder 1"/>
          <p:cNvSpPr>
            <a:spLocks noGrp="1"/>
          </p:cNvSpPr>
          <p:nvPr>
            <p:ph type="title"/>
          </p:nvPr>
        </p:nvSpPr>
        <p:spPr bwMode="white">
          <a:xfrm>
            <a:off x="685800" y="0"/>
            <a:ext cx="7223760" cy="728798"/>
          </a:xfrm>
          <a:prstGeom prst="rect">
            <a:avLst/>
          </a:prstGeom>
        </p:spPr>
        <p:txBody>
          <a:bodyPr vert="horz" lIns="0" tIns="0" rIns="91440" bIns="0" rtlCol="0" anchor="ctr" anchorCtr="0">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685800" y="1067254"/>
            <a:ext cx="7772400" cy="5120640"/>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bwMode="gray">
          <a:xfrm>
            <a:off x="685800" y="6475540"/>
            <a:ext cx="3657600" cy="219456"/>
          </a:xfrm>
          <a:prstGeom prst="rect">
            <a:avLst/>
          </a:prstGeom>
        </p:spPr>
        <p:txBody>
          <a:bodyPr vert="horz" lIns="0" tIns="45720" rIns="0" bIns="45720" rtlCol="0" anchor="ctr"/>
          <a:lstStyle>
            <a:lvl1pPr algn="l">
              <a:defRPr sz="800">
                <a:solidFill>
                  <a:schemeClr val="tx1"/>
                </a:solidFill>
              </a:defRPr>
            </a:lvl1pPr>
          </a:lstStyle>
          <a:p>
            <a:pPr defTabSz="457200"/>
            <a:r>
              <a:rPr lang="en-US" dirty="0" smtClean="0">
                <a:solidFill>
                  <a:srgbClr val="323232"/>
                </a:solidFill>
              </a:rPr>
              <a:t>©2016 Lewis Roca Rothgerber Christie LLP  /  Internal Use Only  /  lrrc.com  /</a:t>
            </a:r>
            <a:endParaRPr lang="en-US" dirty="0">
              <a:solidFill>
                <a:srgbClr val="323232"/>
              </a:solidFill>
            </a:endParaRPr>
          </a:p>
        </p:txBody>
      </p:sp>
      <p:sp>
        <p:nvSpPr>
          <p:cNvPr id="6" name="Slide Number Placeholder 5"/>
          <p:cNvSpPr>
            <a:spLocks noGrp="1"/>
          </p:cNvSpPr>
          <p:nvPr>
            <p:ph type="sldNum" sz="quarter" idx="4"/>
          </p:nvPr>
        </p:nvSpPr>
        <p:spPr bwMode="gray">
          <a:xfrm>
            <a:off x="4305302" y="6475540"/>
            <a:ext cx="320040" cy="219456"/>
          </a:xfrm>
          <a:prstGeom prst="rect">
            <a:avLst/>
          </a:prstGeom>
        </p:spPr>
        <p:txBody>
          <a:bodyPr vert="horz" lIns="0" tIns="0" rIns="0" bIns="0" rtlCol="0" anchor="ctr" anchorCtr="0"/>
          <a:lstStyle>
            <a:lvl1pPr algn="l">
              <a:defRPr sz="800">
                <a:solidFill>
                  <a:schemeClr val="tx1"/>
                </a:solidFill>
              </a:defRPr>
            </a:lvl1pPr>
          </a:lstStyle>
          <a:p>
            <a:pPr defTabSz="457200"/>
            <a:fld id="{4D467D88-DCFD-354C-96A5-D863D5E9364D}" type="slidenum">
              <a:rPr lang="en-US" smtClean="0">
                <a:solidFill>
                  <a:srgbClr val="323232"/>
                </a:solidFill>
              </a:rPr>
              <a:pPr defTabSz="457200"/>
              <a:t>‹#›</a:t>
            </a:fld>
            <a:endParaRPr lang="en-US" dirty="0">
              <a:solidFill>
                <a:srgbClr val="323232"/>
              </a:solidFill>
            </a:endParaRPr>
          </a:p>
        </p:txBody>
      </p:sp>
    </p:spTree>
    <p:extLst>
      <p:ext uri="{BB962C8B-B14F-4D97-AF65-F5344CB8AC3E}">
        <p14:creationId xmlns:p14="http://schemas.microsoft.com/office/powerpoint/2010/main" val="298676381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iming>
    <p:tnLst>
      <p:par>
        <p:cTn id="1" dur="indefinite" restart="never" nodeType="tmRoot"/>
      </p:par>
    </p:tnLst>
  </p:timing>
  <p:hf hdr="0" dt="0"/>
  <p:txStyles>
    <p:titleStyle>
      <a:lvl1pPr algn="l" defTabSz="457200" rtl="0" eaLnBrk="1" latinLnBrk="0" hangingPunct="1">
        <a:lnSpc>
          <a:spcPct val="90000"/>
        </a:lnSpc>
        <a:spcBef>
          <a:spcPct val="0"/>
        </a:spcBef>
        <a:buNone/>
        <a:defRPr sz="3000" b="0" kern="1200">
          <a:solidFill>
            <a:schemeClr val="bg1"/>
          </a:solidFill>
          <a:latin typeface="+mj-lt"/>
          <a:ea typeface="+mj-ea"/>
          <a:cs typeface="+mj-cs"/>
        </a:defRPr>
      </a:lvl1pPr>
    </p:titleStyle>
    <p:bodyStyle>
      <a:lvl1pPr marL="228600" indent="-228600" algn="l" defTabSz="457200" rtl="0" eaLnBrk="1" latinLnBrk="0" hangingPunct="1">
        <a:spcBef>
          <a:spcPts val="1200"/>
        </a:spcBef>
        <a:buClr>
          <a:schemeClr val="tx2"/>
        </a:buClr>
        <a:buFont typeface="Arial" panose="020B0604020202020204" pitchFamily="34" charset="0"/>
        <a:buChar char="•"/>
        <a:defRPr sz="2200" b="0" kern="1200">
          <a:solidFill>
            <a:schemeClr val="tx1"/>
          </a:solidFill>
          <a:latin typeface="+mn-lt"/>
          <a:ea typeface="+mn-ea"/>
          <a:cs typeface="+mn-cs"/>
        </a:defRPr>
      </a:lvl1pPr>
      <a:lvl2pPr marL="457200" indent="-228600" algn="l" defTabSz="457200" rtl="0" eaLnBrk="1" latinLnBrk="0" hangingPunct="1">
        <a:spcBef>
          <a:spcPts val="800"/>
        </a:spcBef>
        <a:buClr>
          <a:schemeClr val="tx2"/>
        </a:buClr>
        <a:buFont typeface="Georgia" panose="02040502050405020303" pitchFamily="18" charset="0"/>
        <a:buChar char="–"/>
        <a:defRPr sz="1800" kern="1200">
          <a:solidFill>
            <a:schemeClr val="tx1"/>
          </a:solidFill>
          <a:latin typeface="+mn-lt"/>
          <a:ea typeface="+mn-ea"/>
          <a:cs typeface="+mn-cs"/>
        </a:defRPr>
      </a:lvl2pPr>
      <a:lvl3pPr marL="685800" indent="-228600" algn="l" defTabSz="457200" rtl="0" eaLnBrk="1" latinLnBrk="0" hangingPunct="1">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228600" algn="l" defTabSz="457200" rtl="0" eaLnBrk="1" latinLnBrk="0" hangingPunct="1">
        <a:spcBef>
          <a:spcPts val="600"/>
        </a:spcBef>
        <a:buClrTx/>
        <a:buFont typeface="Arial" panose="020B0604020202020204" pitchFamily="34" charset="0"/>
        <a:buChar char="•"/>
        <a:defRPr sz="1400" kern="1200">
          <a:solidFill>
            <a:schemeClr val="tx1"/>
          </a:solidFill>
          <a:latin typeface="+mn-lt"/>
          <a:ea typeface="+mn-ea"/>
          <a:cs typeface="+mn-cs"/>
        </a:defRPr>
      </a:lvl4pPr>
      <a:lvl5pPr marL="1234440" indent="-182880" algn="l" defTabSz="457200" rtl="0" eaLnBrk="1" latinLnBrk="0" hangingPunct="1">
        <a:spcBef>
          <a:spcPts val="300"/>
        </a:spcBef>
        <a:buClrTx/>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 name="Rectangle 7"/>
          <p:cNvSpPr/>
          <p:nvPr/>
        </p:nvSpPr>
        <p:spPr bwMode="gray">
          <a:xfrm>
            <a:off x="7771577" y="1"/>
            <a:ext cx="1384299" cy="752128"/>
          </a:xfrm>
          <a:custGeom>
            <a:avLst/>
            <a:gdLst/>
            <a:ahLst/>
            <a:cxnLst/>
            <a:rect l="l" t="t" r="r" b="b"/>
            <a:pathLst>
              <a:path w="1384299" h="752128">
                <a:moveTo>
                  <a:pt x="400544" y="0"/>
                </a:moveTo>
                <a:lnTo>
                  <a:pt x="1384299" y="0"/>
                </a:lnTo>
                <a:lnTo>
                  <a:pt x="1384299" y="752128"/>
                </a:lnTo>
                <a:lnTo>
                  <a:pt x="0" y="752128"/>
                </a:lnTo>
                <a:close/>
              </a:path>
            </a:pathLst>
          </a:custGeom>
          <a:solidFill>
            <a:schemeClr val="tx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29" name="Rectangle 7"/>
          <p:cNvSpPr/>
          <p:nvPr/>
        </p:nvSpPr>
        <p:spPr bwMode="gray">
          <a:xfrm>
            <a:off x="-11876" y="1"/>
            <a:ext cx="8092250" cy="752129"/>
          </a:xfrm>
          <a:custGeom>
            <a:avLst/>
            <a:gdLst/>
            <a:ahLst/>
            <a:cxnLst/>
            <a:rect l="l" t="t" r="r" b="b"/>
            <a:pathLst>
              <a:path w="8092250" h="752129">
                <a:moveTo>
                  <a:pt x="0" y="0"/>
                </a:moveTo>
                <a:lnTo>
                  <a:pt x="1306301" y="0"/>
                </a:lnTo>
                <a:lnTo>
                  <a:pt x="6785949" y="0"/>
                </a:lnTo>
                <a:lnTo>
                  <a:pt x="8092250" y="0"/>
                </a:lnTo>
                <a:lnTo>
                  <a:pt x="7691705" y="752129"/>
                </a:lnTo>
                <a:lnTo>
                  <a:pt x="6785949" y="752129"/>
                </a:lnTo>
                <a:lnTo>
                  <a:pt x="1306301" y="752129"/>
                </a:lnTo>
                <a:lnTo>
                  <a:pt x="0" y="752129"/>
                </a:lnTo>
                <a:close/>
              </a:path>
            </a:pathLst>
          </a:custGeom>
          <a:solidFill>
            <a:schemeClr val="tx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smtClean="0">
              <a:solidFill>
                <a:srgbClr val="FFFFFF"/>
              </a:solidFill>
            </a:endParaRPr>
          </a:p>
        </p:txBody>
      </p:sp>
      <p:sp>
        <p:nvSpPr>
          <p:cNvPr id="2" name="Title Placeholder 1"/>
          <p:cNvSpPr>
            <a:spLocks noGrp="1"/>
          </p:cNvSpPr>
          <p:nvPr>
            <p:ph type="title"/>
          </p:nvPr>
        </p:nvSpPr>
        <p:spPr bwMode="white">
          <a:xfrm>
            <a:off x="685800" y="0"/>
            <a:ext cx="7223760" cy="728798"/>
          </a:xfrm>
          <a:prstGeom prst="rect">
            <a:avLst/>
          </a:prstGeom>
        </p:spPr>
        <p:txBody>
          <a:bodyPr vert="horz" lIns="0" tIns="0" rIns="91440" bIns="0" rtlCol="0" anchor="ctr" anchorCtr="0">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685800" y="1067254"/>
            <a:ext cx="7772400" cy="5120640"/>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bwMode="gray">
          <a:xfrm>
            <a:off x="685800" y="6475540"/>
            <a:ext cx="3657600" cy="219456"/>
          </a:xfrm>
          <a:prstGeom prst="rect">
            <a:avLst/>
          </a:prstGeom>
        </p:spPr>
        <p:txBody>
          <a:bodyPr vert="horz" lIns="0" tIns="45720" rIns="0" bIns="45720" rtlCol="0" anchor="ctr"/>
          <a:lstStyle>
            <a:lvl1pPr algn="l">
              <a:defRPr sz="800">
                <a:solidFill>
                  <a:schemeClr val="tx1"/>
                </a:solidFill>
              </a:defRPr>
            </a:lvl1pPr>
          </a:lstStyle>
          <a:p>
            <a:pPr defTabSz="457200"/>
            <a:r>
              <a:rPr lang="en-US" dirty="0" smtClean="0">
                <a:solidFill>
                  <a:srgbClr val="323232"/>
                </a:solidFill>
              </a:rPr>
              <a:t>©2016 Lewis Roca Rothgerber Christie LLP  /  Internal Use Only  /  lrrc.com  /</a:t>
            </a:r>
            <a:endParaRPr lang="en-US" dirty="0">
              <a:solidFill>
                <a:srgbClr val="323232"/>
              </a:solidFill>
            </a:endParaRPr>
          </a:p>
        </p:txBody>
      </p:sp>
      <p:sp>
        <p:nvSpPr>
          <p:cNvPr id="6" name="Slide Number Placeholder 5"/>
          <p:cNvSpPr>
            <a:spLocks noGrp="1"/>
          </p:cNvSpPr>
          <p:nvPr>
            <p:ph type="sldNum" sz="quarter" idx="4"/>
          </p:nvPr>
        </p:nvSpPr>
        <p:spPr bwMode="gray">
          <a:xfrm>
            <a:off x="4305302" y="6475540"/>
            <a:ext cx="320040" cy="219456"/>
          </a:xfrm>
          <a:prstGeom prst="rect">
            <a:avLst/>
          </a:prstGeom>
        </p:spPr>
        <p:txBody>
          <a:bodyPr vert="horz" lIns="0" tIns="0" rIns="0" bIns="0" rtlCol="0" anchor="ctr" anchorCtr="0"/>
          <a:lstStyle>
            <a:lvl1pPr algn="l">
              <a:defRPr sz="800">
                <a:solidFill>
                  <a:schemeClr val="tx1"/>
                </a:solidFill>
              </a:defRPr>
            </a:lvl1pPr>
          </a:lstStyle>
          <a:p>
            <a:pPr defTabSz="457200"/>
            <a:fld id="{4D467D88-DCFD-354C-96A5-D863D5E9364D}" type="slidenum">
              <a:rPr lang="en-US" smtClean="0">
                <a:solidFill>
                  <a:srgbClr val="323232"/>
                </a:solidFill>
              </a:rPr>
              <a:pPr defTabSz="457200"/>
              <a:t>‹#›</a:t>
            </a:fld>
            <a:endParaRPr lang="en-US" dirty="0">
              <a:solidFill>
                <a:srgbClr val="323232"/>
              </a:solidFill>
            </a:endParaRPr>
          </a:p>
        </p:txBody>
      </p:sp>
    </p:spTree>
    <p:extLst>
      <p:ext uri="{BB962C8B-B14F-4D97-AF65-F5344CB8AC3E}">
        <p14:creationId xmlns:p14="http://schemas.microsoft.com/office/powerpoint/2010/main" val="331793996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iming>
    <p:tnLst>
      <p:par>
        <p:cTn id="1" dur="indefinite" restart="never" nodeType="tmRoot"/>
      </p:par>
    </p:tnLst>
  </p:timing>
  <p:hf hdr="0" dt="0"/>
  <p:txStyles>
    <p:titleStyle>
      <a:lvl1pPr algn="l" defTabSz="457200" rtl="0" eaLnBrk="1" latinLnBrk="0" hangingPunct="1">
        <a:lnSpc>
          <a:spcPct val="90000"/>
        </a:lnSpc>
        <a:spcBef>
          <a:spcPct val="0"/>
        </a:spcBef>
        <a:buNone/>
        <a:defRPr sz="3000" b="0" kern="1200">
          <a:solidFill>
            <a:schemeClr val="bg1"/>
          </a:solidFill>
          <a:latin typeface="+mj-lt"/>
          <a:ea typeface="+mj-ea"/>
          <a:cs typeface="+mj-cs"/>
        </a:defRPr>
      </a:lvl1pPr>
    </p:titleStyle>
    <p:bodyStyle>
      <a:lvl1pPr marL="228600" indent="-228600" algn="l" defTabSz="457200" rtl="0" eaLnBrk="1" latinLnBrk="0" hangingPunct="1">
        <a:spcBef>
          <a:spcPts val="1200"/>
        </a:spcBef>
        <a:buClr>
          <a:schemeClr val="tx2"/>
        </a:buClr>
        <a:buFont typeface="Arial" panose="020B0604020202020204" pitchFamily="34" charset="0"/>
        <a:buChar char="•"/>
        <a:defRPr sz="2200" b="0" kern="1200">
          <a:solidFill>
            <a:schemeClr val="tx1"/>
          </a:solidFill>
          <a:latin typeface="+mn-lt"/>
          <a:ea typeface="+mn-ea"/>
          <a:cs typeface="+mn-cs"/>
        </a:defRPr>
      </a:lvl1pPr>
      <a:lvl2pPr marL="457200" indent="-228600" algn="l" defTabSz="457200" rtl="0" eaLnBrk="1" latinLnBrk="0" hangingPunct="1">
        <a:spcBef>
          <a:spcPts val="800"/>
        </a:spcBef>
        <a:buClr>
          <a:schemeClr val="tx2"/>
        </a:buClr>
        <a:buFont typeface="Georgia" panose="02040502050405020303" pitchFamily="18" charset="0"/>
        <a:buChar char="–"/>
        <a:defRPr sz="1800" kern="1200">
          <a:solidFill>
            <a:schemeClr val="tx1"/>
          </a:solidFill>
          <a:latin typeface="+mn-lt"/>
          <a:ea typeface="+mn-ea"/>
          <a:cs typeface="+mn-cs"/>
        </a:defRPr>
      </a:lvl2pPr>
      <a:lvl3pPr marL="685800" indent="-228600" algn="l" defTabSz="457200" rtl="0" eaLnBrk="1" latinLnBrk="0" hangingPunct="1">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228600" algn="l" defTabSz="457200" rtl="0" eaLnBrk="1" latinLnBrk="0" hangingPunct="1">
        <a:spcBef>
          <a:spcPts val="600"/>
        </a:spcBef>
        <a:buClrTx/>
        <a:buFont typeface="Arial" panose="020B0604020202020204" pitchFamily="34" charset="0"/>
        <a:buChar char="•"/>
        <a:defRPr sz="1400" kern="1200">
          <a:solidFill>
            <a:schemeClr val="tx1"/>
          </a:solidFill>
          <a:latin typeface="+mn-lt"/>
          <a:ea typeface="+mn-ea"/>
          <a:cs typeface="+mn-cs"/>
        </a:defRPr>
      </a:lvl4pPr>
      <a:lvl5pPr marL="1234440" indent="-182880" algn="l" defTabSz="457200" rtl="0" eaLnBrk="1" latinLnBrk="0" hangingPunct="1">
        <a:spcBef>
          <a:spcPts val="300"/>
        </a:spcBef>
        <a:buClrTx/>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faa.gov/ua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faa.gov/uas/registration/"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faa.gov/news/updates/?newsId=8436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hyperlink" Target="https://www.faa.gov/air_traffic/nas/nynjphl_redesign/documentation/feis/media/Appendix_A-National_Airspace_System_Overview.pdf" TargetMode="Externa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faasafety.gov/" TargetMode="Externa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ntia.doc.gov/other-publication/2016/multistakeholder-process-unmanned-aircraft-system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mailto:TDougherty@LRRC.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narfocus.com/billdatabase/index.php" TargetMode="External"/><Relationship Id="rId2" Type="http://schemas.openxmlformats.org/officeDocument/2006/relationships/hyperlink" Target="http://www.auvsi.org/advocacy/exemptions7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faa.gov/about/miss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5259"/>
            <a:ext cx="5819776" cy="1488543"/>
          </a:xfrm>
        </p:spPr>
        <p:txBody>
          <a:bodyPr/>
          <a:lstStyle/>
          <a:p>
            <a:r>
              <a:rPr lang="en-US" sz="3200" b="1" i="1" dirty="0" smtClean="0"/>
              <a:t/>
            </a:r>
            <a:br>
              <a:rPr lang="en-US" sz="3200" b="1" i="1" dirty="0" smtClean="0"/>
            </a:br>
            <a:r>
              <a:rPr lang="en-US" sz="3200" b="1" i="1" dirty="0" smtClean="0"/>
              <a:t>Federal and State Regulatory and Legal Considerations</a:t>
            </a:r>
            <a:endParaRPr lang="en-US" sz="3200" b="1" dirty="0"/>
          </a:p>
        </p:txBody>
      </p:sp>
      <p:sp>
        <p:nvSpPr>
          <p:cNvPr id="3" name="Subtitle 2"/>
          <p:cNvSpPr>
            <a:spLocks noGrp="1"/>
          </p:cNvSpPr>
          <p:nvPr>
            <p:ph type="subTitle" idx="1"/>
          </p:nvPr>
        </p:nvSpPr>
        <p:spPr>
          <a:xfrm>
            <a:off x="685799" y="4152403"/>
            <a:ext cx="4863975" cy="914400"/>
          </a:xfrm>
          <a:solidFill>
            <a:schemeClr val="bg1"/>
          </a:solidFill>
        </p:spPr>
        <p:txBody>
          <a:bodyPr/>
          <a:lstStyle/>
          <a:p>
            <a:r>
              <a:rPr lang="en-US" sz="1200" b="0" i="1" dirty="0" smtClean="0"/>
              <a:t>Prepared for:</a:t>
            </a:r>
          </a:p>
          <a:p>
            <a:r>
              <a:rPr lang="en-US" dirty="0" smtClean="0">
                <a:solidFill>
                  <a:srgbClr val="AF282E"/>
                </a:solidFill>
              </a:rPr>
              <a:t>Denver Metro Association of Realtors</a:t>
            </a:r>
          </a:p>
          <a:p>
            <a:r>
              <a:rPr lang="en-US" dirty="0" smtClean="0">
                <a:solidFill>
                  <a:srgbClr val="AF282E"/>
                </a:solidFill>
              </a:rPr>
              <a:t/>
            </a:r>
            <a:br>
              <a:rPr lang="en-US" dirty="0" smtClean="0">
                <a:solidFill>
                  <a:srgbClr val="AF282E"/>
                </a:solidFill>
              </a:rPr>
            </a:br>
            <a:r>
              <a:rPr lang="en-US" dirty="0" smtClean="0">
                <a:solidFill>
                  <a:srgbClr val="AF282E"/>
                </a:solidFill>
              </a:rPr>
              <a:t>January 18, 2017</a:t>
            </a:r>
            <a:r>
              <a:rPr lang="en-US" sz="1050" dirty="0" smtClean="0"/>
              <a:t/>
            </a:r>
            <a:br>
              <a:rPr lang="en-US" sz="1050" dirty="0" smtClean="0"/>
            </a:br>
            <a:r>
              <a:rPr lang="en-US" sz="1050" dirty="0" smtClean="0"/>
              <a:t/>
            </a:r>
            <a:br>
              <a:rPr lang="en-US" sz="1050" dirty="0" smtClean="0"/>
            </a:br>
            <a:r>
              <a:rPr lang="en-US" sz="1600" dirty="0" smtClean="0"/>
              <a:t>Tom Dougherty</a:t>
            </a:r>
            <a:r>
              <a:rPr lang="en-US" sz="1600" dirty="0"/>
              <a:t/>
            </a:r>
            <a:br>
              <a:rPr lang="en-US" sz="1600" dirty="0"/>
            </a:br>
            <a:r>
              <a:rPr lang="en-US" sz="1600" dirty="0"/>
              <a:t>Lewis Roca </a:t>
            </a:r>
            <a:r>
              <a:rPr lang="en-US" sz="1600" dirty="0" smtClean="0"/>
              <a:t>Rothgerber Christie LLP</a:t>
            </a:r>
            <a:endParaRPr lang="en-US" sz="1300" b="0" dirty="0"/>
          </a:p>
        </p:txBody>
      </p:sp>
      <p:sp>
        <p:nvSpPr>
          <p:cNvPr id="7" name="TextBox 6"/>
          <p:cNvSpPr txBox="1"/>
          <p:nvPr/>
        </p:nvSpPr>
        <p:spPr bwMode="white">
          <a:xfrm>
            <a:off x="685800" y="1805355"/>
            <a:ext cx="2743200" cy="337771"/>
          </a:xfrm>
          <a:prstGeom prst="rect">
            <a:avLst/>
          </a:prstGeom>
          <a:noFill/>
        </p:spPr>
        <p:txBody>
          <a:bodyPr wrap="none" lIns="0" tIns="0" rIns="0" bIns="0" rtlCol="0">
            <a:noAutofit/>
          </a:bodyPr>
          <a:lstStyle/>
          <a:p>
            <a:r>
              <a:rPr lang="en-US" sz="2400" b="1" cap="all" dirty="0">
                <a:solidFill>
                  <a:schemeClr val="bg1"/>
                </a:solidFill>
              </a:rPr>
              <a:t>Unmanned Aircraft Systems</a:t>
            </a:r>
            <a:endParaRPr lang="en-US" sz="2400" b="1" cap="all" dirty="0" smtClean="0">
              <a:solidFill>
                <a:schemeClr val="bg1"/>
              </a:solidFill>
            </a:endParaRPr>
          </a:p>
        </p:txBody>
      </p:sp>
    </p:spTree>
    <p:extLst>
      <p:ext uri="{BB962C8B-B14F-4D97-AF65-F5344CB8AC3E}">
        <p14:creationId xmlns:p14="http://schemas.microsoft.com/office/powerpoint/2010/main" val="59533864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FFFFFF"/>
                </a:solidFill>
              </a:rPr>
              <a:t>Federal Law and </a:t>
            </a:r>
            <a:r>
              <a:rPr lang="en-US" sz="2400" b="1" dirty="0" smtClean="0">
                <a:solidFill>
                  <a:srgbClr val="FFFFFF"/>
                </a:solidFill>
              </a:rPr>
              <a:t>Regulations - UAS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Federal Aviation Regulations - Operation and Certification of Small Unmanned Aircraft Systems (14 C.F.R. 107)</a:t>
            </a:r>
          </a:p>
          <a:p>
            <a:pPr marL="461963" indent="-234950">
              <a:buFont typeface="Wingdings" panose="05000000000000000000" pitchFamily="2" charset="2"/>
              <a:buChar char="§"/>
            </a:pPr>
            <a:r>
              <a:rPr lang="en-US" dirty="0" smtClean="0"/>
              <a:t>Operating Rules</a:t>
            </a:r>
          </a:p>
          <a:p>
            <a:pPr marL="461963" indent="-234950">
              <a:buFont typeface="Wingdings" panose="05000000000000000000" pitchFamily="2" charset="2"/>
              <a:buChar char="§"/>
            </a:pPr>
            <a:r>
              <a:rPr lang="en-US" dirty="0" smtClean="0"/>
              <a:t>Remote Pilot Certificate</a:t>
            </a:r>
          </a:p>
          <a:p>
            <a:pPr marL="461963" indent="-234950">
              <a:buFont typeface="Wingdings" panose="05000000000000000000" pitchFamily="2" charset="2"/>
              <a:buChar char="§"/>
            </a:pPr>
            <a:r>
              <a:rPr lang="en-US" dirty="0" smtClean="0"/>
              <a:t>Registration and Marking</a:t>
            </a:r>
          </a:p>
          <a:p>
            <a:pPr>
              <a:buFont typeface="Wingdings" panose="05000000000000000000" pitchFamily="2" charset="2"/>
              <a:buChar char="§"/>
            </a:pPr>
            <a:r>
              <a:rPr lang="en-US" dirty="0" smtClean="0"/>
              <a:t>FAA Modernization and Reform Act of 2012 (FMRA)</a:t>
            </a:r>
          </a:p>
          <a:p>
            <a:pPr marL="461963" indent="-234950">
              <a:buFont typeface="Wingdings" panose="05000000000000000000" pitchFamily="2" charset="2"/>
              <a:buChar char="§"/>
            </a:pPr>
            <a:r>
              <a:rPr lang="en-US" dirty="0" smtClean="0"/>
              <a:t>Section 333 – Civil UAS</a:t>
            </a:r>
          </a:p>
          <a:p>
            <a:pPr marL="461963" indent="-234950">
              <a:buFont typeface="Wingdings" panose="05000000000000000000" pitchFamily="2" charset="2"/>
              <a:buChar char="§"/>
            </a:pPr>
            <a:r>
              <a:rPr lang="en-US" dirty="0" smtClean="0"/>
              <a:t>Section 334 – Public UAS</a:t>
            </a:r>
          </a:p>
          <a:p>
            <a:pPr marL="461963" indent="-234950">
              <a:buFont typeface="Wingdings" panose="05000000000000000000" pitchFamily="2" charset="2"/>
              <a:buChar char="§"/>
            </a:pPr>
            <a:r>
              <a:rPr lang="en-US" dirty="0" smtClean="0"/>
              <a:t>Section 336 – Model Aircraft</a:t>
            </a:r>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538E2305-5E0D-45A7-9DC6-2E6679313C85}" type="slidenum">
              <a:rPr lang="en-US" smtClean="0"/>
              <a:t>10</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439" y="3835305"/>
            <a:ext cx="2578100"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072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86" y="26504"/>
            <a:ext cx="7405008" cy="695213"/>
          </a:xfrm>
        </p:spPr>
        <p:txBody>
          <a:bodyPr>
            <a:noAutofit/>
          </a:bodyPr>
          <a:lstStyle/>
          <a:p>
            <a:r>
              <a:rPr lang="en-US" sz="2400" b="1" dirty="0"/>
              <a:t>Federal Law and Regulations</a:t>
            </a:r>
            <a:r>
              <a:rPr lang="en-US" sz="2400" b="1" dirty="0" smtClean="0"/>
              <a:t> –</a:t>
            </a:r>
            <a:br>
              <a:rPr lang="en-US" sz="2400" b="1" dirty="0" smtClean="0"/>
            </a:br>
            <a:r>
              <a:rPr lang="en-US" sz="2400" b="1" dirty="0" smtClean="0"/>
              <a:t>Section 333 Exemptions</a:t>
            </a:r>
            <a:endParaRPr lang="en-US" sz="2400" b="1" dirty="0"/>
          </a:p>
        </p:txBody>
      </p:sp>
      <p:sp>
        <p:nvSpPr>
          <p:cNvPr id="3" name="Content Placeholder 2"/>
          <p:cNvSpPr>
            <a:spLocks noGrp="1"/>
          </p:cNvSpPr>
          <p:nvPr>
            <p:ph idx="1"/>
          </p:nvPr>
        </p:nvSpPr>
        <p:spPr>
          <a:xfrm>
            <a:off x="511686" y="869133"/>
            <a:ext cx="8024661" cy="5008843"/>
          </a:xfrm>
        </p:spPr>
        <p:txBody>
          <a:bodyPr>
            <a:normAutofit/>
          </a:bodyPr>
          <a:lstStyle/>
          <a:p>
            <a:pPr marL="285750" lvl="1" indent="-285750">
              <a:spcBef>
                <a:spcPts val="0"/>
              </a:spcBef>
              <a:spcAft>
                <a:spcPts val="1200"/>
              </a:spcAft>
              <a:buFont typeface="Wingdings" panose="05000000000000000000" pitchFamily="2" charset="2"/>
              <a:buChar char="§"/>
            </a:pPr>
            <a:r>
              <a:rPr lang="en-US" dirty="0" smtClean="0"/>
              <a:t>Commercial operations previously required an Exemption</a:t>
            </a:r>
            <a:endParaRPr lang="en-US" sz="1800" dirty="0" smtClean="0">
              <a:ea typeface="Times New Roman"/>
              <a:cs typeface="Times New Roman"/>
            </a:endParaRPr>
          </a:p>
          <a:p>
            <a:pPr marL="285750" lvl="1" indent="-285750">
              <a:spcBef>
                <a:spcPts val="0"/>
              </a:spcBef>
              <a:spcAft>
                <a:spcPts val="1200"/>
              </a:spcAft>
              <a:buFont typeface="Wingdings" panose="05000000000000000000" pitchFamily="2" charset="2"/>
              <a:buChar char="§"/>
            </a:pPr>
            <a:r>
              <a:rPr lang="en-US" sz="1800" dirty="0" smtClean="0">
                <a:ea typeface="Times New Roman"/>
                <a:cs typeface="Times New Roman"/>
              </a:rPr>
              <a:t>FMRA</a:t>
            </a:r>
            <a:r>
              <a:rPr lang="en-US" sz="1800" dirty="0">
                <a:ea typeface="Times New Roman"/>
                <a:cs typeface="Times New Roman"/>
              </a:rPr>
              <a:t>, Section 333, Exemption</a:t>
            </a:r>
          </a:p>
          <a:p>
            <a:pPr marL="625475" lvl="2" indent="-285750">
              <a:spcBef>
                <a:spcPts val="0"/>
              </a:spcBef>
              <a:spcAft>
                <a:spcPts val="1200"/>
              </a:spcAft>
              <a:buClr>
                <a:srgbClr val="C00000"/>
              </a:buClr>
              <a:buFont typeface="Wingdings" panose="05000000000000000000" pitchFamily="2" charset="2"/>
              <a:buChar char="§"/>
            </a:pPr>
            <a:r>
              <a:rPr lang="en-US" sz="1800" dirty="0">
                <a:ea typeface="Times New Roman"/>
                <a:cs typeface="Times New Roman"/>
              </a:rPr>
              <a:t>Grants Secretary of Transportation the authority to determine whether certain UAS may operate safely in the National Airspace System before permanent UAS rules are issued.</a:t>
            </a:r>
          </a:p>
          <a:p>
            <a:pPr marL="625475" lvl="2" indent="-285750">
              <a:spcBef>
                <a:spcPts val="0"/>
              </a:spcBef>
              <a:spcAft>
                <a:spcPts val="1200"/>
              </a:spcAft>
              <a:buClr>
                <a:srgbClr val="C00000"/>
              </a:buClr>
              <a:buFont typeface="Wingdings" panose="05000000000000000000" pitchFamily="2" charset="2"/>
              <a:buChar char="§"/>
            </a:pPr>
            <a:r>
              <a:rPr lang="en-US" sz="1800" dirty="0">
                <a:ea typeface="Times New Roman"/>
                <a:cs typeface="Times New Roman"/>
              </a:rPr>
              <a:t>FAA is using this authority to grant exemptions for commercial, small UAS operations.</a:t>
            </a:r>
          </a:p>
          <a:p>
            <a:pPr marL="342900" marR="0" indent="-342900">
              <a:spcBef>
                <a:spcPts val="0"/>
              </a:spcBef>
              <a:spcAft>
                <a:spcPts val="1200"/>
              </a:spcAft>
              <a:buFont typeface="Wingdings" panose="05000000000000000000" pitchFamily="2" charset="2"/>
              <a:buChar char="§"/>
            </a:pPr>
            <a:r>
              <a:rPr lang="en-US" sz="1800" dirty="0">
                <a:ea typeface="Times New Roman"/>
                <a:cs typeface="Times New Roman"/>
              </a:rPr>
              <a:t>Only 20 Section 333 Exemptions granted prior to February 15, 2015</a:t>
            </a:r>
          </a:p>
          <a:p>
            <a:pPr marL="342900" marR="0" indent="-342900">
              <a:spcBef>
                <a:spcPts val="0"/>
              </a:spcBef>
              <a:spcAft>
                <a:spcPts val="1200"/>
              </a:spcAft>
              <a:buFont typeface="Wingdings" panose="05000000000000000000" pitchFamily="2" charset="2"/>
              <a:buChar char="§"/>
            </a:pPr>
            <a:r>
              <a:rPr lang="en-US" sz="1800" dirty="0">
                <a:ea typeface="Times New Roman"/>
                <a:cs typeface="Times New Roman"/>
              </a:rPr>
              <a:t>As of </a:t>
            </a:r>
            <a:r>
              <a:rPr lang="en-US" sz="1800" dirty="0" smtClean="0">
                <a:ea typeface="Times New Roman"/>
                <a:cs typeface="Times New Roman"/>
              </a:rPr>
              <a:t>September 28, </a:t>
            </a:r>
            <a:r>
              <a:rPr lang="en-US" sz="1800" dirty="0">
                <a:ea typeface="Times New Roman"/>
                <a:cs typeface="Times New Roman"/>
              </a:rPr>
              <a:t>2016, </a:t>
            </a:r>
            <a:r>
              <a:rPr lang="en-US" sz="1800" dirty="0" smtClean="0">
                <a:ea typeface="Times New Roman"/>
                <a:cs typeface="Times New Roman"/>
              </a:rPr>
              <a:t>5,552 total </a:t>
            </a:r>
            <a:r>
              <a:rPr lang="en-US" sz="1800" dirty="0">
                <a:ea typeface="Times New Roman"/>
                <a:cs typeface="Times New Roman"/>
              </a:rPr>
              <a:t>Section 333 Exemptions </a:t>
            </a:r>
            <a:r>
              <a:rPr lang="en-US" sz="1800" dirty="0" smtClean="0">
                <a:ea typeface="Times New Roman"/>
                <a:cs typeface="Times New Roman"/>
              </a:rPr>
              <a:t>had </a:t>
            </a:r>
            <a:r>
              <a:rPr lang="en-US" sz="1800" dirty="0">
                <a:ea typeface="Times New Roman"/>
                <a:cs typeface="Times New Roman"/>
              </a:rPr>
              <a:t>been granted</a:t>
            </a:r>
            <a:r>
              <a:rPr lang="en-US" sz="1800" dirty="0" smtClean="0">
                <a:ea typeface="Times New Roman"/>
                <a:cs typeface="Times New Roman"/>
              </a:rPr>
              <a:t>.</a:t>
            </a:r>
            <a:endParaRPr lang="en-US" sz="1800" dirty="0">
              <a:ea typeface="Times New Roman"/>
              <a:cs typeface="Times New Roman"/>
            </a:endParaRPr>
          </a:p>
          <a:p>
            <a:endParaRPr lang="en-US" dirty="0"/>
          </a:p>
        </p:txBody>
      </p:sp>
      <p:sp>
        <p:nvSpPr>
          <p:cNvPr id="5" name="Footer Placeholder 4"/>
          <p:cNvSpPr>
            <a:spLocks noGrp="1"/>
          </p:cNvSpPr>
          <p:nvPr>
            <p:ph type="ftr" sz="quarter" idx="11"/>
          </p:nvPr>
        </p:nvSpPr>
        <p:spPr/>
        <p:txBody>
          <a:bodyPr/>
          <a:lstStyle/>
          <a:p>
            <a:r>
              <a:rPr lang="en-US" dirty="0" smtClean="0"/>
              <a:t>©2016 Lewis Roca Rothgerber Christie LLP  /  lrrc.com </a:t>
            </a:r>
            <a:endParaRPr lang="en-US" dirty="0"/>
          </a:p>
        </p:txBody>
      </p:sp>
      <p:sp>
        <p:nvSpPr>
          <p:cNvPr id="6" name="Slide Number Placeholder 5"/>
          <p:cNvSpPr>
            <a:spLocks noGrp="1"/>
          </p:cNvSpPr>
          <p:nvPr>
            <p:ph type="sldNum" sz="quarter" idx="12"/>
          </p:nvPr>
        </p:nvSpPr>
        <p:spPr/>
        <p:txBody>
          <a:bodyPr/>
          <a:lstStyle/>
          <a:p>
            <a:fld id="{538E2305-5E0D-45A7-9DC6-2E6679313C85}" type="slidenum">
              <a:rPr lang="en-US" smtClean="0"/>
              <a:t>11</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187" y="4159595"/>
            <a:ext cx="4524375"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712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579" y="-91819"/>
            <a:ext cx="7919825" cy="896928"/>
          </a:xfrm>
        </p:spPr>
        <p:txBody>
          <a:bodyPr/>
          <a:lstStyle/>
          <a:p>
            <a:r>
              <a:rPr lang="en-US" sz="2400" b="1" dirty="0"/>
              <a:t>Federal Law and Regulations –</a:t>
            </a:r>
            <a:br>
              <a:rPr lang="en-US" sz="2400" b="1" dirty="0"/>
            </a:br>
            <a:r>
              <a:rPr lang="en-US" sz="2400" b="1" dirty="0" smtClean="0"/>
              <a:t>Permanent Rules are Here!</a:t>
            </a:r>
            <a:endParaRPr lang="en-US" sz="2400" b="1" dirty="0"/>
          </a:p>
        </p:txBody>
      </p:sp>
      <p:sp>
        <p:nvSpPr>
          <p:cNvPr id="3" name="Content Placeholder 2"/>
          <p:cNvSpPr>
            <a:spLocks noGrp="1"/>
          </p:cNvSpPr>
          <p:nvPr>
            <p:ph idx="1"/>
          </p:nvPr>
        </p:nvSpPr>
        <p:spPr>
          <a:xfrm>
            <a:off x="669719" y="1188051"/>
            <a:ext cx="8024661" cy="4650821"/>
          </a:xfrm>
        </p:spPr>
        <p:txBody>
          <a:bodyPr/>
          <a:lstStyle/>
          <a:p>
            <a:pPr marL="461963" lvl="3" indent="-461963">
              <a:spcBef>
                <a:spcPts val="0"/>
              </a:spcBef>
              <a:spcAft>
                <a:spcPts val="1200"/>
              </a:spcAft>
              <a:buClr>
                <a:schemeClr val="tx2"/>
              </a:buClr>
              <a:buFont typeface="Wingdings" panose="05000000000000000000" pitchFamily="2" charset="2"/>
              <a:buChar char="§"/>
            </a:pPr>
            <a:r>
              <a:rPr lang="en-US" sz="2000" dirty="0" smtClean="0">
                <a:cs typeface="ＭＳ Ｐゴシック" charset="0"/>
              </a:rPr>
              <a:t>Final </a:t>
            </a:r>
            <a:r>
              <a:rPr lang="en-US" sz="2000" b="1" dirty="0" smtClean="0">
                <a:solidFill>
                  <a:schemeClr val="tx2"/>
                </a:solidFill>
                <a:cs typeface="ＭＳ Ｐゴシック" charset="0"/>
              </a:rPr>
              <a:t>Rules for Operation and Certification of Small Unmanned Aircraft Systems </a:t>
            </a:r>
            <a:r>
              <a:rPr lang="en-US" sz="2000" dirty="0" smtClean="0">
                <a:cs typeface="ＭＳ Ｐゴシック" charset="0"/>
              </a:rPr>
              <a:t>went into effect on August 29, 2016 as 14 C.F.R., Part 107</a:t>
            </a:r>
          </a:p>
          <a:p>
            <a:pPr marL="461963" lvl="3" indent="-461963">
              <a:spcBef>
                <a:spcPts val="0"/>
              </a:spcBef>
              <a:spcAft>
                <a:spcPts val="1200"/>
              </a:spcAft>
              <a:buClr>
                <a:schemeClr val="tx2"/>
              </a:buClr>
              <a:buFont typeface="Wingdings" panose="05000000000000000000" pitchFamily="2" charset="2"/>
              <a:buChar char="§"/>
            </a:pPr>
            <a:r>
              <a:rPr lang="en-US" sz="2000" dirty="0" smtClean="0">
                <a:cs typeface="ＭＳ Ｐゴシック" charset="0"/>
              </a:rPr>
              <a:t>Applies to </a:t>
            </a:r>
            <a:r>
              <a:rPr lang="en-US" sz="2000" b="1" dirty="0" smtClean="0">
                <a:solidFill>
                  <a:schemeClr val="tx2"/>
                </a:solidFill>
                <a:cs typeface="ＭＳ Ｐゴシック" charset="0"/>
              </a:rPr>
              <a:t>commercial operation </a:t>
            </a:r>
            <a:r>
              <a:rPr lang="en-US" sz="2000" dirty="0" smtClean="0">
                <a:cs typeface="ＭＳ Ｐゴシック" charset="0"/>
              </a:rPr>
              <a:t>of small UAS</a:t>
            </a:r>
          </a:p>
          <a:p>
            <a:pPr marL="461963" lvl="3" indent="-461963">
              <a:spcBef>
                <a:spcPts val="0"/>
              </a:spcBef>
              <a:spcAft>
                <a:spcPts val="1200"/>
              </a:spcAft>
              <a:buClr>
                <a:schemeClr val="tx2"/>
              </a:buClr>
              <a:buFont typeface="Wingdings" panose="05000000000000000000" pitchFamily="2" charset="2"/>
              <a:buChar char="§"/>
            </a:pPr>
            <a:r>
              <a:rPr lang="en-US" sz="2000" dirty="0">
                <a:cs typeface="ＭＳ Ｐゴシック" charset="0"/>
              </a:rPr>
              <a:t>FAA Resources: </a:t>
            </a:r>
            <a:r>
              <a:rPr lang="en-US" sz="2000" dirty="0">
                <a:cs typeface="ＭＳ Ｐゴシック" charset="0"/>
                <a:hlinkClick r:id="rId2"/>
              </a:rPr>
              <a:t>https://www.faa.gov/uas</a:t>
            </a:r>
            <a:r>
              <a:rPr lang="en-US" sz="2000" dirty="0" smtClean="0">
                <a:cs typeface="ＭＳ Ｐゴシック" charset="0"/>
                <a:hlinkClick r:id="rId2"/>
              </a:rPr>
              <a:t>/</a:t>
            </a:r>
            <a:r>
              <a:rPr lang="en-US" sz="2000" dirty="0" smtClean="0">
                <a:cs typeface="ＭＳ Ｐゴシック" charset="0"/>
              </a:rPr>
              <a:t> </a:t>
            </a:r>
            <a:r>
              <a:rPr lang="en-US" sz="2000" dirty="0">
                <a:cs typeface="ＭＳ Ｐゴシック" charset="0"/>
              </a:rPr>
              <a:t>	</a:t>
            </a:r>
          </a:p>
          <a:p>
            <a:pPr marL="0" indent="0">
              <a:buNone/>
            </a:pPr>
            <a:endParaRPr lang="en-US" sz="2000"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538E2305-5E0D-45A7-9DC6-2E6679313C85}" type="slidenum">
              <a:rPr lang="en-US" smtClean="0"/>
              <a:t>12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394" y="3269197"/>
            <a:ext cx="5029200"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29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Federal Law and Regulations –</a:t>
            </a:r>
            <a:br>
              <a:rPr lang="en-US" sz="2400" b="1" dirty="0"/>
            </a:br>
            <a:r>
              <a:rPr lang="en-US" sz="2400" b="1" dirty="0" smtClean="0"/>
              <a:t>Part 107 Rules</a:t>
            </a:r>
            <a:endParaRPr lang="en-US" sz="2400" b="1" dirty="0"/>
          </a:p>
        </p:txBody>
      </p:sp>
      <p:sp>
        <p:nvSpPr>
          <p:cNvPr id="3" name="Content Placeholder 2"/>
          <p:cNvSpPr>
            <a:spLocks noGrp="1"/>
          </p:cNvSpPr>
          <p:nvPr>
            <p:ph idx="1"/>
          </p:nvPr>
        </p:nvSpPr>
        <p:spPr>
          <a:xfrm>
            <a:off x="685800" y="878186"/>
            <a:ext cx="7772400" cy="5309708"/>
          </a:xfrm>
        </p:spPr>
        <p:txBody>
          <a:bodyPr/>
          <a:lstStyle/>
          <a:p>
            <a:pPr>
              <a:buFont typeface="Wingdings" panose="05000000000000000000" pitchFamily="2" charset="2"/>
              <a:buChar char="§"/>
            </a:pPr>
            <a:r>
              <a:rPr lang="en-US" sz="2000" dirty="0" smtClean="0"/>
              <a:t>UAS must weigh </a:t>
            </a:r>
            <a:r>
              <a:rPr lang="en-US" sz="2000" b="1" dirty="0" smtClean="0">
                <a:solidFill>
                  <a:schemeClr val="tx2"/>
                </a:solidFill>
              </a:rPr>
              <a:t>less than 55 pounds</a:t>
            </a:r>
          </a:p>
          <a:p>
            <a:pPr>
              <a:buFont typeface="Wingdings" panose="05000000000000000000" pitchFamily="2" charset="2"/>
              <a:buChar char="§"/>
            </a:pPr>
            <a:r>
              <a:rPr lang="en-US" sz="2000" dirty="0" smtClean="0"/>
              <a:t>UAS must remain within operator’s </a:t>
            </a:r>
            <a:r>
              <a:rPr lang="en-US" sz="2000" b="1" dirty="0" smtClean="0">
                <a:solidFill>
                  <a:schemeClr val="tx2"/>
                </a:solidFill>
              </a:rPr>
              <a:t>VLOS</a:t>
            </a:r>
          </a:p>
          <a:p>
            <a:pPr>
              <a:buFont typeface="Wingdings" panose="05000000000000000000" pitchFamily="2" charset="2"/>
              <a:buChar char="§"/>
            </a:pPr>
            <a:r>
              <a:rPr lang="en-US" sz="2000" b="1" dirty="0" smtClean="0">
                <a:solidFill>
                  <a:schemeClr val="tx2"/>
                </a:solidFill>
              </a:rPr>
              <a:t>May not operate over persons not directly involved in UAS operation </a:t>
            </a:r>
            <a:r>
              <a:rPr lang="en-US" sz="2000" dirty="0" smtClean="0"/>
              <a:t>unless under covered structure or inside covered stationary vehicle</a:t>
            </a:r>
          </a:p>
          <a:p>
            <a:pPr>
              <a:buFont typeface="Wingdings" panose="05000000000000000000" pitchFamily="2" charset="2"/>
              <a:buChar char="§"/>
            </a:pPr>
            <a:r>
              <a:rPr lang="en-US" sz="2000" b="1" dirty="0" smtClean="0">
                <a:solidFill>
                  <a:schemeClr val="tx2"/>
                </a:solidFill>
              </a:rPr>
              <a:t>Daylight operations only</a:t>
            </a:r>
            <a:r>
              <a:rPr lang="en-US" sz="2000" dirty="0" smtClean="0"/>
              <a:t>; operations during</a:t>
            </a:r>
            <a:br>
              <a:rPr lang="en-US" sz="2000" dirty="0" smtClean="0"/>
            </a:br>
            <a:r>
              <a:rPr lang="en-US" sz="2000" dirty="0" smtClean="0"/>
              <a:t>civil twilight allowed with appropriate</a:t>
            </a:r>
            <a:br>
              <a:rPr lang="en-US" sz="2000" dirty="0" smtClean="0"/>
            </a:br>
            <a:r>
              <a:rPr lang="en-US" sz="2000" dirty="0" smtClean="0"/>
              <a:t>anti-collision lighting</a:t>
            </a:r>
          </a:p>
          <a:p>
            <a:pPr>
              <a:buFont typeface="Wingdings" panose="05000000000000000000" pitchFamily="2" charset="2"/>
              <a:buChar char="§"/>
            </a:pPr>
            <a:r>
              <a:rPr lang="en-US" sz="2000" dirty="0" smtClean="0"/>
              <a:t>Visual Observer allowed but not required</a:t>
            </a:r>
          </a:p>
          <a:p>
            <a:pPr>
              <a:buFont typeface="Wingdings" panose="05000000000000000000" pitchFamily="2" charset="2"/>
              <a:buChar char="§"/>
            </a:pPr>
            <a:r>
              <a:rPr lang="en-US" sz="2000" dirty="0" smtClean="0"/>
              <a:t>Maximum groundspeed of </a:t>
            </a:r>
            <a:r>
              <a:rPr lang="en-US" sz="2000" b="1" dirty="0" smtClean="0">
                <a:solidFill>
                  <a:schemeClr val="tx2"/>
                </a:solidFill>
              </a:rPr>
              <a:t>100 MPH</a:t>
            </a:r>
          </a:p>
          <a:p>
            <a:pPr>
              <a:buFont typeface="Wingdings" panose="05000000000000000000" pitchFamily="2" charset="2"/>
              <a:buChar char="§"/>
            </a:pPr>
            <a:r>
              <a:rPr lang="en-US" sz="2000" dirty="0" smtClean="0"/>
              <a:t>Maximum altitude of </a:t>
            </a:r>
            <a:r>
              <a:rPr lang="en-US" sz="2000" b="1" dirty="0" smtClean="0">
                <a:solidFill>
                  <a:schemeClr val="tx2"/>
                </a:solidFill>
              </a:rPr>
              <a:t>400 feet AGL </a:t>
            </a:r>
            <a:r>
              <a:rPr lang="en-US" sz="2000" dirty="0" smtClean="0"/>
              <a:t>or higher if within 400 feet of a structure</a:t>
            </a:r>
          </a:p>
          <a:p>
            <a:pPr>
              <a:buFont typeface="Wingdings" panose="05000000000000000000" pitchFamily="2" charset="2"/>
              <a:buChar char="§"/>
            </a:pPr>
            <a:r>
              <a:rPr lang="en-US" sz="2000" dirty="0" smtClean="0"/>
              <a:t>No operations from a moving vehicle unless over a sparsely populated area</a:t>
            </a:r>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538E2305-5E0D-45A7-9DC6-2E6679313C85}" type="slidenum">
              <a:rPr lang="en-US" smtClean="0"/>
              <a:t>13</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136" y="2591838"/>
            <a:ext cx="2236787"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357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FFFFFF"/>
                </a:solidFill>
              </a:rPr>
              <a:t>Federal Law and Regulations –</a:t>
            </a:r>
            <a:br>
              <a:rPr lang="en-US" sz="2400" b="1" dirty="0">
                <a:solidFill>
                  <a:srgbClr val="FFFFFF"/>
                </a:solidFill>
              </a:rPr>
            </a:br>
            <a:r>
              <a:rPr lang="en-US" sz="2400" b="1" dirty="0">
                <a:solidFill>
                  <a:srgbClr val="FFFFFF"/>
                </a:solidFill>
              </a:rPr>
              <a:t>Part 107 Rules</a:t>
            </a:r>
            <a:endParaRPr lang="en-US" b="1" dirty="0"/>
          </a:p>
        </p:txBody>
      </p:sp>
      <p:sp>
        <p:nvSpPr>
          <p:cNvPr id="3" name="Content Placeholder 2"/>
          <p:cNvSpPr>
            <a:spLocks noGrp="1"/>
          </p:cNvSpPr>
          <p:nvPr>
            <p:ph idx="1"/>
          </p:nvPr>
        </p:nvSpPr>
        <p:spPr>
          <a:xfrm>
            <a:off x="685800" y="968721"/>
            <a:ext cx="7772400" cy="5219173"/>
          </a:xfrm>
        </p:spPr>
        <p:txBody>
          <a:bodyPr/>
          <a:lstStyle/>
          <a:p>
            <a:pPr>
              <a:buFont typeface="Wingdings" panose="05000000000000000000" pitchFamily="2" charset="2"/>
              <a:buChar char="§"/>
            </a:pPr>
            <a:r>
              <a:rPr lang="en-US" sz="2000" dirty="0" smtClean="0"/>
              <a:t>Preflight inspection required; airworthiness certification not required</a:t>
            </a:r>
          </a:p>
          <a:p>
            <a:pPr>
              <a:buFont typeface="Wingdings" panose="05000000000000000000" pitchFamily="2" charset="2"/>
              <a:buChar char="§"/>
            </a:pPr>
            <a:r>
              <a:rPr lang="en-US" sz="2000" b="1" dirty="0" smtClean="0">
                <a:solidFill>
                  <a:schemeClr val="tx2"/>
                </a:solidFill>
              </a:rPr>
              <a:t>Intrastate, VLOS transportation of property for compensation is allowed</a:t>
            </a:r>
          </a:p>
          <a:p>
            <a:pPr>
              <a:buFont typeface="Wingdings" panose="05000000000000000000" pitchFamily="2" charset="2"/>
              <a:buChar char="§"/>
            </a:pPr>
            <a:r>
              <a:rPr lang="en-US" sz="2000" b="1" dirty="0" smtClean="0">
                <a:solidFill>
                  <a:schemeClr val="tx2"/>
                </a:solidFill>
              </a:rPr>
              <a:t>External load operations are allowed</a:t>
            </a:r>
          </a:p>
          <a:p>
            <a:pPr>
              <a:buFont typeface="Wingdings" panose="05000000000000000000" pitchFamily="2" charset="2"/>
              <a:buChar char="§"/>
            </a:pPr>
            <a:r>
              <a:rPr lang="en-US" sz="2000" dirty="0" smtClean="0"/>
              <a:t>Some operating restrictions are </a:t>
            </a:r>
            <a:r>
              <a:rPr lang="en-US" sz="2000" b="1" dirty="0" smtClean="0">
                <a:solidFill>
                  <a:schemeClr val="tx2"/>
                </a:solidFill>
              </a:rPr>
              <a:t>waivable; online waiver request</a:t>
            </a:r>
          </a:p>
          <a:p>
            <a:pPr>
              <a:buFont typeface="Wingdings" panose="05000000000000000000" pitchFamily="2" charset="2"/>
              <a:buChar char="§"/>
            </a:pPr>
            <a:r>
              <a:rPr lang="en-US" sz="2000" b="1" dirty="0" smtClean="0">
                <a:solidFill>
                  <a:schemeClr val="tx2"/>
                </a:solidFill>
              </a:rPr>
              <a:t>Pilot’s license no longer required</a:t>
            </a:r>
          </a:p>
          <a:p>
            <a:pPr>
              <a:buFont typeface="Wingdings" panose="05000000000000000000" pitchFamily="2" charset="2"/>
              <a:buChar char="§"/>
            </a:pPr>
            <a:r>
              <a:rPr lang="en-US" sz="2000" dirty="0" smtClean="0"/>
              <a:t>UAS Operator must hold a </a:t>
            </a:r>
            <a:r>
              <a:rPr lang="en-US" sz="2000" b="1" dirty="0" smtClean="0">
                <a:solidFill>
                  <a:schemeClr val="tx2"/>
                </a:solidFill>
              </a:rPr>
              <a:t>remote pilot airman certificate </a:t>
            </a:r>
            <a:r>
              <a:rPr lang="en-US" sz="2000" dirty="0" smtClean="0"/>
              <a:t>(at least 16 years old; aeronautical knowledge test; TSA clearance)</a:t>
            </a:r>
          </a:p>
          <a:p>
            <a:pPr>
              <a:buFont typeface="Wingdings" panose="05000000000000000000" pitchFamily="2" charset="2"/>
              <a:buChar char="§"/>
            </a:pPr>
            <a:r>
              <a:rPr lang="en-US" sz="2000" b="1" dirty="0" smtClean="0">
                <a:solidFill>
                  <a:schemeClr val="tx2"/>
                </a:solidFill>
              </a:rPr>
              <a:t>COA no longer required </a:t>
            </a:r>
            <a:r>
              <a:rPr lang="en-US" sz="2000" dirty="0" smtClean="0"/>
              <a:t>for most Part 107 sUAS operations</a:t>
            </a:r>
          </a:p>
          <a:p>
            <a:pPr>
              <a:buFont typeface="Wingdings" panose="05000000000000000000" pitchFamily="2" charset="2"/>
              <a:buChar char="§"/>
            </a:pPr>
            <a:r>
              <a:rPr lang="en-US" sz="2000" dirty="0" smtClean="0"/>
              <a:t>Operations in Class G airspace allowed without ATC permission; ATC permission required in Class B, C, D and E airspace</a:t>
            </a:r>
          </a:p>
          <a:p>
            <a:pPr>
              <a:buFont typeface="Wingdings" panose="05000000000000000000" pitchFamily="2" charset="2"/>
              <a:buChar char="§"/>
            </a:pPr>
            <a:r>
              <a:rPr lang="en-US" sz="2000" b="1" dirty="0" smtClean="0">
                <a:solidFill>
                  <a:schemeClr val="tx2"/>
                </a:solidFill>
              </a:rPr>
              <a:t>NOTAM no longer required</a:t>
            </a:r>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538E2305-5E0D-45A7-9DC6-2E6679313C85}" type="slidenum">
              <a:rPr lang="en-US" smtClean="0"/>
              <a:t>14</a:t>
            </a:fld>
            <a:endParaRPr lang="en-US" dirty="0"/>
          </a:p>
        </p:txBody>
      </p:sp>
    </p:spTree>
    <p:extLst>
      <p:ext uri="{BB962C8B-B14F-4D97-AF65-F5344CB8AC3E}">
        <p14:creationId xmlns:p14="http://schemas.microsoft.com/office/powerpoint/2010/main" val="3505141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FFFFFF"/>
                </a:solidFill>
              </a:rPr>
              <a:t>Federal Law and Regulations –</a:t>
            </a:r>
            <a:br>
              <a:rPr lang="en-US" sz="2400" b="1" dirty="0">
                <a:solidFill>
                  <a:srgbClr val="FFFFFF"/>
                </a:solidFill>
              </a:rPr>
            </a:br>
            <a:r>
              <a:rPr lang="en-US" sz="2400" b="1" dirty="0" smtClean="0"/>
              <a:t>Small UAS Must Be Registered</a:t>
            </a:r>
            <a:endParaRPr lang="en-US" sz="2400" b="1" dirty="0"/>
          </a:p>
        </p:txBody>
      </p:sp>
      <p:sp>
        <p:nvSpPr>
          <p:cNvPr id="3" name="Content Placeholder 2"/>
          <p:cNvSpPr>
            <a:spLocks noGrp="1"/>
          </p:cNvSpPr>
          <p:nvPr>
            <p:ph idx="1"/>
          </p:nvPr>
        </p:nvSpPr>
        <p:spPr/>
        <p:txBody>
          <a:bodyPr/>
          <a:lstStyle/>
          <a:p>
            <a:pPr marL="342900" indent="-342900">
              <a:buFont typeface="Wingdings" panose="05000000000000000000" pitchFamily="2" charset="2"/>
              <a:buChar char="§"/>
            </a:pPr>
            <a:r>
              <a:rPr lang="en-US" dirty="0" smtClean="0"/>
              <a:t>Public and Civil sUAS must be registered and must display</a:t>
            </a:r>
            <a:br>
              <a:rPr lang="en-US" dirty="0" smtClean="0"/>
            </a:br>
            <a:r>
              <a:rPr lang="en-US" dirty="0" smtClean="0"/>
              <a:t>N-number</a:t>
            </a:r>
          </a:p>
          <a:p>
            <a:pPr marL="342900" indent="-342900">
              <a:buFont typeface="Wingdings" panose="05000000000000000000" pitchFamily="2" charset="2"/>
              <a:buChar char="§"/>
            </a:pPr>
            <a:r>
              <a:rPr lang="en-US" dirty="0" smtClean="0"/>
              <a:t>As of March 31, 2016, commercial, public, and other non-model aircraft sUAS may register using FAA’s online registration system</a:t>
            </a:r>
          </a:p>
          <a:p>
            <a:pPr marL="342900" indent="-342900">
              <a:buFont typeface="Wingdings" panose="05000000000000000000" pitchFamily="2" charset="2"/>
              <a:buChar char="§"/>
            </a:pPr>
            <a:r>
              <a:rPr lang="en-US" dirty="0"/>
              <a:t>Unmanned Aircraft </a:t>
            </a:r>
            <a:r>
              <a:rPr lang="en-US" dirty="0" smtClean="0"/>
              <a:t>System Registration:</a:t>
            </a:r>
            <a:r>
              <a:rPr lang="en-US" dirty="0"/>
              <a:t/>
            </a:r>
            <a:br>
              <a:rPr lang="en-US" dirty="0"/>
            </a:br>
            <a:r>
              <a:rPr lang="en-US" dirty="0">
                <a:hlinkClick r:id="rId2"/>
              </a:rPr>
              <a:t>http://www.faa.gov/uas/registration</a:t>
            </a:r>
            <a:r>
              <a:rPr lang="en-US" dirty="0" smtClean="0">
                <a:hlinkClick r:id="rId2"/>
              </a:rPr>
              <a:t>/</a:t>
            </a:r>
            <a:endParaRPr lang="en-US" dirty="0" smtClean="0"/>
          </a:p>
          <a:p>
            <a:pPr marL="342900" indent="-342900">
              <a:buFont typeface="Wingdings" panose="05000000000000000000" pitchFamily="2" charset="2"/>
              <a:buChar char="§"/>
            </a:pPr>
            <a:endParaRPr lang="en-US" dirty="0" smtClean="0"/>
          </a:p>
        </p:txBody>
      </p:sp>
      <p:sp>
        <p:nvSpPr>
          <p:cNvPr id="5" name="Slide Number Placeholder 4"/>
          <p:cNvSpPr>
            <a:spLocks noGrp="1"/>
          </p:cNvSpPr>
          <p:nvPr>
            <p:ph type="sldNum" sz="quarter" idx="12"/>
          </p:nvPr>
        </p:nvSpPr>
        <p:spPr/>
        <p:txBody>
          <a:bodyPr/>
          <a:lstStyle/>
          <a:p>
            <a:fld id="{4D467D88-DCFD-354C-96A5-D863D5E9364D}" type="slidenum">
              <a:rPr lang="en-US" smtClean="0">
                <a:solidFill>
                  <a:srgbClr val="323232"/>
                </a:solidFill>
              </a:rPr>
              <a:pPr/>
              <a:t>15</a:t>
            </a:fld>
            <a:endParaRPr lang="en-US" dirty="0">
              <a:solidFill>
                <a:srgbClr val="323232"/>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82144" y="3856614"/>
            <a:ext cx="4706458" cy="2259536"/>
          </a:xfrm>
          <a:prstGeom prst="roundRect">
            <a:avLst>
              <a:gd name="adj" fmla="val 97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dirty="0" smtClean="0">
                <a:solidFill>
                  <a:srgbClr val="323232"/>
                </a:solidFill>
              </a:rPr>
              <a:t>©2016 Lewis Roca Rothgerber Christie LLP  /  lrrc.com </a:t>
            </a:r>
            <a:endParaRPr lang="en-US" dirty="0">
              <a:solidFill>
                <a:srgbClr val="323232"/>
              </a:solidFill>
            </a:endParaRPr>
          </a:p>
        </p:txBody>
      </p:sp>
    </p:spTree>
    <p:extLst>
      <p:ext uri="{BB962C8B-B14F-4D97-AF65-F5344CB8AC3E}">
        <p14:creationId xmlns:p14="http://schemas.microsoft.com/office/powerpoint/2010/main" val="3937797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FAA Extension, Safety, and Security Act of 2016</a:t>
            </a:r>
            <a:endParaRPr lang="en-US" sz="2400" b="1" dirty="0"/>
          </a:p>
        </p:txBody>
      </p:sp>
      <p:sp>
        <p:nvSpPr>
          <p:cNvPr id="3" name="Content Placeholder 2"/>
          <p:cNvSpPr>
            <a:spLocks noGrp="1"/>
          </p:cNvSpPr>
          <p:nvPr>
            <p:ph idx="1"/>
          </p:nvPr>
        </p:nvSpPr>
        <p:spPr>
          <a:xfrm>
            <a:off x="685800" y="1095469"/>
            <a:ext cx="7772400" cy="5092425"/>
          </a:xfrm>
        </p:spPr>
        <p:txBody>
          <a:bodyPr/>
          <a:lstStyle/>
          <a:p>
            <a:pPr marL="461963" indent="-461963">
              <a:buFont typeface="Wingdings" panose="05000000000000000000" pitchFamily="2" charset="2"/>
              <a:buChar char="§"/>
            </a:pPr>
            <a:r>
              <a:rPr lang="en-US" sz="2000" dirty="0" smtClean="0"/>
              <a:t>§ 2202 – Development of industry standards for </a:t>
            </a:r>
            <a:r>
              <a:rPr lang="en-US" sz="2000" b="1" dirty="0" smtClean="0">
                <a:solidFill>
                  <a:schemeClr val="tx2"/>
                </a:solidFill>
              </a:rPr>
              <a:t>remote identification of UAS and operators</a:t>
            </a:r>
            <a:r>
              <a:rPr lang="en-US" sz="2000" dirty="0" smtClean="0"/>
              <a:t>; regulations w/in 2 years</a:t>
            </a:r>
          </a:p>
          <a:p>
            <a:pPr marL="461963" indent="-461963">
              <a:buFont typeface="Wingdings" panose="05000000000000000000" pitchFamily="2" charset="2"/>
              <a:buChar char="§"/>
            </a:pPr>
            <a:r>
              <a:rPr lang="en-US" sz="2000" dirty="0" smtClean="0"/>
              <a:t>§ 2203 – Required </a:t>
            </a:r>
            <a:r>
              <a:rPr lang="en-US" sz="2000" b="1" dirty="0" smtClean="0">
                <a:solidFill>
                  <a:schemeClr val="tx2"/>
                </a:solidFill>
              </a:rPr>
              <a:t>safety statements </a:t>
            </a:r>
            <a:r>
              <a:rPr lang="en-US" sz="2000" dirty="0" smtClean="0"/>
              <a:t>provided by manufacturer at time of UAS delivery</a:t>
            </a:r>
          </a:p>
          <a:p>
            <a:pPr marL="461963" indent="-461963">
              <a:buFont typeface="Wingdings" panose="05000000000000000000" pitchFamily="2" charset="2"/>
              <a:buChar char="§"/>
            </a:pPr>
            <a:r>
              <a:rPr lang="en-US" sz="2000" dirty="0" smtClean="0"/>
              <a:t>§ 2204 – Interagency and other agreements to expedite approval of </a:t>
            </a:r>
            <a:r>
              <a:rPr lang="en-US" sz="2000" b="1" dirty="0" smtClean="0">
                <a:solidFill>
                  <a:schemeClr val="tx2"/>
                </a:solidFill>
              </a:rPr>
              <a:t>UAS operations related to firefighting and utility service restoration</a:t>
            </a:r>
          </a:p>
          <a:p>
            <a:pPr marL="461963" indent="-461963">
              <a:buFont typeface="Wingdings" panose="05000000000000000000" pitchFamily="2" charset="2"/>
              <a:buChar char="§"/>
            </a:pPr>
            <a:r>
              <a:rPr lang="en-US" sz="2000" dirty="0" smtClean="0"/>
              <a:t>§ 2205 – Prohibits UAS operations that </a:t>
            </a:r>
            <a:r>
              <a:rPr lang="en-US" sz="2000" b="1" dirty="0" smtClean="0">
                <a:solidFill>
                  <a:schemeClr val="tx2"/>
                </a:solidFill>
              </a:rPr>
              <a:t>interfere w/ wildfire suppression, law enforcement, or emergency response</a:t>
            </a:r>
            <a:r>
              <a:rPr lang="en-US" sz="2000" dirty="0" smtClean="0"/>
              <a:t>; civil penalty ≤ $20,000</a:t>
            </a:r>
          </a:p>
          <a:p>
            <a:pPr marL="461963" indent="-461963">
              <a:buFont typeface="Wingdings" panose="05000000000000000000" pitchFamily="2" charset="2"/>
              <a:buChar char="§"/>
            </a:pPr>
            <a:r>
              <a:rPr lang="en-US" sz="2000" dirty="0" smtClean="0"/>
              <a:t>§ 2206 – Pilot project for </a:t>
            </a:r>
            <a:r>
              <a:rPr lang="en-US" sz="2000" b="1" dirty="0" smtClean="0">
                <a:solidFill>
                  <a:schemeClr val="tx2"/>
                </a:solidFill>
              </a:rPr>
              <a:t>UAS detection at airports and critical infrastructure</a:t>
            </a:r>
            <a:endParaRPr lang="en-US" sz="2000" b="1" dirty="0">
              <a:solidFill>
                <a:schemeClr val="tx2"/>
              </a:solidFill>
            </a:endParaRPr>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538E2305-5E0D-45A7-9DC6-2E6679313C85}" type="slidenum">
              <a:rPr lang="en-US" smtClean="0"/>
              <a:t>16</a:t>
            </a:fld>
            <a:endParaRPr lang="en-US" dirty="0"/>
          </a:p>
        </p:txBody>
      </p:sp>
    </p:spTree>
    <p:extLst>
      <p:ext uri="{BB962C8B-B14F-4D97-AF65-F5344CB8AC3E}">
        <p14:creationId xmlns:p14="http://schemas.microsoft.com/office/powerpoint/2010/main" val="127295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FFFFFF"/>
                </a:solidFill>
              </a:rPr>
              <a:t>FAA Extension, Safety, and Security Act of 2016</a:t>
            </a:r>
            <a:endParaRPr lang="en-US" dirty="0"/>
          </a:p>
        </p:txBody>
      </p:sp>
      <p:sp>
        <p:nvSpPr>
          <p:cNvPr id="3" name="Content Placeholder 2"/>
          <p:cNvSpPr>
            <a:spLocks noGrp="1"/>
          </p:cNvSpPr>
          <p:nvPr>
            <p:ph idx="1"/>
          </p:nvPr>
        </p:nvSpPr>
        <p:spPr>
          <a:xfrm>
            <a:off x="685800" y="1149790"/>
            <a:ext cx="7772400" cy="5038104"/>
          </a:xfrm>
        </p:spPr>
        <p:txBody>
          <a:bodyPr/>
          <a:lstStyle/>
          <a:p>
            <a:pPr marL="461963" indent="-461963">
              <a:buFont typeface="Wingdings" panose="05000000000000000000" pitchFamily="2" charset="2"/>
              <a:buChar char="§"/>
            </a:pPr>
            <a:r>
              <a:rPr lang="en-US" sz="2000" dirty="0" smtClean="0"/>
              <a:t>§ </a:t>
            </a:r>
            <a:r>
              <a:rPr lang="en-US" sz="2000" dirty="0"/>
              <a:t>2207 – </a:t>
            </a:r>
            <a:r>
              <a:rPr lang="en-US" sz="2000" b="1" dirty="0">
                <a:solidFill>
                  <a:schemeClr val="tx2"/>
                </a:solidFill>
              </a:rPr>
              <a:t>Emergency exemption </a:t>
            </a:r>
            <a:r>
              <a:rPr lang="en-US" sz="2000" b="1" dirty="0" smtClean="0">
                <a:solidFill>
                  <a:schemeClr val="tx2"/>
                </a:solidFill>
              </a:rPr>
              <a:t>or COA process </a:t>
            </a:r>
            <a:r>
              <a:rPr lang="en-US" sz="2000" b="1" dirty="0">
                <a:solidFill>
                  <a:schemeClr val="tx2"/>
                </a:solidFill>
              </a:rPr>
              <a:t>for civil or public emergency </a:t>
            </a:r>
            <a:r>
              <a:rPr lang="en-US" sz="2000" b="1" dirty="0" smtClean="0">
                <a:solidFill>
                  <a:schemeClr val="tx2"/>
                </a:solidFill>
              </a:rPr>
              <a:t>response </a:t>
            </a:r>
            <a:r>
              <a:rPr lang="en-US" sz="2000" dirty="0" smtClean="0"/>
              <a:t>(firefighting, SAR, utility and infrastructure restoration, etc.) </a:t>
            </a:r>
            <a:r>
              <a:rPr lang="en-US" sz="2000" dirty="0"/>
              <a:t>UAS operations</a:t>
            </a:r>
          </a:p>
          <a:p>
            <a:pPr marL="461963" indent="-461963">
              <a:buFont typeface="Wingdings" panose="05000000000000000000" pitchFamily="2" charset="2"/>
              <a:buChar char="§"/>
            </a:pPr>
            <a:r>
              <a:rPr lang="en-US" sz="2000" dirty="0"/>
              <a:t>§ 2208 – </a:t>
            </a:r>
            <a:r>
              <a:rPr lang="en-US" sz="2000" b="1" dirty="0">
                <a:solidFill>
                  <a:schemeClr val="tx2"/>
                </a:solidFill>
              </a:rPr>
              <a:t>UAS traffic management </a:t>
            </a:r>
            <a:r>
              <a:rPr lang="en-US" sz="2000" dirty="0"/>
              <a:t>R&amp;D plan and pilot project</a:t>
            </a:r>
          </a:p>
          <a:p>
            <a:pPr marL="461963" indent="-461963">
              <a:buFont typeface="Wingdings" panose="05000000000000000000" pitchFamily="2" charset="2"/>
              <a:buChar char="§"/>
            </a:pPr>
            <a:r>
              <a:rPr lang="en-US" sz="2000" dirty="0"/>
              <a:t>§ 2209 – Process to </a:t>
            </a:r>
            <a:r>
              <a:rPr lang="en-US" sz="2000" b="1" dirty="0">
                <a:solidFill>
                  <a:schemeClr val="tx2"/>
                </a:solidFill>
              </a:rPr>
              <a:t>designate fixed site facilities and prohibit UAS </a:t>
            </a:r>
            <a:r>
              <a:rPr lang="en-US" sz="2000" b="1" dirty="0" smtClean="0">
                <a:solidFill>
                  <a:schemeClr val="tx2"/>
                </a:solidFill>
              </a:rPr>
              <a:t>operations</a:t>
            </a:r>
            <a:r>
              <a:rPr lang="en-US" sz="2000" dirty="0" smtClean="0"/>
              <a:t> (energy production, transmission and distribution; oil refineries; chemical facilities; amusement parks; other); public website of designated facilities</a:t>
            </a:r>
            <a:endParaRPr lang="en-US" sz="2000" dirty="0"/>
          </a:p>
          <a:p>
            <a:pPr marL="461963" indent="-461963">
              <a:buFont typeface="Wingdings" panose="05000000000000000000" pitchFamily="2" charset="2"/>
              <a:buChar char="§"/>
            </a:pPr>
            <a:r>
              <a:rPr lang="en-US" sz="2000" dirty="0"/>
              <a:t>§ 2210 – </a:t>
            </a:r>
            <a:r>
              <a:rPr lang="en-US" sz="2000" b="1" dirty="0" smtClean="0">
                <a:solidFill>
                  <a:schemeClr val="tx2"/>
                </a:solidFill>
              </a:rPr>
              <a:t>Section 333 exemption </a:t>
            </a:r>
            <a:r>
              <a:rPr lang="en-US" sz="2000" b="1" dirty="0">
                <a:solidFill>
                  <a:schemeClr val="tx2"/>
                </a:solidFill>
              </a:rPr>
              <a:t>process for BVLOS and night UAS operations related to inspection and disaster response for </a:t>
            </a:r>
            <a:r>
              <a:rPr lang="en-US" sz="2000" b="1" dirty="0" smtClean="0">
                <a:solidFill>
                  <a:schemeClr val="tx2"/>
                </a:solidFill>
              </a:rPr>
              <a:t>critical infrastructure and </a:t>
            </a:r>
            <a:r>
              <a:rPr lang="en-US" sz="2000" b="1" dirty="0">
                <a:solidFill>
                  <a:schemeClr val="tx2"/>
                </a:solidFill>
              </a:rPr>
              <a:t>covered facilities </a:t>
            </a:r>
            <a:r>
              <a:rPr lang="en-US" sz="2000" dirty="0" smtClean="0"/>
              <a:t>(pipeline; electric energy generation, transmission, and distribution; oil or gas production, refining, or processing); process in place w/in 3-9 mos.</a:t>
            </a:r>
            <a:endParaRPr lang="en-US" sz="2000" dirty="0"/>
          </a:p>
          <a:p>
            <a:endParaRPr lang="en-US"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538E2305-5E0D-45A7-9DC6-2E6679313C85}" type="slidenum">
              <a:rPr lang="en-US" smtClean="0"/>
              <a:t>17</a:t>
            </a:fld>
            <a:endParaRPr lang="en-US" dirty="0"/>
          </a:p>
        </p:txBody>
      </p:sp>
    </p:spTree>
    <p:extLst>
      <p:ext uri="{BB962C8B-B14F-4D97-AF65-F5344CB8AC3E}">
        <p14:creationId xmlns:p14="http://schemas.microsoft.com/office/powerpoint/2010/main" val="4283560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FFFFFF"/>
                </a:solidFill>
              </a:rPr>
              <a:t>UAS Issues and Responsibilities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8444769"/>
              </p:ext>
            </p:extLst>
          </p:nvPr>
        </p:nvGraphicFramePr>
        <p:xfrm>
          <a:off x="615297" y="1357358"/>
          <a:ext cx="7887767" cy="4120497"/>
        </p:xfrm>
        <a:graphic>
          <a:graphicData uri="http://schemas.openxmlformats.org/drawingml/2006/table">
            <a:tbl>
              <a:tblPr firstRow="1" bandRow="1">
                <a:tableStyleId>{5C22544A-7EE6-4342-B048-85BDC9FD1C3A}</a:tableStyleId>
              </a:tblPr>
              <a:tblGrid>
                <a:gridCol w="3269626"/>
                <a:gridCol w="2398660"/>
                <a:gridCol w="2219481"/>
              </a:tblGrid>
              <a:tr h="457833">
                <a:tc>
                  <a:txBody>
                    <a:bodyPr/>
                    <a:lstStyle/>
                    <a:p>
                      <a:endParaRPr lang="en-US" dirty="0"/>
                    </a:p>
                  </a:txBody>
                  <a:tcPr/>
                </a:tc>
                <a:tc>
                  <a:txBody>
                    <a:bodyPr/>
                    <a:lstStyle/>
                    <a:p>
                      <a:pPr algn="ctr"/>
                      <a:r>
                        <a:rPr lang="en-US" dirty="0" smtClean="0"/>
                        <a:t>Federal</a:t>
                      </a:r>
                      <a:endParaRPr lang="en-US" dirty="0"/>
                    </a:p>
                  </a:txBody>
                  <a:tcPr/>
                </a:tc>
                <a:tc>
                  <a:txBody>
                    <a:bodyPr/>
                    <a:lstStyle/>
                    <a:p>
                      <a:pPr algn="ctr"/>
                      <a:r>
                        <a:rPr lang="en-US" dirty="0" smtClean="0"/>
                        <a:t>State</a:t>
                      </a:r>
                      <a:endParaRPr lang="en-US" dirty="0"/>
                    </a:p>
                  </a:txBody>
                  <a:tcPr/>
                </a:tc>
              </a:tr>
              <a:tr h="457833">
                <a:tc>
                  <a:txBody>
                    <a:bodyPr/>
                    <a:lstStyle/>
                    <a:p>
                      <a:r>
                        <a:rPr lang="en-US" dirty="0" smtClean="0"/>
                        <a:t>Airspace</a:t>
                      </a:r>
                      <a:endParaRPr lang="en-US" dirty="0"/>
                    </a:p>
                  </a:txBody>
                  <a:tcPr/>
                </a:tc>
                <a:tc>
                  <a:txBody>
                    <a:bodyPr/>
                    <a:lstStyle/>
                    <a:p>
                      <a:pPr algn="ctr"/>
                      <a:r>
                        <a:rPr lang="en-US" dirty="0" smtClean="0">
                          <a:solidFill>
                            <a:srgbClr val="C00000"/>
                          </a:solidFill>
                          <a:sym typeface="Wingdings"/>
                        </a:rPr>
                        <a:t></a:t>
                      </a:r>
                      <a:endParaRPr lang="en-US" dirty="0">
                        <a:solidFill>
                          <a:srgbClr val="C00000"/>
                        </a:solidFill>
                      </a:endParaRPr>
                    </a:p>
                  </a:txBody>
                  <a:tcPr/>
                </a:tc>
                <a:tc>
                  <a:txBody>
                    <a:bodyPr/>
                    <a:lstStyle/>
                    <a:p>
                      <a:endParaRPr lang="en-US" dirty="0">
                        <a:solidFill>
                          <a:srgbClr val="C00000"/>
                        </a:solidFill>
                      </a:endParaRPr>
                    </a:p>
                  </a:txBody>
                  <a:tcPr/>
                </a:tc>
              </a:tr>
              <a:tr h="457833">
                <a:tc>
                  <a:txBody>
                    <a:bodyPr/>
                    <a:lstStyle/>
                    <a:p>
                      <a:r>
                        <a:rPr lang="en-US" dirty="0" smtClean="0"/>
                        <a:t>Air Traffic Management</a:t>
                      </a:r>
                      <a:endParaRPr lang="en-US" dirty="0"/>
                    </a:p>
                  </a:txBody>
                  <a:tcPr/>
                </a:tc>
                <a:tc>
                  <a:txBody>
                    <a:bodyPr/>
                    <a:lstStyle/>
                    <a:p>
                      <a:pPr algn="ctr"/>
                      <a:r>
                        <a:rPr lang="en-US" dirty="0" smtClean="0">
                          <a:solidFill>
                            <a:srgbClr val="C00000"/>
                          </a:solidFill>
                          <a:sym typeface="Wingdings"/>
                        </a:rPr>
                        <a:t></a:t>
                      </a:r>
                      <a:endParaRPr lang="en-US" dirty="0">
                        <a:solidFill>
                          <a:srgbClr val="C00000"/>
                        </a:solidFill>
                      </a:endParaRPr>
                    </a:p>
                  </a:txBody>
                  <a:tcPr/>
                </a:tc>
                <a:tc>
                  <a:txBody>
                    <a:bodyPr/>
                    <a:lstStyle/>
                    <a:p>
                      <a:endParaRPr lang="en-US" dirty="0">
                        <a:solidFill>
                          <a:srgbClr val="C00000"/>
                        </a:solidFill>
                      </a:endParaRPr>
                    </a:p>
                  </a:txBody>
                  <a:tcPr/>
                </a:tc>
              </a:tr>
              <a:tr h="457833">
                <a:tc>
                  <a:txBody>
                    <a:bodyPr/>
                    <a:lstStyle/>
                    <a:p>
                      <a:r>
                        <a:rPr lang="en-US" dirty="0" smtClean="0"/>
                        <a:t>Aircraft and Equipment</a:t>
                      </a:r>
                      <a:endParaRPr lang="en-US" dirty="0"/>
                    </a:p>
                  </a:txBody>
                  <a:tcPr/>
                </a:tc>
                <a:tc>
                  <a:txBody>
                    <a:bodyPr/>
                    <a:lstStyle/>
                    <a:p>
                      <a:pPr algn="ctr"/>
                      <a:r>
                        <a:rPr lang="en-US" dirty="0" smtClean="0">
                          <a:solidFill>
                            <a:srgbClr val="C00000"/>
                          </a:solidFill>
                          <a:sym typeface="Wingdings"/>
                        </a:rPr>
                        <a:t></a:t>
                      </a:r>
                      <a:endParaRPr lang="en-US" dirty="0">
                        <a:solidFill>
                          <a:srgbClr val="C00000"/>
                        </a:solidFill>
                      </a:endParaRPr>
                    </a:p>
                  </a:txBody>
                  <a:tcPr/>
                </a:tc>
                <a:tc>
                  <a:txBody>
                    <a:bodyPr/>
                    <a:lstStyle/>
                    <a:p>
                      <a:endParaRPr lang="en-US" dirty="0">
                        <a:solidFill>
                          <a:srgbClr val="C00000"/>
                        </a:solidFill>
                      </a:endParaRPr>
                    </a:p>
                  </a:txBody>
                  <a:tcPr/>
                </a:tc>
              </a:tr>
              <a:tr h="457833">
                <a:tc>
                  <a:txBody>
                    <a:bodyPr/>
                    <a:lstStyle/>
                    <a:p>
                      <a:r>
                        <a:rPr lang="en-US" dirty="0" smtClean="0"/>
                        <a:t>Pilots and Crew</a:t>
                      </a:r>
                      <a:endParaRPr lang="en-US" dirty="0"/>
                    </a:p>
                  </a:txBody>
                  <a:tcPr/>
                </a:tc>
                <a:tc>
                  <a:txBody>
                    <a:bodyPr/>
                    <a:lstStyle/>
                    <a:p>
                      <a:pPr algn="ctr"/>
                      <a:r>
                        <a:rPr lang="en-US" dirty="0" smtClean="0">
                          <a:solidFill>
                            <a:srgbClr val="C00000"/>
                          </a:solidFill>
                          <a:sym typeface="Wingdings"/>
                        </a:rPr>
                        <a:t></a:t>
                      </a:r>
                      <a:endParaRPr lang="en-US" dirty="0">
                        <a:solidFill>
                          <a:srgbClr val="C00000"/>
                        </a:solidFill>
                      </a:endParaRPr>
                    </a:p>
                  </a:txBody>
                  <a:tcPr/>
                </a:tc>
                <a:tc>
                  <a:txBody>
                    <a:bodyPr/>
                    <a:lstStyle/>
                    <a:p>
                      <a:endParaRPr lang="en-US" dirty="0">
                        <a:solidFill>
                          <a:srgbClr val="C00000"/>
                        </a:solidFill>
                      </a:endParaRPr>
                    </a:p>
                  </a:txBody>
                  <a:tcPr/>
                </a:tc>
              </a:tr>
              <a:tr h="457833">
                <a:tc>
                  <a:txBody>
                    <a:bodyPr/>
                    <a:lstStyle/>
                    <a:p>
                      <a:r>
                        <a:rPr lang="en-US" dirty="0" smtClean="0"/>
                        <a:t>Safety</a:t>
                      </a:r>
                      <a:endParaRPr lang="en-US" dirty="0"/>
                    </a:p>
                  </a:txBody>
                  <a:tcPr/>
                </a:tc>
                <a:tc>
                  <a:txBody>
                    <a:bodyPr/>
                    <a:lstStyle/>
                    <a:p>
                      <a:pPr algn="ctr"/>
                      <a:r>
                        <a:rPr lang="en-US" dirty="0" smtClean="0">
                          <a:solidFill>
                            <a:srgbClr val="C00000"/>
                          </a:solidFill>
                          <a:sym typeface="Wingdings"/>
                        </a:rPr>
                        <a:t></a:t>
                      </a:r>
                      <a:endParaRPr lang="en-US" dirty="0">
                        <a:solidFill>
                          <a:srgbClr val="C00000"/>
                        </a:solidFill>
                      </a:endParaRPr>
                    </a:p>
                  </a:txBody>
                  <a:tcPr/>
                </a:tc>
                <a:tc>
                  <a:txBody>
                    <a:bodyPr/>
                    <a:lstStyle/>
                    <a:p>
                      <a:endParaRPr lang="en-US" dirty="0">
                        <a:solidFill>
                          <a:srgbClr val="C00000"/>
                        </a:solidFill>
                      </a:endParaRPr>
                    </a:p>
                  </a:txBody>
                  <a:tcPr/>
                </a:tc>
              </a:tr>
              <a:tr h="457833">
                <a:tc>
                  <a:txBody>
                    <a:bodyPr/>
                    <a:lstStyle/>
                    <a:p>
                      <a:r>
                        <a:rPr lang="en-US" dirty="0" smtClean="0"/>
                        <a:t>Commerce</a:t>
                      </a:r>
                      <a:endParaRPr lang="en-US" dirty="0"/>
                    </a:p>
                  </a:txBody>
                  <a:tcPr/>
                </a:tc>
                <a:tc>
                  <a:txBody>
                    <a:bodyPr/>
                    <a:lstStyle/>
                    <a:p>
                      <a:pPr algn="ctr"/>
                      <a:r>
                        <a:rPr lang="en-US" dirty="0" smtClean="0">
                          <a:solidFill>
                            <a:srgbClr val="C00000"/>
                          </a:solidFill>
                          <a:sym typeface="Wingdings"/>
                        </a:rPr>
                        <a:t></a:t>
                      </a:r>
                      <a:endParaRPr lang="en-US" dirty="0">
                        <a:solidFill>
                          <a:srgbClr val="C00000"/>
                        </a:solidFill>
                      </a:endParaRPr>
                    </a:p>
                  </a:txBody>
                  <a:tcPr/>
                </a:tc>
                <a:tc>
                  <a:txBody>
                    <a:bodyPr/>
                    <a:lstStyle/>
                    <a:p>
                      <a:endParaRPr lang="en-US" dirty="0">
                        <a:solidFill>
                          <a:srgbClr val="C00000"/>
                        </a:solidFill>
                      </a:endParaRPr>
                    </a:p>
                  </a:txBody>
                  <a:tcPr/>
                </a:tc>
              </a:tr>
              <a:tr h="457833">
                <a:tc>
                  <a:txBody>
                    <a:bodyPr/>
                    <a:lstStyle/>
                    <a:p>
                      <a:r>
                        <a:rPr lang="en-US" dirty="0" smtClean="0"/>
                        <a:t>Property Rights</a:t>
                      </a:r>
                      <a:endParaRPr lang="en-US" dirty="0"/>
                    </a:p>
                  </a:txBody>
                  <a:tcPr/>
                </a:tc>
                <a:tc>
                  <a:txBody>
                    <a:bodyPr/>
                    <a:lstStyle/>
                    <a:p>
                      <a:endParaRPr lang="en-US" dirty="0">
                        <a:solidFill>
                          <a:srgbClr val="C00000"/>
                        </a:solidFill>
                      </a:endParaRPr>
                    </a:p>
                  </a:txBody>
                  <a:tcPr/>
                </a:tc>
                <a:tc>
                  <a:txBody>
                    <a:bodyPr/>
                    <a:lstStyle/>
                    <a:p>
                      <a:pPr algn="ctr"/>
                      <a:r>
                        <a:rPr lang="en-US" dirty="0" smtClean="0">
                          <a:solidFill>
                            <a:srgbClr val="C00000"/>
                          </a:solidFill>
                        </a:rPr>
                        <a:t>?</a:t>
                      </a:r>
                      <a:endParaRPr lang="en-US" dirty="0">
                        <a:solidFill>
                          <a:srgbClr val="C00000"/>
                        </a:solidFill>
                      </a:endParaRPr>
                    </a:p>
                  </a:txBody>
                  <a:tcPr/>
                </a:tc>
              </a:tr>
              <a:tr h="457833">
                <a:tc>
                  <a:txBody>
                    <a:bodyPr/>
                    <a:lstStyle/>
                    <a:p>
                      <a:r>
                        <a:rPr lang="en-US" dirty="0" smtClean="0"/>
                        <a:t>Privacy</a:t>
                      </a:r>
                      <a:endParaRPr lang="en-US" dirty="0"/>
                    </a:p>
                  </a:txBody>
                  <a:tcPr/>
                </a:tc>
                <a:tc>
                  <a:txBody>
                    <a:bodyPr/>
                    <a:lstStyle/>
                    <a:p>
                      <a:endParaRPr lang="en-US" dirty="0">
                        <a:solidFill>
                          <a:srgbClr val="C00000"/>
                        </a:solidFill>
                      </a:endParaRPr>
                    </a:p>
                  </a:txBody>
                  <a:tcPr/>
                </a:tc>
                <a:tc>
                  <a:txBody>
                    <a:bodyPr/>
                    <a:lstStyle/>
                    <a:p>
                      <a:pPr algn="ctr"/>
                      <a:r>
                        <a:rPr lang="en-US" dirty="0" smtClean="0">
                          <a:solidFill>
                            <a:srgbClr val="C00000"/>
                          </a:solidFill>
                        </a:rPr>
                        <a:t>?</a:t>
                      </a:r>
                      <a:endParaRPr lang="en-US" dirty="0">
                        <a:solidFill>
                          <a:srgbClr val="C00000"/>
                        </a:solidFill>
                      </a:endParaRPr>
                    </a:p>
                  </a:txBody>
                  <a:tcPr/>
                </a:tc>
              </a:tr>
            </a:tbl>
          </a:graphicData>
        </a:graphic>
      </p:graphicFrame>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538E2305-5E0D-45A7-9DC6-2E6679313C85}" type="slidenum">
              <a:rPr lang="en-US" smtClean="0"/>
              <a:t>18</a:t>
            </a:fld>
            <a:endParaRPr lang="en-US" dirty="0"/>
          </a:p>
        </p:txBody>
      </p:sp>
    </p:spTree>
    <p:extLst>
      <p:ext uri="{BB962C8B-B14F-4D97-AF65-F5344CB8AC3E}">
        <p14:creationId xmlns:p14="http://schemas.microsoft.com/office/powerpoint/2010/main" val="53609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95" y="0"/>
            <a:ext cx="7919825" cy="751438"/>
          </a:xfrm>
        </p:spPr>
        <p:txBody>
          <a:bodyPr>
            <a:noAutofit/>
          </a:bodyPr>
          <a:lstStyle/>
          <a:p>
            <a:r>
              <a:rPr lang="en-US" sz="2400" b="1" dirty="0" smtClean="0"/>
              <a:t>Federal Authority v. State and Local Authority?</a:t>
            </a:r>
            <a:endParaRPr lang="en-US" sz="2400" b="1" dirty="0"/>
          </a:p>
        </p:txBody>
      </p:sp>
      <p:sp>
        <p:nvSpPr>
          <p:cNvPr id="3" name="Content Placeholder 2"/>
          <p:cNvSpPr>
            <a:spLocks noGrp="1"/>
          </p:cNvSpPr>
          <p:nvPr>
            <p:ph idx="1"/>
          </p:nvPr>
        </p:nvSpPr>
        <p:spPr>
          <a:xfrm>
            <a:off x="588894" y="858364"/>
            <a:ext cx="8024661" cy="4823651"/>
          </a:xfrm>
        </p:spPr>
        <p:txBody>
          <a:bodyPr/>
          <a:lstStyle/>
          <a:p>
            <a:pPr marL="342900" marR="0" indent="-342900">
              <a:spcBef>
                <a:spcPts val="0"/>
              </a:spcBef>
              <a:spcAft>
                <a:spcPts val="1200"/>
              </a:spcAft>
              <a:buFont typeface="Wingdings" panose="05000000000000000000" pitchFamily="2" charset="2"/>
              <a:buChar char="§"/>
            </a:pPr>
            <a:r>
              <a:rPr lang="en-US" sz="1600" dirty="0">
                <a:ea typeface="Times New Roman"/>
              </a:rPr>
              <a:t>Open question as to the extent federal law preempts state and local UAS-related </a:t>
            </a:r>
            <a:r>
              <a:rPr lang="en-US" sz="1600" dirty="0" smtClean="0">
                <a:ea typeface="Times New Roman"/>
              </a:rPr>
              <a:t>legislation</a:t>
            </a:r>
            <a:endParaRPr lang="en-US" sz="1600" dirty="0">
              <a:ea typeface="Times New Roman"/>
            </a:endParaRPr>
          </a:p>
          <a:p>
            <a:pPr marL="687388" lvl="3" indent="-225425">
              <a:spcBef>
                <a:spcPts val="0"/>
              </a:spcBef>
              <a:spcAft>
                <a:spcPts val="1200"/>
              </a:spcAft>
              <a:buClr>
                <a:srgbClr val="C00000"/>
              </a:buClr>
              <a:buFont typeface="Wingdings" panose="05000000000000000000" pitchFamily="2" charset="2"/>
              <a:buChar char="§"/>
            </a:pPr>
            <a:r>
              <a:rPr lang="en-US" sz="1600" dirty="0" smtClean="0">
                <a:ea typeface="Times New Roman"/>
              </a:rPr>
              <a:t>Neither FMRA, FESSA, nor Part 107 include </a:t>
            </a:r>
            <a:r>
              <a:rPr lang="en-US" sz="1600" dirty="0">
                <a:ea typeface="Times New Roman"/>
              </a:rPr>
              <a:t>express preemption </a:t>
            </a:r>
            <a:r>
              <a:rPr lang="en-US" sz="1600" dirty="0" smtClean="0">
                <a:ea typeface="Times New Roman"/>
              </a:rPr>
              <a:t>provisions</a:t>
            </a:r>
          </a:p>
          <a:p>
            <a:pPr marL="687388" lvl="3" indent="-225425">
              <a:spcBef>
                <a:spcPts val="0"/>
              </a:spcBef>
              <a:spcAft>
                <a:spcPts val="1200"/>
              </a:spcAft>
              <a:buClr>
                <a:srgbClr val="C00000"/>
              </a:buClr>
              <a:buFont typeface="Wingdings" panose="05000000000000000000" pitchFamily="2" charset="2"/>
              <a:buChar char="§"/>
            </a:pPr>
            <a:r>
              <a:rPr lang="en-US" sz="1600" dirty="0" smtClean="0">
                <a:ea typeface="Times New Roman"/>
              </a:rPr>
              <a:t>FAA Drone Advisory Committee – </a:t>
            </a:r>
            <a:r>
              <a:rPr lang="en-US" sz="1600" i="1" dirty="0" smtClean="0">
                <a:ea typeface="Times New Roman"/>
              </a:rPr>
              <a:t>ad hoc</a:t>
            </a:r>
            <a:r>
              <a:rPr lang="en-US" sz="1600" dirty="0" smtClean="0">
                <a:ea typeface="Times New Roman"/>
              </a:rPr>
              <a:t> committee to consider preemption issues</a:t>
            </a:r>
            <a:endParaRPr lang="en-US" sz="1600" dirty="0">
              <a:ea typeface="Times New Roman"/>
            </a:endParaRPr>
          </a:p>
          <a:p>
            <a:pPr marL="687388" lvl="3" indent="-225425">
              <a:spcBef>
                <a:spcPts val="0"/>
              </a:spcBef>
              <a:spcAft>
                <a:spcPts val="1200"/>
              </a:spcAft>
              <a:buClr>
                <a:srgbClr val="C00000"/>
              </a:buClr>
              <a:buFont typeface="Wingdings" panose="05000000000000000000" pitchFamily="2" charset="2"/>
              <a:buChar char="§"/>
            </a:pPr>
            <a:r>
              <a:rPr lang="en-US" sz="1600" dirty="0">
                <a:ea typeface="Times New Roman"/>
              </a:rPr>
              <a:t>FAA Fact Sheet on State and Local UAS Laws </a:t>
            </a:r>
            <a:r>
              <a:rPr lang="en-US" sz="1600" dirty="0" smtClean="0">
                <a:ea typeface="Times New Roman"/>
              </a:rPr>
              <a:t/>
            </a:r>
            <a:br>
              <a:rPr lang="en-US" sz="1600" dirty="0" smtClean="0">
                <a:ea typeface="Times New Roman"/>
              </a:rPr>
            </a:br>
            <a:r>
              <a:rPr lang="en-US" sz="1600" dirty="0" smtClean="0">
                <a:ea typeface="Times New Roman"/>
              </a:rPr>
              <a:t>(</a:t>
            </a:r>
            <a:r>
              <a:rPr lang="en-US" sz="1600" dirty="0">
                <a:ea typeface="Times New Roman"/>
              </a:rPr>
              <a:t>December 17, 2015) (</a:t>
            </a:r>
            <a:r>
              <a:rPr lang="en-US" sz="1600" dirty="0">
                <a:ea typeface="Times New Roman"/>
                <a:hlinkClick r:id="rId2"/>
              </a:rPr>
              <a:t>https://www.faa.gov/news/updates/?newsId=84369</a:t>
            </a:r>
            <a:r>
              <a:rPr lang="en-US" sz="1600" dirty="0">
                <a:ea typeface="Times New Roman"/>
              </a:rPr>
              <a:t> </a:t>
            </a:r>
            <a:r>
              <a:rPr lang="en-US" sz="1600" dirty="0" smtClean="0">
                <a:ea typeface="Times New Roman"/>
              </a:rPr>
              <a:t>)</a:t>
            </a:r>
          </a:p>
          <a:p>
            <a:pPr marL="461963" lvl="3" indent="-461963">
              <a:spcBef>
                <a:spcPts val="0"/>
              </a:spcBef>
              <a:spcAft>
                <a:spcPts val="1200"/>
              </a:spcAft>
              <a:buClr>
                <a:srgbClr val="C00000"/>
              </a:buClr>
              <a:buFont typeface="Wingdings" panose="05000000000000000000" pitchFamily="2" charset="2"/>
              <a:buChar char="§"/>
            </a:pPr>
            <a:r>
              <a:rPr lang="en-US" sz="1600" dirty="0" smtClean="0">
                <a:ea typeface="Times New Roman"/>
              </a:rPr>
              <a:t>Similar question related to state efforts to preempt local UAS regulations</a:t>
            </a:r>
            <a:br>
              <a:rPr lang="en-US" sz="1600" dirty="0" smtClean="0">
                <a:ea typeface="Times New Roman"/>
              </a:rPr>
            </a:br>
            <a:r>
              <a:rPr lang="en-US" sz="1600" dirty="0" smtClean="0">
                <a:ea typeface="Times New Roman"/>
              </a:rPr>
              <a:t>(e.g., MD and AZ)</a:t>
            </a:r>
          </a:p>
          <a:p>
            <a:pPr marL="461963" lvl="3" indent="-461963">
              <a:spcBef>
                <a:spcPts val="0"/>
              </a:spcBef>
              <a:spcAft>
                <a:spcPts val="1200"/>
              </a:spcAft>
              <a:buClr>
                <a:srgbClr val="C00000"/>
              </a:buClr>
              <a:buFont typeface="Wingdings" panose="05000000000000000000" pitchFamily="2" charset="2"/>
              <a:buChar char="§"/>
            </a:pPr>
            <a:r>
              <a:rPr lang="en-US" sz="1600" dirty="0" smtClean="0">
                <a:ea typeface="Times New Roman"/>
              </a:rPr>
              <a:t>Examples of municipal drone regulations: Chicago, IL; Miami, FL; Santa Clara, CA;</a:t>
            </a:r>
            <a:br>
              <a:rPr lang="en-US" sz="1600" dirty="0" smtClean="0">
                <a:ea typeface="Times New Roman"/>
              </a:rPr>
            </a:br>
            <a:r>
              <a:rPr lang="en-US" sz="1600" dirty="0" smtClean="0">
                <a:ea typeface="Times New Roman"/>
              </a:rPr>
              <a:t>San Jose, CA; Paradise Valley, AZ; Scottsdale, AZ; Ocean City, MD</a:t>
            </a:r>
            <a:endParaRPr lang="en-US" sz="1600" dirty="0">
              <a:ea typeface="Times New Roman"/>
            </a:endParaRPr>
          </a:p>
        </p:txBody>
      </p:sp>
      <p:sp>
        <p:nvSpPr>
          <p:cNvPr id="5" name="Footer Placeholder 4"/>
          <p:cNvSpPr>
            <a:spLocks noGrp="1"/>
          </p:cNvSpPr>
          <p:nvPr>
            <p:ph type="ftr" sz="quarter" idx="11"/>
          </p:nvPr>
        </p:nvSpPr>
        <p:spPr/>
        <p:txBody>
          <a:bodyPr/>
          <a:lstStyle/>
          <a:p>
            <a:r>
              <a:rPr lang="en-US" dirty="0" smtClean="0"/>
              <a:t>©2016 Lewis Roca Rothgerber Christie LLP  /  lrrc.com </a:t>
            </a:r>
            <a:endParaRPr lang="en-US" dirty="0"/>
          </a:p>
        </p:txBody>
      </p:sp>
      <p:sp>
        <p:nvSpPr>
          <p:cNvPr id="6" name="Slide Number Placeholder 5"/>
          <p:cNvSpPr>
            <a:spLocks noGrp="1"/>
          </p:cNvSpPr>
          <p:nvPr>
            <p:ph type="sldNum" sz="quarter" idx="12"/>
          </p:nvPr>
        </p:nvSpPr>
        <p:spPr/>
        <p:txBody>
          <a:bodyPr/>
          <a:lstStyle/>
          <a:p>
            <a:fld id="{538E2305-5E0D-45A7-9DC6-2E6679313C85}" type="slidenum">
              <a:rPr lang="en-US" smtClean="0"/>
              <a:t>19</a:t>
            </a:fld>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824" y="4445519"/>
            <a:ext cx="2798763"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91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347" y="0"/>
            <a:ext cx="7919825" cy="751438"/>
          </a:xfrm>
        </p:spPr>
        <p:txBody>
          <a:bodyPr/>
          <a:lstStyle/>
          <a:p>
            <a:pPr indent="461963"/>
            <a:r>
              <a:rPr lang="en-US" b="1" dirty="0" smtClean="0"/>
              <a:t>Overview</a:t>
            </a:r>
            <a:endParaRPr lang="en-US" b="1" dirty="0"/>
          </a:p>
        </p:txBody>
      </p:sp>
      <p:sp>
        <p:nvSpPr>
          <p:cNvPr id="3" name="Content Placeholder 2"/>
          <p:cNvSpPr>
            <a:spLocks noGrp="1"/>
          </p:cNvSpPr>
          <p:nvPr>
            <p:ph idx="1"/>
          </p:nvPr>
        </p:nvSpPr>
        <p:spPr>
          <a:xfrm>
            <a:off x="509382" y="869134"/>
            <a:ext cx="8024661" cy="4995590"/>
          </a:xfrm>
        </p:spPr>
        <p:txBody>
          <a:bodyPr/>
          <a:lstStyle/>
          <a:p>
            <a:pPr marL="342900" indent="-342900">
              <a:spcBef>
                <a:spcPts val="1800"/>
              </a:spcBef>
              <a:buFont typeface="Wingdings" panose="05000000000000000000" pitchFamily="2" charset="2"/>
              <a:buChar char="§"/>
            </a:pPr>
            <a:r>
              <a:rPr lang="en-US" dirty="0" smtClean="0"/>
              <a:t>Introduction to Unmanned Aircraft Systems</a:t>
            </a:r>
          </a:p>
          <a:p>
            <a:pPr marL="342900" indent="-342900">
              <a:spcBef>
                <a:spcPts val="1800"/>
              </a:spcBef>
              <a:buFont typeface="Wingdings" panose="05000000000000000000" pitchFamily="2" charset="2"/>
              <a:buChar char="§"/>
            </a:pPr>
            <a:r>
              <a:rPr lang="en-US" dirty="0" smtClean="0"/>
              <a:t>UAS in the Real Estate Industry</a:t>
            </a:r>
          </a:p>
          <a:p>
            <a:pPr marL="342900" indent="-342900">
              <a:spcBef>
                <a:spcPts val="1800"/>
              </a:spcBef>
              <a:buFont typeface="Wingdings" panose="05000000000000000000" pitchFamily="2" charset="2"/>
              <a:buChar char="§"/>
            </a:pPr>
            <a:r>
              <a:rPr lang="en-US" dirty="0"/>
              <a:t>F</a:t>
            </a:r>
            <a:r>
              <a:rPr lang="en-US" dirty="0" smtClean="0"/>
              <a:t>ederal Laws and Regulations</a:t>
            </a:r>
          </a:p>
          <a:p>
            <a:pPr marL="342900" indent="-342900">
              <a:spcBef>
                <a:spcPts val="1800"/>
              </a:spcBef>
              <a:buFont typeface="Wingdings" panose="05000000000000000000" pitchFamily="2" charset="2"/>
              <a:buChar char="§"/>
            </a:pPr>
            <a:r>
              <a:rPr lang="en-US" dirty="0" smtClean="0"/>
              <a:t>State Law Considerations - Property Rights and Privacy</a:t>
            </a:r>
          </a:p>
          <a:p>
            <a:pPr marL="342900" indent="-342900">
              <a:spcBef>
                <a:spcPts val="1800"/>
              </a:spcBef>
              <a:buFont typeface="Wingdings" panose="05000000000000000000" pitchFamily="2" charset="2"/>
              <a:buChar char="§"/>
            </a:pPr>
            <a:r>
              <a:rPr lang="en-US" dirty="0" smtClean="0"/>
              <a:t>Key Business Considerations</a:t>
            </a:r>
          </a:p>
          <a:p>
            <a:pPr marL="342900" indent="-342900">
              <a:spcBef>
                <a:spcPts val="1800"/>
              </a:spcBef>
              <a:buFont typeface="Wingdings" panose="05000000000000000000" pitchFamily="2" charset="2"/>
              <a:buChar char="§"/>
            </a:pPr>
            <a:r>
              <a:rPr lang="en-US" dirty="0" smtClean="0"/>
              <a:t>UAS Trends</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6" name="Slide Number Placeholder 5"/>
          <p:cNvSpPr>
            <a:spLocks noGrp="1"/>
          </p:cNvSpPr>
          <p:nvPr>
            <p:ph type="sldNum" sz="quarter" idx="12"/>
          </p:nvPr>
        </p:nvSpPr>
        <p:spPr/>
        <p:txBody>
          <a:bodyPr/>
          <a:lstStyle/>
          <a:p>
            <a:fld id="{538E2305-5E0D-45A7-9DC6-2E6679313C85}" type="slidenum">
              <a:rPr lang="en-US" smtClean="0"/>
              <a:t>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886" y="4172295"/>
            <a:ext cx="53530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161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91" y="0"/>
            <a:ext cx="7919825" cy="742384"/>
          </a:xfrm>
        </p:spPr>
        <p:txBody>
          <a:bodyPr>
            <a:normAutofit/>
          </a:bodyPr>
          <a:lstStyle/>
          <a:p>
            <a:r>
              <a:rPr lang="en-US" b="1" dirty="0" smtClean="0"/>
              <a:t>State UAS Legislation </a:t>
            </a:r>
            <a:endParaRPr lang="en-US" b="1" dirty="0"/>
          </a:p>
        </p:txBody>
      </p:sp>
      <p:sp>
        <p:nvSpPr>
          <p:cNvPr id="3" name="Content Placeholder 2"/>
          <p:cNvSpPr>
            <a:spLocks noGrp="1"/>
          </p:cNvSpPr>
          <p:nvPr>
            <p:ph idx="1"/>
          </p:nvPr>
        </p:nvSpPr>
        <p:spPr>
          <a:xfrm>
            <a:off x="724789" y="869133"/>
            <a:ext cx="8024661" cy="4947029"/>
          </a:xfrm>
        </p:spPr>
        <p:txBody>
          <a:bodyPr/>
          <a:lstStyle/>
          <a:p>
            <a:pPr marL="461963" indent="-461963">
              <a:spcBef>
                <a:spcPts val="0"/>
              </a:spcBef>
              <a:spcAft>
                <a:spcPts val="1200"/>
              </a:spcAft>
              <a:buFont typeface="Wingdings" panose="05000000000000000000" pitchFamily="2" charset="2"/>
              <a:buChar char="§"/>
            </a:pPr>
            <a:r>
              <a:rPr lang="en-US" sz="2000" dirty="0" smtClean="0"/>
              <a:t>According </a:t>
            </a:r>
            <a:r>
              <a:rPr lang="en-US" sz="2000" dirty="0"/>
              <a:t>to the National Conference of State Legislatures:</a:t>
            </a:r>
          </a:p>
          <a:p>
            <a:pPr lvl="3" indent="-452438">
              <a:spcBef>
                <a:spcPts val="0"/>
              </a:spcBef>
              <a:spcAft>
                <a:spcPts val="1200"/>
              </a:spcAft>
              <a:buClr>
                <a:srgbClr val="C00000"/>
              </a:buClr>
              <a:buFont typeface="Wingdings" panose="05000000000000000000" pitchFamily="2" charset="2"/>
              <a:buChar char="§"/>
            </a:pPr>
            <a:r>
              <a:rPr lang="en-US" sz="2000" dirty="0">
                <a:ea typeface="Times New Roman"/>
              </a:rPr>
              <a:t>As </a:t>
            </a:r>
            <a:r>
              <a:rPr lang="en-US" sz="2000" dirty="0" smtClean="0">
                <a:ea typeface="Times New Roman"/>
              </a:rPr>
              <a:t>of January 5, 2017, 32 </a:t>
            </a:r>
            <a:r>
              <a:rPr lang="en-US" sz="2000" dirty="0">
                <a:ea typeface="Times New Roman"/>
              </a:rPr>
              <a:t>states have enacted some form of UAS law</a:t>
            </a:r>
          </a:p>
          <a:p>
            <a:pPr lvl="3" indent="-452438">
              <a:spcBef>
                <a:spcPts val="0"/>
              </a:spcBef>
              <a:spcAft>
                <a:spcPts val="1200"/>
              </a:spcAft>
              <a:buClr>
                <a:srgbClr val="C00000"/>
              </a:buClr>
              <a:buFont typeface="Wingdings" panose="05000000000000000000" pitchFamily="2" charset="2"/>
              <a:buChar char="§"/>
            </a:pPr>
            <a:r>
              <a:rPr lang="en-US" sz="2000" dirty="0"/>
              <a:t>In </a:t>
            </a:r>
            <a:r>
              <a:rPr lang="en-US" sz="2000" dirty="0" smtClean="0"/>
              <a:t>2016, at least 38 states considered bills </a:t>
            </a:r>
            <a:r>
              <a:rPr lang="en-US" sz="2000" dirty="0"/>
              <a:t>related to UAS</a:t>
            </a:r>
          </a:p>
          <a:p>
            <a:pPr lvl="3" indent="-452438">
              <a:spcBef>
                <a:spcPts val="0"/>
              </a:spcBef>
              <a:spcAft>
                <a:spcPts val="1200"/>
              </a:spcAft>
              <a:buClr>
                <a:srgbClr val="C00000"/>
              </a:buClr>
              <a:buFont typeface="Wingdings" panose="05000000000000000000" pitchFamily="2" charset="2"/>
              <a:buChar char="§"/>
            </a:pPr>
            <a:r>
              <a:rPr lang="en-US" sz="2000" dirty="0"/>
              <a:t>At least seven states have formed task forces or committees to consider UAS-related regulations or economic development </a:t>
            </a:r>
            <a:r>
              <a:rPr lang="en-US" sz="2000" dirty="0" smtClean="0"/>
              <a:t>opportunities</a:t>
            </a:r>
          </a:p>
          <a:p>
            <a:pPr marL="693547" lvl="3" indent="-347472">
              <a:spcBef>
                <a:spcPts val="0"/>
              </a:spcBef>
              <a:spcAft>
                <a:spcPts val="1200"/>
              </a:spcAft>
              <a:buClr>
                <a:srgbClr val="C00000"/>
              </a:buClr>
              <a:buFont typeface="Wingdings" panose="05000000000000000000" pitchFamily="2" charset="2"/>
              <a:buChar char="§"/>
            </a:pPr>
            <a:endParaRPr lang="en-US" sz="2000" dirty="0"/>
          </a:p>
          <a:p>
            <a:pPr marL="693547" lvl="3" indent="-347472">
              <a:spcBef>
                <a:spcPts val="0"/>
              </a:spcBef>
              <a:spcAft>
                <a:spcPts val="1200"/>
              </a:spcAft>
              <a:buClr>
                <a:srgbClr val="C00000"/>
              </a:buClr>
              <a:buFont typeface="Wingdings" panose="05000000000000000000" pitchFamily="2" charset="2"/>
              <a:buChar char="§"/>
            </a:pPr>
            <a:endParaRPr lang="en-US" sz="2000" dirty="0" smtClean="0"/>
          </a:p>
          <a:p>
            <a:pPr marL="693547" lvl="3" indent="-347472">
              <a:spcBef>
                <a:spcPts val="0"/>
              </a:spcBef>
              <a:spcAft>
                <a:spcPts val="1200"/>
              </a:spcAft>
              <a:buClr>
                <a:srgbClr val="C00000"/>
              </a:buClr>
              <a:buFont typeface="Wingdings" panose="05000000000000000000" pitchFamily="2" charset="2"/>
              <a:buChar char="§"/>
            </a:pPr>
            <a:endParaRPr lang="en-US" sz="2000" dirty="0"/>
          </a:p>
          <a:p>
            <a:pPr marL="693547" lvl="3" indent="-347472">
              <a:spcBef>
                <a:spcPts val="0"/>
              </a:spcBef>
              <a:spcAft>
                <a:spcPts val="1200"/>
              </a:spcAft>
              <a:buClr>
                <a:srgbClr val="C00000"/>
              </a:buClr>
              <a:buFont typeface="Wingdings" panose="05000000000000000000" pitchFamily="2" charset="2"/>
              <a:buChar char="§"/>
            </a:pPr>
            <a:endParaRPr lang="en-US" sz="2000" dirty="0" smtClean="0"/>
          </a:p>
          <a:p>
            <a:pPr marL="461963" lvl="3" indent="-461963">
              <a:spcBef>
                <a:spcPts val="0"/>
              </a:spcBef>
              <a:spcAft>
                <a:spcPts val="1200"/>
              </a:spcAft>
              <a:buClr>
                <a:srgbClr val="C00000"/>
              </a:buClr>
              <a:buFont typeface="Wingdings" panose="05000000000000000000" pitchFamily="2" charset="2"/>
              <a:buChar char="§"/>
            </a:pPr>
            <a:r>
              <a:rPr lang="en-US" sz="2000" dirty="0">
                <a:ea typeface="Times New Roman"/>
              </a:rPr>
              <a:t>State and local UAS-related legislation tends to focus on issues related to property rights, privacy, and law enforcement uses</a:t>
            </a:r>
          </a:p>
          <a:p>
            <a:pPr marL="693547" lvl="3" indent="-347472">
              <a:spcBef>
                <a:spcPts val="0"/>
              </a:spcBef>
              <a:spcAft>
                <a:spcPts val="1200"/>
              </a:spcAft>
              <a:buClr>
                <a:srgbClr val="C00000"/>
              </a:buClr>
              <a:buFont typeface="Wingdings" panose="05000000000000000000" pitchFamily="2" charset="2"/>
              <a:buChar char="§"/>
            </a:pPr>
            <a:endParaRPr lang="en-US" sz="2000"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5050" y="3253862"/>
            <a:ext cx="3316246" cy="2053228"/>
          </a:xfrm>
          <a:prstGeom prst="rect">
            <a:avLst/>
          </a:prstGeom>
        </p:spPr>
      </p:pic>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6" name="Slide Number Placeholder 5"/>
          <p:cNvSpPr>
            <a:spLocks noGrp="1"/>
          </p:cNvSpPr>
          <p:nvPr>
            <p:ph type="sldNum" sz="quarter" idx="12"/>
          </p:nvPr>
        </p:nvSpPr>
        <p:spPr/>
        <p:txBody>
          <a:bodyPr/>
          <a:lstStyle/>
          <a:p>
            <a:fld id="{538E2305-5E0D-45A7-9DC6-2E6679313C85}" type="slidenum">
              <a:rPr lang="en-US" smtClean="0"/>
              <a:t>20</a:t>
            </a:fld>
            <a:endParaRPr lang="en-US" dirty="0"/>
          </a:p>
        </p:txBody>
      </p:sp>
    </p:spTree>
    <p:extLst>
      <p:ext uri="{BB962C8B-B14F-4D97-AF65-F5344CB8AC3E}">
        <p14:creationId xmlns:p14="http://schemas.microsoft.com/office/powerpoint/2010/main" val="1097185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Colorado Legislation</a:t>
            </a:r>
            <a:endParaRPr lang="en-US" b="1" dirty="0"/>
          </a:p>
        </p:txBody>
      </p:sp>
      <p:sp>
        <p:nvSpPr>
          <p:cNvPr id="3" name="Content Placeholder 2"/>
          <p:cNvSpPr>
            <a:spLocks noGrp="1"/>
          </p:cNvSpPr>
          <p:nvPr>
            <p:ph idx="1"/>
          </p:nvPr>
        </p:nvSpPr>
        <p:spPr/>
        <p:txBody>
          <a:bodyPr/>
          <a:lstStyle/>
          <a:p>
            <a:pPr>
              <a:spcAft>
                <a:spcPts val="1200"/>
              </a:spcAft>
              <a:buFont typeface="Wingdings" panose="05000000000000000000" pitchFamily="2" charset="2"/>
              <a:buChar char="§"/>
            </a:pPr>
            <a:r>
              <a:rPr lang="en-US" sz="2000" dirty="0" smtClean="0"/>
              <a:t>	Recent UAS-Related </a:t>
            </a:r>
            <a:r>
              <a:rPr lang="en-US" sz="2000" dirty="0"/>
              <a:t>L</a:t>
            </a:r>
            <a:r>
              <a:rPr lang="en-US" sz="2000" dirty="0" smtClean="0"/>
              <a:t>egislation</a:t>
            </a:r>
          </a:p>
          <a:p>
            <a:pPr marL="687388" lvl="3" indent="-225425">
              <a:spcAft>
                <a:spcPts val="1200"/>
              </a:spcAft>
              <a:buClr>
                <a:schemeClr val="tx2"/>
              </a:buClr>
              <a:buFont typeface="Wingdings" panose="05000000000000000000" pitchFamily="2" charset="2"/>
              <a:buChar char="§"/>
            </a:pPr>
            <a:r>
              <a:rPr lang="en-US" sz="2000" dirty="0" smtClean="0"/>
              <a:t>HB1020 (2016) – Contraband; prohibited UA operations (PI)</a:t>
            </a:r>
          </a:p>
          <a:p>
            <a:pPr marL="687388" lvl="3" indent="-225425">
              <a:spcAft>
                <a:spcPts val="1200"/>
              </a:spcAft>
              <a:buClr>
                <a:schemeClr val="tx2"/>
              </a:buClr>
              <a:buFont typeface="Wingdings" panose="05000000000000000000" pitchFamily="2" charset="2"/>
              <a:buChar char="§"/>
            </a:pPr>
            <a:r>
              <a:rPr lang="en-US" sz="2000" dirty="0"/>
              <a:t>HB1213 (2016) – Emerging </a:t>
            </a:r>
            <a:r>
              <a:rPr lang="en-US" sz="2000" dirty="0" smtClean="0"/>
              <a:t>Technologies (PI)</a:t>
            </a:r>
          </a:p>
          <a:p>
            <a:pPr marL="687388" lvl="3" indent="-225425">
              <a:spcAft>
                <a:spcPts val="1200"/>
              </a:spcAft>
              <a:buClr>
                <a:schemeClr val="tx2"/>
              </a:buClr>
              <a:buFont typeface="Wingdings" panose="05000000000000000000" pitchFamily="2" charset="2"/>
              <a:buChar char="§"/>
            </a:pPr>
            <a:r>
              <a:rPr lang="en-US" sz="2000" dirty="0" smtClean="0"/>
              <a:t>HB1115 (2015) – Privacy Regarding Emerging Technologies (PI)</a:t>
            </a:r>
          </a:p>
          <a:p>
            <a:pPr marL="687388" lvl="3" indent="-225425">
              <a:spcAft>
                <a:spcPts val="1200"/>
              </a:spcAft>
              <a:buClr>
                <a:schemeClr val="tx2"/>
              </a:buClr>
              <a:buFont typeface="Wingdings" panose="05000000000000000000" pitchFamily="2" charset="2"/>
              <a:buChar char="§"/>
            </a:pPr>
            <a:r>
              <a:rPr lang="en-US" sz="2000" dirty="0" smtClean="0"/>
              <a:t>SB059 (2015) – Law Enforcement Use (PI)</a:t>
            </a:r>
            <a:endParaRPr lang="en-US" sz="2000" dirty="0"/>
          </a:p>
          <a:p>
            <a:pPr>
              <a:spcAft>
                <a:spcPts val="1200"/>
              </a:spcAft>
            </a:pPr>
            <a:r>
              <a:rPr lang="en-US" sz="1600" dirty="0"/>
              <a:t> </a:t>
            </a:r>
          </a:p>
          <a:p>
            <a:endParaRPr lang="en-US" dirty="0"/>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8351" y="4166745"/>
            <a:ext cx="5914495" cy="2032816"/>
          </a:xfrm>
          <a:prstGeom prst="rect">
            <a:avLst/>
          </a:prstGeom>
        </p:spPr>
      </p:pic>
      <p:sp>
        <p:nvSpPr>
          <p:cNvPr id="4" name="Footer Placeholder 3"/>
          <p:cNvSpPr>
            <a:spLocks noGrp="1"/>
          </p:cNvSpPr>
          <p:nvPr>
            <p:ph type="ftr" sz="quarter" idx="11"/>
          </p:nvPr>
        </p:nvSpPr>
        <p:spPr/>
        <p:txBody>
          <a:bodyPr/>
          <a:lstStyle/>
          <a:p>
            <a:r>
              <a:rPr lang="en-US" dirty="0" smtClean="0">
                <a:solidFill>
                  <a:srgbClr val="323232"/>
                </a:solidFill>
              </a:rPr>
              <a:t>©2016 Lewis Roca Rothgerber Christie LLP  /  lrrc.com </a:t>
            </a:r>
            <a:endParaRPr lang="en-US" dirty="0">
              <a:solidFill>
                <a:srgbClr val="323232"/>
              </a:solidFill>
            </a:endParaRPr>
          </a:p>
        </p:txBody>
      </p:sp>
      <p:sp>
        <p:nvSpPr>
          <p:cNvPr id="8" name="Slide Number Placeholder 7"/>
          <p:cNvSpPr>
            <a:spLocks noGrp="1"/>
          </p:cNvSpPr>
          <p:nvPr>
            <p:ph type="sldNum" sz="quarter" idx="12"/>
          </p:nvPr>
        </p:nvSpPr>
        <p:spPr/>
        <p:txBody>
          <a:bodyPr/>
          <a:lstStyle/>
          <a:p>
            <a:fld id="{538E2305-5E0D-45A7-9DC6-2E6679313C85}" type="slidenum">
              <a:rPr lang="en-US" smtClean="0">
                <a:solidFill>
                  <a:srgbClr val="323232"/>
                </a:solidFill>
              </a:rPr>
              <a:pPr/>
              <a:t>21</a:t>
            </a:fld>
            <a:endParaRPr lang="en-US" dirty="0">
              <a:solidFill>
                <a:srgbClr val="323232"/>
              </a:solidFill>
            </a:endParaRPr>
          </a:p>
        </p:txBody>
      </p:sp>
    </p:spTree>
    <p:extLst>
      <p:ext uri="{BB962C8B-B14F-4D97-AF65-F5344CB8AC3E}">
        <p14:creationId xmlns:p14="http://schemas.microsoft.com/office/powerpoint/2010/main" val="4122309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solidFill>
                  <a:srgbClr val="FFFFFF"/>
                </a:solidFill>
              </a:rPr>
              <a:t>State Law Considerations - Airspace </a:t>
            </a:r>
            <a:r>
              <a:rPr lang="en-US" sz="2000" b="1" dirty="0">
                <a:solidFill>
                  <a:srgbClr val="FFFFFF"/>
                </a:solidFill>
              </a:rPr>
              <a:t>and Property Rights</a:t>
            </a:r>
            <a:endParaRPr lang="en-US" sz="2000" dirty="0"/>
          </a:p>
        </p:txBody>
      </p:sp>
      <p:sp>
        <p:nvSpPr>
          <p:cNvPr id="3" name="Content Placeholder 2"/>
          <p:cNvSpPr>
            <a:spLocks noGrp="1"/>
          </p:cNvSpPr>
          <p:nvPr>
            <p:ph idx="1"/>
          </p:nvPr>
        </p:nvSpPr>
        <p:spPr/>
        <p:txBody>
          <a:bodyPr/>
          <a:lstStyle/>
          <a:p>
            <a:pPr marL="457200" indent="-457200">
              <a:buFont typeface="Wingdings" panose="05000000000000000000" pitchFamily="2" charset="2"/>
              <a:buChar char="§"/>
            </a:pPr>
            <a:r>
              <a:rPr lang="en-US" sz="2400" b="1" dirty="0" smtClean="0">
                <a:solidFill>
                  <a:schemeClr val="tx2"/>
                </a:solidFill>
              </a:rPr>
              <a:t>Historical Perspective</a:t>
            </a:r>
          </a:p>
          <a:p>
            <a:pPr marL="457200" indent="-457200"/>
            <a:r>
              <a:rPr lang="en-US" sz="2400" i="1" dirty="0"/>
              <a:t>	</a:t>
            </a:r>
            <a:r>
              <a:rPr lang="en-US" sz="2400" i="1" dirty="0" smtClean="0"/>
              <a:t>Cujus </a:t>
            </a:r>
            <a:r>
              <a:rPr lang="en-US" sz="2400" i="1" dirty="0"/>
              <a:t>est solum, ejus est usque ad coelom</a:t>
            </a:r>
            <a:r>
              <a:rPr lang="en-US" sz="2400" dirty="0"/>
              <a:t> – Whose </a:t>
            </a:r>
            <a:r>
              <a:rPr lang="en-US" sz="2400" dirty="0" smtClean="0"/>
              <a:t>is </a:t>
            </a:r>
            <a:r>
              <a:rPr lang="en-US" sz="2400" dirty="0"/>
              <a:t>the soil, his it is up to the </a:t>
            </a:r>
            <a:r>
              <a:rPr lang="en-US" sz="2400" dirty="0" smtClean="0"/>
              <a:t>sky.</a:t>
            </a:r>
            <a:endParaRPr lang="en-US" dirty="0"/>
          </a:p>
        </p:txBody>
      </p:sp>
      <p:sp>
        <p:nvSpPr>
          <p:cNvPr id="4" name="Footer Placeholder 3"/>
          <p:cNvSpPr>
            <a:spLocks noGrp="1"/>
          </p:cNvSpPr>
          <p:nvPr>
            <p:ph type="ftr" sz="quarter" idx="11"/>
          </p:nvPr>
        </p:nvSpPr>
        <p:spPr/>
        <p:txBody>
          <a:bodyPr/>
          <a:lstStyle/>
          <a:p>
            <a:r>
              <a:rPr lang="en-US" dirty="0" smtClean="0">
                <a:solidFill>
                  <a:srgbClr val="323232"/>
                </a:solidFill>
              </a:rPr>
              <a:t>©2016 Lewis Roca Rothgerber Christie LLP  /  lrrc.com </a:t>
            </a:r>
            <a:endParaRPr lang="en-US" dirty="0">
              <a:solidFill>
                <a:srgbClr val="323232"/>
              </a:solidFill>
            </a:endParaRPr>
          </a:p>
        </p:txBody>
      </p:sp>
      <p:sp>
        <p:nvSpPr>
          <p:cNvPr id="5" name="Slide Number Placeholder 4"/>
          <p:cNvSpPr>
            <a:spLocks noGrp="1"/>
          </p:cNvSpPr>
          <p:nvPr>
            <p:ph type="sldNum" sz="quarter" idx="12"/>
          </p:nvPr>
        </p:nvSpPr>
        <p:spPr/>
        <p:txBody>
          <a:bodyPr/>
          <a:lstStyle/>
          <a:p>
            <a:fld id="{4D467D88-DCFD-354C-96A5-D863D5E9364D}" type="slidenum">
              <a:rPr lang="en-US" smtClean="0">
                <a:solidFill>
                  <a:srgbClr val="323232"/>
                </a:solidFill>
              </a:rPr>
              <a:pPr/>
              <a:t>22</a:t>
            </a:fld>
            <a:endParaRPr lang="en-US" dirty="0">
              <a:solidFill>
                <a:srgbClr val="323232"/>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031" y="2767890"/>
            <a:ext cx="3517980" cy="316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959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FFFFFF"/>
                </a:solidFill>
              </a:rPr>
              <a:t>State Law Considerations - Airspace and Property Rights</a:t>
            </a:r>
            <a:endParaRPr lang="en-US" sz="2000" b="1" dirty="0"/>
          </a:p>
        </p:txBody>
      </p:sp>
      <p:sp>
        <p:nvSpPr>
          <p:cNvPr id="3" name="Content Placeholder 2"/>
          <p:cNvSpPr>
            <a:spLocks noGrp="1"/>
          </p:cNvSpPr>
          <p:nvPr>
            <p:ph idx="1"/>
          </p:nvPr>
        </p:nvSpPr>
        <p:spPr>
          <a:xfrm>
            <a:off x="685800" y="990599"/>
            <a:ext cx="7772400" cy="5197295"/>
          </a:xfrm>
        </p:spPr>
        <p:txBody>
          <a:bodyPr/>
          <a:lstStyle/>
          <a:p>
            <a:pPr marL="457200" indent="-457200">
              <a:buFont typeface="Wingdings" panose="05000000000000000000" pitchFamily="2" charset="2"/>
              <a:buChar char="§"/>
            </a:pPr>
            <a:r>
              <a:rPr lang="en-US" sz="2400" b="1" dirty="0" smtClean="0">
                <a:solidFill>
                  <a:schemeClr val="tx2"/>
                </a:solidFill>
              </a:rPr>
              <a:t>Modern Perspective</a:t>
            </a:r>
          </a:p>
          <a:p>
            <a:pPr marL="914400" lvl="0" indent="-452438">
              <a:buClr>
                <a:srgbClr val="C00000"/>
              </a:buClr>
              <a:buFont typeface="Wingdings" panose="05000000000000000000" pitchFamily="2" charset="2"/>
              <a:buChar char="§"/>
            </a:pPr>
            <a:r>
              <a:rPr lang="en-US" sz="2400" dirty="0">
                <a:solidFill>
                  <a:srgbClr val="323232"/>
                </a:solidFill>
              </a:rPr>
              <a:t>“That doctrine has no place in the modern world.”</a:t>
            </a:r>
            <a:br>
              <a:rPr lang="en-US" sz="2400" dirty="0">
                <a:solidFill>
                  <a:srgbClr val="323232"/>
                </a:solidFill>
              </a:rPr>
            </a:br>
            <a:r>
              <a:rPr lang="en-US" sz="2400" u="sng" dirty="0">
                <a:solidFill>
                  <a:srgbClr val="323232"/>
                </a:solidFill>
              </a:rPr>
              <a:t>United States v. Causby</a:t>
            </a:r>
            <a:r>
              <a:rPr lang="en-US" sz="2400" dirty="0">
                <a:solidFill>
                  <a:srgbClr val="323232"/>
                </a:solidFill>
              </a:rPr>
              <a:t>, 328 U.S. 256, 261 (1946</a:t>
            </a:r>
            <a:r>
              <a:rPr lang="en-US" sz="2400" dirty="0" smtClean="0">
                <a:solidFill>
                  <a:srgbClr val="323232"/>
                </a:solidFill>
              </a:rPr>
              <a:t>)</a:t>
            </a:r>
          </a:p>
          <a:p>
            <a:pPr marL="914400" lvl="0" indent="-452438">
              <a:buClr>
                <a:srgbClr val="C00000"/>
              </a:buClr>
              <a:buFont typeface="Wingdings" panose="05000000000000000000" pitchFamily="2" charset="2"/>
              <a:buChar char="§"/>
            </a:pPr>
            <a:endParaRPr lang="en-US" sz="2400" dirty="0">
              <a:solidFill>
                <a:srgbClr val="323232"/>
              </a:solidFill>
            </a:endParaRPr>
          </a:p>
          <a:p>
            <a:pPr marL="914400" lvl="0" indent="-452438">
              <a:buClr>
                <a:srgbClr val="C00000"/>
              </a:buClr>
              <a:buFont typeface="Wingdings" panose="05000000000000000000" pitchFamily="2" charset="2"/>
              <a:buChar char="§"/>
            </a:pPr>
            <a:endParaRPr lang="en-US" sz="2400" dirty="0" smtClean="0">
              <a:solidFill>
                <a:srgbClr val="323232"/>
              </a:solidFill>
            </a:endParaRPr>
          </a:p>
          <a:p>
            <a:pPr marL="914400" lvl="0" indent="-452438">
              <a:buClr>
                <a:srgbClr val="C00000"/>
              </a:buClr>
              <a:buFont typeface="Wingdings" panose="05000000000000000000" pitchFamily="2" charset="2"/>
              <a:buChar char="§"/>
            </a:pPr>
            <a:endParaRPr lang="en-US" sz="2400" dirty="0">
              <a:solidFill>
                <a:srgbClr val="323232"/>
              </a:solidFill>
            </a:endParaRPr>
          </a:p>
          <a:p>
            <a:pPr marL="914400" lvl="0" indent="-452438">
              <a:buClr>
                <a:srgbClr val="C00000"/>
              </a:buClr>
              <a:buFont typeface="Wingdings" panose="05000000000000000000" pitchFamily="2" charset="2"/>
              <a:buChar char="§"/>
            </a:pPr>
            <a:endParaRPr lang="en-US" sz="2400" dirty="0" smtClean="0">
              <a:solidFill>
                <a:srgbClr val="323232"/>
              </a:solidFill>
            </a:endParaRPr>
          </a:p>
          <a:p>
            <a:pPr marL="461962" lvl="0">
              <a:buClr>
                <a:srgbClr val="C00000"/>
              </a:buClr>
            </a:pPr>
            <a:endParaRPr lang="en-US" sz="2400" dirty="0">
              <a:solidFill>
                <a:srgbClr val="323232"/>
              </a:solidFill>
            </a:endParaRPr>
          </a:p>
          <a:p>
            <a:pPr marL="457200" indent="-457200">
              <a:buFont typeface="Wingdings" panose="05000000000000000000" pitchFamily="2" charset="2"/>
              <a:buChar char="§"/>
            </a:pPr>
            <a:r>
              <a:rPr lang="en-US" sz="2400" b="1" dirty="0" smtClean="0">
                <a:solidFill>
                  <a:schemeClr val="tx2"/>
                </a:solidFill>
              </a:rPr>
              <a:t>Question – What interest in airspace do you own?</a:t>
            </a:r>
            <a:endParaRPr lang="en-US" sz="2400" b="1" dirty="0">
              <a:solidFill>
                <a:schemeClr val="tx2"/>
              </a:solidFill>
            </a:endParaRPr>
          </a:p>
        </p:txBody>
      </p:sp>
      <p:sp>
        <p:nvSpPr>
          <p:cNvPr id="4" name="Footer Placeholder 3"/>
          <p:cNvSpPr>
            <a:spLocks noGrp="1"/>
          </p:cNvSpPr>
          <p:nvPr>
            <p:ph type="ftr" sz="quarter" idx="11"/>
          </p:nvPr>
        </p:nvSpPr>
        <p:spPr/>
        <p:txBody>
          <a:bodyPr/>
          <a:lstStyle/>
          <a:p>
            <a:r>
              <a:rPr lang="en-US" dirty="0" smtClean="0">
                <a:solidFill>
                  <a:srgbClr val="323232"/>
                </a:solidFill>
              </a:rPr>
              <a:t>©2016 Lewis Roca Rothgerber Christie LLP  /  lrrc.com </a:t>
            </a:r>
            <a:endParaRPr lang="en-US" dirty="0">
              <a:solidFill>
                <a:srgbClr val="323232"/>
              </a:solidFill>
            </a:endParaRPr>
          </a:p>
        </p:txBody>
      </p:sp>
      <p:sp>
        <p:nvSpPr>
          <p:cNvPr id="5" name="Slide Number Placeholder 4"/>
          <p:cNvSpPr>
            <a:spLocks noGrp="1"/>
          </p:cNvSpPr>
          <p:nvPr>
            <p:ph type="sldNum" sz="quarter" idx="12"/>
          </p:nvPr>
        </p:nvSpPr>
        <p:spPr/>
        <p:txBody>
          <a:bodyPr/>
          <a:lstStyle/>
          <a:p>
            <a:fld id="{4D467D88-DCFD-354C-96A5-D863D5E9364D}" type="slidenum">
              <a:rPr lang="en-US" smtClean="0">
                <a:solidFill>
                  <a:srgbClr val="323232"/>
                </a:solidFill>
              </a:rPr>
              <a:pPr/>
              <a:t>23</a:t>
            </a:fld>
            <a:endParaRPr lang="en-US" dirty="0">
              <a:solidFill>
                <a:srgbClr val="323232"/>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027" y="2409303"/>
            <a:ext cx="2081809" cy="279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649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FFFFFF"/>
                </a:solidFill>
              </a:rPr>
              <a:t>State Law Considerations - Airspace and Property Rights</a:t>
            </a:r>
            <a:endParaRPr lang="en-US" sz="2000" b="1" dirty="0"/>
          </a:p>
        </p:txBody>
      </p:sp>
      <p:sp>
        <p:nvSpPr>
          <p:cNvPr id="3" name="Content Placeholder 2"/>
          <p:cNvSpPr>
            <a:spLocks noGrp="1"/>
          </p:cNvSpPr>
          <p:nvPr>
            <p:ph idx="1"/>
          </p:nvPr>
        </p:nvSpPr>
        <p:spPr>
          <a:xfrm>
            <a:off x="685800" y="860079"/>
            <a:ext cx="7772400" cy="5327815"/>
          </a:xfrm>
        </p:spPr>
        <p:txBody>
          <a:bodyPr/>
          <a:lstStyle/>
          <a:p>
            <a:pPr marL="457200" indent="-457200">
              <a:buFont typeface="Wingdings" panose="05000000000000000000" pitchFamily="2" charset="2"/>
              <a:buChar char="§"/>
            </a:pPr>
            <a:r>
              <a:rPr lang="en-US" sz="1800" b="1" dirty="0" smtClean="0">
                <a:solidFill>
                  <a:schemeClr val="tx2"/>
                </a:solidFill>
              </a:rPr>
              <a:t>National Airspace System</a:t>
            </a:r>
          </a:p>
          <a:p>
            <a:pPr marL="457200" indent="-457200">
              <a:buFont typeface="Wingdings" panose="05000000000000000000" pitchFamily="2" charset="2"/>
              <a:buChar char="§"/>
            </a:pPr>
            <a:r>
              <a:rPr lang="en-US" sz="1800" dirty="0" smtClean="0"/>
              <a:t>“</a:t>
            </a:r>
            <a:r>
              <a:rPr lang="en-US" sz="1800" dirty="0"/>
              <a:t>The United States Government has exclusive sovereignty of airspace of the United States.”  “A citizen of the United States has a public right of transit through the navigable airspace.”  (49 U.S.C. § 40103(a</a:t>
            </a:r>
            <a:r>
              <a:rPr lang="en-US" sz="1800" dirty="0" smtClean="0"/>
              <a:t>))</a:t>
            </a:r>
          </a:p>
          <a:p>
            <a:pPr marL="457200" indent="-457200">
              <a:buFont typeface="Wingdings" panose="05000000000000000000" pitchFamily="2" charset="2"/>
              <a:buChar char="§"/>
            </a:pPr>
            <a:r>
              <a:rPr lang="en-US" sz="1800" b="1" dirty="0">
                <a:solidFill>
                  <a:schemeClr val="tx2"/>
                </a:solidFill>
              </a:rPr>
              <a:t>FAA </a:t>
            </a:r>
            <a:r>
              <a:rPr lang="en-US" sz="1800" b="1" dirty="0" smtClean="0">
                <a:solidFill>
                  <a:schemeClr val="tx2"/>
                </a:solidFill>
              </a:rPr>
              <a:t>Authority </a:t>
            </a:r>
            <a:r>
              <a:rPr lang="en-US" sz="1800" dirty="0"/>
              <a:t>– “The Administrator of the Federal Aviation Administration shall develop plans and policy for the use of the navigable airspace and assign by regulation or order the use of the airspace necessary to ensure the safety of aircraft and the efficient use of airspace.”  (49 U.S.C. § 40103(b</a:t>
            </a:r>
            <a:r>
              <a:rPr lang="en-US" sz="1800" dirty="0" smtClean="0"/>
              <a:t>))</a:t>
            </a:r>
          </a:p>
          <a:p>
            <a:pPr marL="457200" indent="-457200">
              <a:buFont typeface="Wingdings" panose="05000000000000000000" pitchFamily="2" charset="2"/>
              <a:buChar char="§"/>
            </a:pPr>
            <a:r>
              <a:rPr lang="en-US" sz="1800" b="1" dirty="0" smtClean="0">
                <a:solidFill>
                  <a:schemeClr val="tx2"/>
                </a:solidFill>
              </a:rPr>
              <a:t>National </a:t>
            </a:r>
            <a:r>
              <a:rPr lang="en-US" sz="1800" b="1" dirty="0">
                <a:solidFill>
                  <a:schemeClr val="tx2"/>
                </a:solidFill>
              </a:rPr>
              <a:t>Airspace </a:t>
            </a:r>
            <a:r>
              <a:rPr lang="en-US" sz="1800" b="1" dirty="0" smtClean="0">
                <a:solidFill>
                  <a:schemeClr val="tx2"/>
                </a:solidFill>
              </a:rPr>
              <a:t>System </a:t>
            </a:r>
            <a:r>
              <a:rPr lang="en-US" sz="1800" dirty="0" smtClean="0"/>
              <a:t>– Created to protect persons and property on the ground, and to establish a safe and efficient airspace environment for civil, commercial, and military aviation.  Includes a network of air navigation facilities, air traffic control facilities, airports, technology, and appropriate rules and regulation.</a:t>
            </a:r>
          </a:p>
          <a:p>
            <a:pPr marL="457200"/>
            <a:r>
              <a:rPr lang="en-US" sz="1800" u="sng" dirty="0" smtClean="0"/>
              <a:t>See</a:t>
            </a:r>
            <a:r>
              <a:rPr lang="en-US" sz="1800" dirty="0" smtClean="0"/>
              <a:t> </a:t>
            </a:r>
            <a:r>
              <a:rPr lang="en-US" sz="1800" i="1" dirty="0" smtClean="0"/>
              <a:t>National Airspace System Overview</a:t>
            </a:r>
            <a:r>
              <a:rPr lang="en-US" sz="1800" dirty="0" smtClean="0"/>
              <a:t/>
            </a:r>
            <a:br>
              <a:rPr lang="en-US" sz="1800" dirty="0" smtClean="0"/>
            </a:br>
            <a:r>
              <a:rPr lang="en-US" sz="1800" dirty="0" smtClean="0"/>
              <a:t>(</a:t>
            </a:r>
            <a:r>
              <a:rPr lang="en-US" sz="1800" dirty="0" smtClean="0">
                <a:hlinkClick r:id="rId2"/>
              </a:rPr>
              <a:t>https</a:t>
            </a:r>
            <a:r>
              <a:rPr lang="en-US" sz="1800" dirty="0">
                <a:hlinkClick r:id="rId2"/>
              </a:rPr>
              <a:t>://</a:t>
            </a:r>
            <a:r>
              <a:rPr lang="en-US" sz="1800" dirty="0" smtClean="0">
                <a:hlinkClick r:id="rId2"/>
              </a:rPr>
              <a:t>www.faa.gov/air_traffic/nas/nynjphl_redesign/documentation/feis/media/Appendix_A-National_Airspace_System_Overview.pdf</a:t>
            </a:r>
            <a:r>
              <a:rPr lang="en-US" sz="1800" dirty="0" smtClean="0"/>
              <a:t> )</a:t>
            </a:r>
          </a:p>
        </p:txBody>
      </p:sp>
      <p:sp>
        <p:nvSpPr>
          <p:cNvPr id="4" name="Footer Placeholder 3"/>
          <p:cNvSpPr>
            <a:spLocks noGrp="1"/>
          </p:cNvSpPr>
          <p:nvPr>
            <p:ph type="ftr" sz="quarter" idx="11"/>
          </p:nvPr>
        </p:nvSpPr>
        <p:spPr/>
        <p:txBody>
          <a:bodyPr/>
          <a:lstStyle/>
          <a:p>
            <a:r>
              <a:rPr lang="en-US" dirty="0" smtClean="0">
                <a:solidFill>
                  <a:srgbClr val="323232"/>
                </a:solidFill>
              </a:rPr>
              <a:t>©2016 Lewis Roca Rothgerber Christie LLP  /  lrrc.com </a:t>
            </a:r>
            <a:endParaRPr lang="en-US" dirty="0">
              <a:solidFill>
                <a:srgbClr val="323232"/>
              </a:solidFill>
            </a:endParaRPr>
          </a:p>
        </p:txBody>
      </p:sp>
      <p:sp>
        <p:nvSpPr>
          <p:cNvPr id="5" name="Slide Number Placeholder 4"/>
          <p:cNvSpPr>
            <a:spLocks noGrp="1"/>
          </p:cNvSpPr>
          <p:nvPr>
            <p:ph type="sldNum" sz="quarter" idx="12"/>
          </p:nvPr>
        </p:nvSpPr>
        <p:spPr/>
        <p:txBody>
          <a:bodyPr/>
          <a:lstStyle/>
          <a:p>
            <a:fld id="{4D467D88-DCFD-354C-96A5-D863D5E9364D}" type="slidenum">
              <a:rPr lang="en-US" smtClean="0">
                <a:solidFill>
                  <a:srgbClr val="323232"/>
                </a:solidFill>
              </a:rPr>
              <a:pPr/>
              <a:t>24</a:t>
            </a:fld>
            <a:endParaRPr lang="en-US" dirty="0">
              <a:solidFill>
                <a:srgbClr val="323232"/>
              </a:solidFill>
            </a:endParaRPr>
          </a:p>
        </p:txBody>
      </p:sp>
    </p:spTree>
    <p:extLst>
      <p:ext uri="{BB962C8B-B14F-4D97-AF65-F5344CB8AC3E}">
        <p14:creationId xmlns:p14="http://schemas.microsoft.com/office/powerpoint/2010/main" val="172860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National Airspace System - Structure</a:t>
            </a:r>
            <a:endParaRPr lang="en-US" sz="2800" b="1" dirty="0"/>
          </a:p>
        </p:txBody>
      </p:sp>
      <p:sp>
        <p:nvSpPr>
          <p:cNvPr id="3" name="Content Placeholder 2"/>
          <p:cNvSpPr>
            <a:spLocks noGrp="1"/>
          </p:cNvSpPr>
          <p:nvPr>
            <p:ph idx="1"/>
          </p:nvPr>
        </p:nvSpPr>
        <p:spPr/>
        <p:txBody>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sz="1600" dirty="0" smtClean="0"/>
          </a:p>
          <a:p>
            <a:r>
              <a:rPr lang="en-US" sz="1600" dirty="0" smtClean="0"/>
              <a:t>(</a:t>
            </a:r>
            <a:r>
              <a:rPr lang="en-US" sz="1600" dirty="0" smtClean="0">
                <a:hlinkClick r:id="rId2"/>
              </a:rPr>
              <a:t>www.faasafety.gov</a:t>
            </a:r>
            <a:r>
              <a:rPr lang="en-US" sz="1600" dirty="0" smtClean="0"/>
              <a:t>)</a:t>
            </a:r>
            <a:endParaRPr lang="en-US" sz="1600" dirty="0"/>
          </a:p>
        </p:txBody>
      </p:sp>
      <p:sp>
        <p:nvSpPr>
          <p:cNvPr id="4" name="Footer Placeholder 3"/>
          <p:cNvSpPr>
            <a:spLocks noGrp="1"/>
          </p:cNvSpPr>
          <p:nvPr>
            <p:ph type="ftr" sz="quarter" idx="11"/>
          </p:nvPr>
        </p:nvSpPr>
        <p:spPr/>
        <p:txBody>
          <a:bodyPr/>
          <a:lstStyle/>
          <a:p>
            <a:r>
              <a:rPr lang="en-US" dirty="0" smtClean="0">
                <a:solidFill>
                  <a:srgbClr val="323232"/>
                </a:solidFill>
              </a:rPr>
              <a:t>©2016 Lewis Roca Rothgerber Christie LLP  /  lrrc.com </a:t>
            </a:r>
            <a:endParaRPr lang="en-US" dirty="0">
              <a:solidFill>
                <a:srgbClr val="323232"/>
              </a:solidFill>
            </a:endParaRPr>
          </a:p>
        </p:txBody>
      </p:sp>
      <p:sp>
        <p:nvSpPr>
          <p:cNvPr id="5" name="Slide Number Placeholder 4"/>
          <p:cNvSpPr>
            <a:spLocks noGrp="1"/>
          </p:cNvSpPr>
          <p:nvPr>
            <p:ph type="sldNum" sz="quarter" idx="12"/>
          </p:nvPr>
        </p:nvSpPr>
        <p:spPr/>
        <p:txBody>
          <a:bodyPr/>
          <a:lstStyle/>
          <a:p>
            <a:fld id="{4D467D88-DCFD-354C-96A5-D863D5E9364D}" type="slidenum">
              <a:rPr lang="en-US" smtClean="0">
                <a:solidFill>
                  <a:srgbClr val="323232"/>
                </a:solidFill>
              </a:rPr>
              <a:pPr/>
              <a:t>25</a:t>
            </a:fld>
            <a:endParaRPr lang="en-US" dirty="0">
              <a:solidFill>
                <a:srgbClr val="323232"/>
              </a:solidFill>
            </a:endParaRPr>
          </a:p>
        </p:txBody>
      </p:sp>
      <p:sp>
        <p:nvSpPr>
          <p:cNvPr id="6" name="AutoShape 2" descr="Image result for FAA diagram of national airspace syste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323232"/>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971551"/>
            <a:ext cx="7839075"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534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FFFFFF"/>
                </a:solidFill>
              </a:rPr>
              <a:t>State Law Considerations - Airspace and Property Rights</a:t>
            </a:r>
            <a:endParaRPr lang="en-US" sz="2000" b="1" dirty="0"/>
          </a:p>
        </p:txBody>
      </p:sp>
      <p:sp>
        <p:nvSpPr>
          <p:cNvPr id="3" name="Content Placeholder 2"/>
          <p:cNvSpPr>
            <a:spLocks noGrp="1"/>
          </p:cNvSpPr>
          <p:nvPr>
            <p:ph idx="1"/>
          </p:nvPr>
        </p:nvSpPr>
        <p:spPr>
          <a:xfrm>
            <a:off x="685800" y="841972"/>
            <a:ext cx="7772400" cy="5345922"/>
          </a:xfrm>
        </p:spPr>
        <p:txBody>
          <a:bodyPr/>
          <a:lstStyle/>
          <a:p>
            <a:pPr marL="457200" indent="-457200">
              <a:buFont typeface="Wingdings" panose="05000000000000000000" pitchFamily="2" charset="2"/>
              <a:buChar char="§"/>
            </a:pPr>
            <a:r>
              <a:rPr lang="en-US" sz="1500" dirty="0" smtClean="0"/>
              <a:t>Common belief is that a landowner owns up to the lower limits of the </a:t>
            </a:r>
            <a:r>
              <a:rPr lang="en-US" sz="1500" b="1" u="sng" dirty="0" smtClean="0">
                <a:solidFill>
                  <a:schemeClr val="tx2"/>
                </a:solidFill>
              </a:rPr>
              <a:t>navigable airspace</a:t>
            </a:r>
            <a:r>
              <a:rPr lang="en-US" sz="1500" dirty="0" smtClean="0"/>
              <a:t>.</a:t>
            </a:r>
          </a:p>
          <a:p>
            <a:pPr marL="457200" indent="-457200">
              <a:buFont typeface="Wingdings" panose="05000000000000000000" pitchFamily="2" charset="2"/>
              <a:buChar char="§"/>
            </a:pPr>
            <a:r>
              <a:rPr lang="en-US" sz="1500" dirty="0" smtClean="0"/>
              <a:t>Navigable Airspace – “Airspace </a:t>
            </a:r>
            <a:r>
              <a:rPr lang="en-US" sz="1500" dirty="0"/>
              <a:t>above the minimum altitudes of flight prescribed by </a:t>
            </a:r>
            <a:r>
              <a:rPr lang="en-US" sz="1500" dirty="0" smtClean="0"/>
              <a:t>regulations . . . including </a:t>
            </a:r>
            <a:r>
              <a:rPr lang="en-US" sz="1500" dirty="0"/>
              <a:t>airspace needed to ensure safety in takeoff and landing of aircraft</a:t>
            </a:r>
            <a:r>
              <a:rPr lang="en-US" sz="1500" dirty="0" smtClean="0"/>
              <a:t>.”  </a:t>
            </a:r>
            <a:r>
              <a:rPr lang="en-US" sz="1500" dirty="0"/>
              <a:t>(49 U.S.C. § 40102(a)(32))</a:t>
            </a:r>
          </a:p>
          <a:p>
            <a:pPr marL="457200" indent="-457200">
              <a:buFont typeface="Wingdings" panose="05000000000000000000" pitchFamily="2" charset="2"/>
              <a:buChar char="§"/>
            </a:pPr>
            <a:r>
              <a:rPr lang="en-US" sz="1500" dirty="0" smtClean="0"/>
              <a:t>Minimum Safe Altitudes (14 C.F.R. 91.119)</a:t>
            </a:r>
          </a:p>
          <a:p>
            <a:pPr marL="914400" indent="-457200">
              <a:buFont typeface="Wingdings" panose="05000000000000000000" pitchFamily="2" charset="2"/>
              <a:buChar char="§"/>
            </a:pPr>
            <a:r>
              <a:rPr lang="en-US" sz="1500" dirty="0" smtClean="0"/>
              <a:t>For Any Aircraft</a:t>
            </a:r>
          </a:p>
          <a:p>
            <a:pPr marL="1371600" indent="-457200">
              <a:buFont typeface="Arial" panose="020B0604020202020204" pitchFamily="34" charset="0"/>
              <a:buChar char="•"/>
            </a:pPr>
            <a:r>
              <a:rPr lang="en-US" sz="1500" dirty="0" smtClean="0"/>
              <a:t>An altitude allowing an emergency landing without undue hazards to persons or property on the ground if a power unit fails</a:t>
            </a:r>
          </a:p>
          <a:p>
            <a:pPr marL="1371600" indent="-457200">
              <a:buFont typeface="Arial" panose="020B0604020202020204" pitchFamily="34" charset="0"/>
              <a:buChar char="•"/>
            </a:pPr>
            <a:r>
              <a:rPr lang="en-US" sz="1500" dirty="0" smtClean="0"/>
              <a:t>over congested areas - 1,000 feet above the highest obstacle within 2,000 feet</a:t>
            </a:r>
          </a:p>
          <a:p>
            <a:pPr marL="1371600" indent="-457200">
              <a:buFont typeface="Arial" panose="020B0604020202020204" pitchFamily="34" charset="0"/>
              <a:buChar char="•"/>
            </a:pPr>
            <a:r>
              <a:rPr lang="en-US" sz="1500" dirty="0" smtClean="0"/>
              <a:t>over non-congested areas - 500 feet AGL; lower if over open water or sparsely populated areas but not closer than 500 feet to persons, vehicles, or structures</a:t>
            </a:r>
          </a:p>
          <a:p>
            <a:pPr marL="914400" indent="-457200">
              <a:buFont typeface="Wingdings" panose="05000000000000000000" pitchFamily="2" charset="2"/>
              <a:buChar char="§"/>
            </a:pPr>
            <a:r>
              <a:rPr lang="en-US" sz="1500" dirty="0" smtClean="0"/>
              <a:t>For Helicopters – Less than prescribed minimum provided operation complies with FAA helicopter routes or altitudes and without hazard to persons or property on the surface</a:t>
            </a:r>
          </a:p>
          <a:p>
            <a:pPr marL="457200" indent="-457200">
              <a:buClrTx/>
              <a:buFont typeface="Wingdings" panose="05000000000000000000" pitchFamily="2" charset="2"/>
              <a:buChar char="§"/>
            </a:pPr>
            <a:r>
              <a:rPr lang="en-US" sz="1500" b="1" dirty="0" smtClean="0">
                <a:solidFill>
                  <a:schemeClr val="tx2"/>
                </a:solidFill>
              </a:rPr>
              <a:t>Navigable Airspace as boundary for property rights purposes depends on location and type of aircraft.</a:t>
            </a:r>
            <a:endParaRPr lang="en-US" sz="1500" b="1" dirty="0">
              <a:solidFill>
                <a:schemeClr val="tx2"/>
              </a:solidFill>
            </a:endParaRPr>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26</a:t>
            </a:fld>
            <a:endParaRPr lang="en-US" dirty="0"/>
          </a:p>
        </p:txBody>
      </p:sp>
    </p:spTree>
    <p:extLst>
      <p:ext uri="{BB962C8B-B14F-4D97-AF65-F5344CB8AC3E}">
        <p14:creationId xmlns:p14="http://schemas.microsoft.com/office/powerpoint/2010/main" val="3135491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FFFFFF"/>
                </a:solidFill>
              </a:rPr>
              <a:t>State Law Considerations - Airspace and Property Rights</a:t>
            </a:r>
            <a:endParaRPr lang="en-US" sz="2800" b="1" dirty="0"/>
          </a:p>
        </p:txBody>
      </p:sp>
      <p:sp>
        <p:nvSpPr>
          <p:cNvPr id="3" name="Content Placeholder 2"/>
          <p:cNvSpPr>
            <a:spLocks noGrp="1"/>
          </p:cNvSpPr>
          <p:nvPr>
            <p:ph idx="1"/>
          </p:nvPr>
        </p:nvSpPr>
        <p:spPr/>
        <p:txBody>
          <a:bodyPr/>
          <a:lstStyle/>
          <a:p>
            <a:pPr marL="457200" lvl="0" indent="-457200">
              <a:buFont typeface="Wingdings" panose="05000000000000000000" pitchFamily="2" charset="2"/>
              <a:buChar char="§"/>
            </a:pPr>
            <a:r>
              <a:rPr lang="en-US" sz="2400" dirty="0" smtClean="0"/>
              <a:t>Permission to operate in the NAS does not necessarily address the operator’s rights with respect to the property rights within that airspace.</a:t>
            </a:r>
          </a:p>
          <a:p>
            <a:pPr marL="342900" lvl="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27</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730" y="2780121"/>
            <a:ext cx="4706937"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899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FFFFFF"/>
                </a:solidFill>
              </a:rPr>
              <a:t>State Law Considerations - Airspace and Property Rights</a:t>
            </a:r>
            <a:endParaRPr lang="en-US" sz="2400" b="1" dirty="0"/>
          </a:p>
        </p:txBody>
      </p:sp>
      <p:sp>
        <p:nvSpPr>
          <p:cNvPr id="3" name="Content Placeholder 2"/>
          <p:cNvSpPr>
            <a:spLocks noGrp="1"/>
          </p:cNvSpPr>
          <p:nvPr>
            <p:ph idx="1"/>
          </p:nvPr>
        </p:nvSpPr>
        <p:spPr>
          <a:xfrm>
            <a:off x="685800" y="904875"/>
            <a:ext cx="7772400" cy="5283019"/>
          </a:xfrm>
        </p:spPr>
        <p:txBody>
          <a:bodyPr/>
          <a:lstStyle/>
          <a:p>
            <a:pPr marL="457200" marR="0" indent="-457200">
              <a:spcBef>
                <a:spcPts val="0"/>
              </a:spcBef>
              <a:spcAft>
                <a:spcPts val="600"/>
              </a:spcAft>
              <a:buFont typeface="Wingdings" panose="05000000000000000000" pitchFamily="2" charset="2"/>
              <a:buChar char="§"/>
            </a:pPr>
            <a:r>
              <a:rPr lang="en-US" sz="1800" b="1" dirty="0" smtClean="0">
                <a:solidFill>
                  <a:schemeClr val="tx2"/>
                </a:solidFill>
                <a:latin typeface="+mj-lt"/>
                <a:ea typeface="Times New Roman"/>
                <a:cs typeface="Times New Roman"/>
              </a:rPr>
              <a:t>Manned Aviation and Property Rights - Takings</a:t>
            </a:r>
          </a:p>
          <a:p>
            <a:pPr marL="914400" marR="0" indent="-452438">
              <a:spcBef>
                <a:spcPts val="0"/>
              </a:spcBef>
              <a:spcAft>
                <a:spcPts val="600"/>
              </a:spcAft>
              <a:buFont typeface="Wingdings" panose="05000000000000000000" pitchFamily="2" charset="2"/>
              <a:buChar char="§"/>
            </a:pPr>
            <a:r>
              <a:rPr lang="en-US" sz="1500" u="sng" dirty="0" smtClean="0">
                <a:latin typeface="+mj-lt"/>
                <a:ea typeface="Times New Roman"/>
                <a:cs typeface="Times New Roman"/>
              </a:rPr>
              <a:t>United </a:t>
            </a:r>
            <a:r>
              <a:rPr lang="en-US" sz="1500" u="sng" dirty="0">
                <a:latin typeface="+mj-lt"/>
                <a:ea typeface="Times New Roman"/>
                <a:cs typeface="Times New Roman"/>
              </a:rPr>
              <a:t>States v. Causby</a:t>
            </a:r>
            <a:r>
              <a:rPr lang="en-US" sz="1500" dirty="0">
                <a:latin typeface="+mj-lt"/>
                <a:ea typeface="Times New Roman"/>
                <a:cs typeface="Times New Roman"/>
              </a:rPr>
              <a:t>, 328 U.S. </a:t>
            </a:r>
            <a:r>
              <a:rPr lang="en-US" sz="1500" dirty="0" smtClean="0">
                <a:latin typeface="+mj-lt"/>
                <a:ea typeface="Times New Roman"/>
                <a:cs typeface="Times New Roman"/>
              </a:rPr>
              <a:t>256 </a:t>
            </a:r>
            <a:r>
              <a:rPr lang="en-US" sz="1500" dirty="0">
                <a:latin typeface="+mj-lt"/>
                <a:ea typeface="Times New Roman"/>
                <a:cs typeface="Times New Roman"/>
              </a:rPr>
              <a:t>(</a:t>
            </a:r>
            <a:r>
              <a:rPr lang="en-US" sz="1500" dirty="0" smtClean="0">
                <a:latin typeface="+mj-lt"/>
                <a:ea typeface="Times New Roman"/>
                <a:cs typeface="Times New Roman"/>
              </a:rPr>
              <a:t>1946)</a:t>
            </a:r>
          </a:p>
          <a:p>
            <a:pPr marL="1141413" lvl="2" indent="-227013">
              <a:spcBef>
                <a:spcPts val="0"/>
              </a:spcBef>
              <a:spcAft>
                <a:spcPts val="600"/>
              </a:spcAft>
              <a:buClr>
                <a:schemeClr val="tx2"/>
              </a:buClr>
              <a:buFont typeface="Wingdings" panose="05000000000000000000" pitchFamily="2" charset="2"/>
              <a:buChar char="§"/>
            </a:pPr>
            <a:r>
              <a:rPr lang="en-US" sz="1500" dirty="0" smtClean="0">
                <a:latin typeface="+mj-lt"/>
                <a:ea typeface="Times New Roman"/>
                <a:cs typeface="Times New Roman"/>
              </a:rPr>
              <a:t>Takings claim </a:t>
            </a:r>
            <a:r>
              <a:rPr lang="en-US" sz="1500" dirty="0">
                <a:latin typeface="+mj-lt"/>
                <a:ea typeface="Times New Roman"/>
                <a:cs typeface="Times New Roman"/>
              </a:rPr>
              <a:t>related to </a:t>
            </a:r>
            <a:r>
              <a:rPr lang="en-US" sz="1500" dirty="0" smtClean="0">
                <a:latin typeface="+mj-lt"/>
                <a:ea typeface="Times New Roman"/>
                <a:cs typeface="Times New Roman"/>
              </a:rPr>
              <a:t>military aircraft </a:t>
            </a:r>
            <a:r>
              <a:rPr lang="en-US" sz="1500" dirty="0">
                <a:latin typeface="+mj-lt"/>
                <a:ea typeface="Times New Roman"/>
                <a:cs typeface="Times New Roman"/>
              </a:rPr>
              <a:t>takeoffs and landings over </a:t>
            </a:r>
            <a:r>
              <a:rPr lang="en-US" sz="1500" dirty="0" smtClean="0">
                <a:latin typeface="+mj-lt"/>
                <a:ea typeface="Times New Roman"/>
                <a:cs typeface="Times New Roman"/>
              </a:rPr>
              <a:t>chicken </a:t>
            </a:r>
            <a:r>
              <a:rPr lang="en-US" sz="1500" dirty="0">
                <a:latin typeface="+mj-lt"/>
                <a:ea typeface="Times New Roman"/>
                <a:cs typeface="Times New Roman"/>
              </a:rPr>
              <a:t>farm</a:t>
            </a:r>
            <a:r>
              <a:rPr lang="en-US" sz="1500" dirty="0" smtClean="0">
                <a:latin typeface="+mj-lt"/>
                <a:ea typeface="Times New Roman"/>
                <a:cs typeface="Times New Roman"/>
              </a:rPr>
              <a:t>.</a:t>
            </a:r>
          </a:p>
          <a:p>
            <a:pPr marL="1141413" lvl="2" indent="-227013">
              <a:spcBef>
                <a:spcPts val="0"/>
              </a:spcBef>
              <a:spcAft>
                <a:spcPts val="600"/>
              </a:spcAft>
              <a:buClr>
                <a:schemeClr val="tx2"/>
              </a:buClr>
              <a:buFont typeface="Wingdings" panose="05000000000000000000" pitchFamily="2" charset="2"/>
              <a:buChar char="§"/>
            </a:pPr>
            <a:r>
              <a:rPr lang="en-US" sz="1500" i="1" dirty="0" smtClean="0">
                <a:latin typeface="+mj-lt"/>
                <a:ea typeface="Times New Roman"/>
                <a:cs typeface="Times New Roman"/>
              </a:rPr>
              <a:t>Ad Coelom </a:t>
            </a:r>
            <a:r>
              <a:rPr lang="en-US" sz="1500" dirty="0" smtClean="0">
                <a:latin typeface="+mj-lt"/>
                <a:ea typeface="Times New Roman"/>
                <a:cs typeface="Times New Roman"/>
              </a:rPr>
              <a:t>Doctrine - </a:t>
            </a:r>
            <a:r>
              <a:rPr lang="en-US" sz="1500" dirty="0"/>
              <a:t>“That doctrine has no place in the modern world.”</a:t>
            </a:r>
            <a:endParaRPr lang="en-US" sz="1500" dirty="0" smtClean="0">
              <a:latin typeface="+mj-lt"/>
              <a:ea typeface="Times New Roman"/>
              <a:cs typeface="Times New Roman"/>
            </a:endParaRPr>
          </a:p>
          <a:p>
            <a:pPr marL="1141413" lvl="2" indent="-227013">
              <a:spcBef>
                <a:spcPts val="0"/>
              </a:spcBef>
              <a:spcAft>
                <a:spcPts val="600"/>
              </a:spcAft>
              <a:buClr>
                <a:schemeClr val="tx2"/>
              </a:buClr>
              <a:buFont typeface="Wingdings" panose="05000000000000000000" pitchFamily="2" charset="2"/>
              <a:buChar char="§"/>
            </a:pPr>
            <a:r>
              <a:rPr lang="en-US" sz="1500" b="1" dirty="0" smtClean="0">
                <a:solidFill>
                  <a:srgbClr val="AF282E"/>
                </a:solidFill>
                <a:latin typeface="+mj-lt"/>
                <a:ea typeface="Times New Roman"/>
                <a:cs typeface="Times New Roman"/>
              </a:rPr>
              <a:t>“</a:t>
            </a:r>
            <a:r>
              <a:rPr lang="en-US" sz="1500" b="1" dirty="0">
                <a:solidFill>
                  <a:srgbClr val="AF282E"/>
                </a:solidFill>
                <a:latin typeface="+mj-lt"/>
                <a:ea typeface="Times New Roman"/>
                <a:cs typeface="Times New Roman"/>
              </a:rPr>
              <a:t>The landowner owns at least as much of the space above the ground as he can occupy or use in connection with the land.” </a:t>
            </a:r>
            <a:endParaRPr lang="en-US" sz="1500" b="1" dirty="0" smtClean="0">
              <a:solidFill>
                <a:srgbClr val="AF282E"/>
              </a:solidFill>
              <a:latin typeface="+mj-lt"/>
              <a:ea typeface="Times New Roman"/>
              <a:cs typeface="Times New Roman"/>
            </a:endParaRPr>
          </a:p>
          <a:p>
            <a:pPr marL="1141413" lvl="2" indent="-227013">
              <a:spcBef>
                <a:spcPts val="0"/>
              </a:spcBef>
              <a:spcAft>
                <a:spcPts val="600"/>
              </a:spcAft>
              <a:buClr>
                <a:schemeClr val="tx2"/>
              </a:buClr>
              <a:buFont typeface="Wingdings" panose="05000000000000000000" pitchFamily="2" charset="2"/>
              <a:buChar char="§"/>
            </a:pPr>
            <a:r>
              <a:rPr lang="en-US" sz="1500" dirty="0" smtClean="0">
                <a:latin typeface="+mj-lt"/>
                <a:ea typeface="Times New Roman"/>
                <a:cs typeface="Times New Roman"/>
              </a:rPr>
              <a:t>“</a:t>
            </a:r>
            <a:r>
              <a:rPr lang="en-US" sz="1500" dirty="0">
                <a:latin typeface="+mj-lt"/>
                <a:ea typeface="Times New Roman"/>
                <a:cs typeface="Times New Roman"/>
              </a:rPr>
              <a:t>The airplane is part of the modern environment of life, and the inconveniences which it causes are not normally compensable under the Fifth Amendment.  </a:t>
            </a:r>
            <a:r>
              <a:rPr lang="en-US" sz="1500" b="1" dirty="0">
                <a:solidFill>
                  <a:srgbClr val="AF282E"/>
                </a:solidFill>
                <a:latin typeface="+mj-lt"/>
                <a:ea typeface="Times New Roman"/>
                <a:cs typeface="Times New Roman"/>
              </a:rPr>
              <a:t>The airspace, apart from the immediate reaches above the land, is part of the public domain.  We need not determine at this time what those precise limits are.</a:t>
            </a:r>
            <a:r>
              <a:rPr lang="en-US" sz="1500" dirty="0">
                <a:latin typeface="+mj-lt"/>
                <a:ea typeface="Times New Roman"/>
                <a:cs typeface="Times New Roman"/>
              </a:rPr>
              <a:t>  Flights over private land are not a taking unless they are so low and so frequent as to be a direct and immediate interference with the enjoyment and use of the </a:t>
            </a:r>
            <a:r>
              <a:rPr lang="en-US" sz="1500" dirty="0" smtClean="0">
                <a:latin typeface="+mj-lt"/>
                <a:ea typeface="Times New Roman"/>
                <a:cs typeface="Times New Roman"/>
              </a:rPr>
              <a:t>land.</a:t>
            </a:r>
          </a:p>
          <a:p>
            <a:pPr lvl="3" indent="-452438">
              <a:spcBef>
                <a:spcPts val="0"/>
              </a:spcBef>
              <a:spcAft>
                <a:spcPts val="600"/>
              </a:spcAft>
              <a:buClr>
                <a:srgbClr val="AF282E"/>
              </a:buClr>
              <a:buSzTx/>
              <a:buFont typeface="Wingdings" panose="05000000000000000000" pitchFamily="2" charset="2"/>
              <a:buChar char="§"/>
            </a:pPr>
            <a:r>
              <a:rPr lang="en-US" sz="1500" b="1" dirty="0" smtClean="0">
                <a:solidFill>
                  <a:schemeClr val="tx2"/>
                </a:solidFill>
                <a:ea typeface="Times New Roman"/>
              </a:rPr>
              <a:t>Key Take-Aways </a:t>
            </a:r>
            <a:r>
              <a:rPr lang="en-US" sz="1500" dirty="0" smtClean="0">
                <a:ea typeface="Times New Roman"/>
              </a:rPr>
              <a:t>– Confirmed that landowner has a property right in airspace above his or her property.  Left </a:t>
            </a:r>
            <a:r>
              <a:rPr lang="en-US" sz="1500" dirty="0">
                <a:ea typeface="Times New Roman"/>
              </a:rPr>
              <a:t>unanswered </a:t>
            </a:r>
            <a:r>
              <a:rPr lang="en-US" sz="1500" dirty="0" smtClean="0">
                <a:ea typeface="Times New Roman"/>
              </a:rPr>
              <a:t>questions </a:t>
            </a:r>
            <a:r>
              <a:rPr lang="en-US" sz="1500" dirty="0">
                <a:ea typeface="Times New Roman"/>
              </a:rPr>
              <a:t>concerning the physical </a:t>
            </a:r>
            <a:r>
              <a:rPr lang="en-US" sz="1500" dirty="0" smtClean="0">
                <a:ea typeface="Times New Roman"/>
              </a:rPr>
              <a:t>extent </a:t>
            </a:r>
            <a:r>
              <a:rPr lang="en-US" sz="1500" dirty="0">
                <a:ea typeface="Times New Roman"/>
              </a:rPr>
              <a:t>of </a:t>
            </a:r>
            <a:r>
              <a:rPr lang="en-US" sz="1500" dirty="0" smtClean="0">
                <a:ea typeface="Times New Roman"/>
              </a:rPr>
              <a:t>the landowner’s </a:t>
            </a:r>
            <a:r>
              <a:rPr lang="en-US" sz="1500" dirty="0">
                <a:ea typeface="Times New Roman"/>
              </a:rPr>
              <a:t>airspace interest as compared to navigable airspace and </a:t>
            </a:r>
            <a:r>
              <a:rPr lang="en-US" sz="1500" dirty="0" smtClean="0">
                <a:ea typeface="Times New Roman"/>
              </a:rPr>
              <a:t>aircraft  operations.  Focus is on interference with use and enjoyment of the land.</a:t>
            </a:r>
            <a:endParaRPr lang="en-US" sz="1500" dirty="0">
              <a:ea typeface="Times New Roman"/>
              <a:cs typeface="Times New Roman"/>
            </a:endParaRPr>
          </a:p>
          <a:p>
            <a:endParaRPr lang="en-US"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28</a:t>
            </a:fld>
            <a:endParaRPr lang="en-US" dirty="0"/>
          </a:p>
        </p:txBody>
      </p:sp>
    </p:spTree>
    <p:extLst>
      <p:ext uri="{BB962C8B-B14F-4D97-AF65-F5344CB8AC3E}">
        <p14:creationId xmlns:p14="http://schemas.microsoft.com/office/powerpoint/2010/main" val="3249481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364" y="-123510"/>
            <a:ext cx="7886700" cy="1032320"/>
          </a:xfrm>
        </p:spPr>
        <p:txBody>
          <a:bodyPr>
            <a:normAutofit/>
          </a:bodyPr>
          <a:lstStyle/>
          <a:p>
            <a:r>
              <a:rPr lang="en-US" sz="2000" b="1" dirty="0">
                <a:solidFill>
                  <a:srgbClr val="FFFFFF"/>
                </a:solidFill>
              </a:rPr>
              <a:t>State Law Considerations - Airspace and Property Rights</a:t>
            </a:r>
            <a:endParaRPr lang="en-US" b="1" dirty="0"/>
          </a:p>
        </p:txBody>
      </p:sp>
      <p:sp>
        <p:nvSpPr>
          <p:cNvPr id="3" name="Content Placeholder 2"/>
          <p:cNvSpPr>
            <a:spLocks noGrp="1"/>
          </p:cNvSpPr>
          <p:nvPr>
            <p:ph idx="1"/>
          </p:nvPr>
        </p:nvSpPr>
        <p:spPr>
          <a:xfrm>
            <a:off x="575642" y="869133"/>
            <a:ext cx="7886700" cy="5305330"/>
          </a:xfrm>
        </p:spPr>
        <p:txBody>
          <a:bodyPr>
            <a:noAutofit/>
          </a:bodyPr>
          <a:lstStyle/>
          <a:p>
            <a:pPr marL="285750" marR="0" indent="-285750">
              <a:spcBef>
                <a:spcPts val="0"/>
              </a:spcBef>
              <a:spcAft>
                <a:spcPts val="1200"/>
              </a:spcAft>
              <a:buFont typeface="Wingdings" panose="05000000000000000000" pitchFamily="2" charset="2"/>
              <a:buChar char="§"/>
            </a:pPr>
            <a:r>
              <a:rPr lang="en-US" sz="1800" b="1" dirty="0" smtClean="0">
                <a:solidFill>
                  <a:schemeClr val="tx2"/>
                </a:solidFill>
                <a:ea typeface="Times New Roman"/>
              </a:rPr>
              <a:t>Manned Aviation and Property Rights - Trespass</a:t>
            </a:r>
          </a:p>
          <a:p>
            <a:pPr marL="628650" lvl="2" indent="-285750">
              <a:spcBef>
                <a:spcPts val="0"/>
              </a:spcBef>
              <a:spcAft>
                <a:spcPts val="1200"/>
              </a:spcAft>
              <a:buClr>
                <a:srgbClr val="C00000"/>
              </a:buClr>
              <a:buFont typeface="Wingdings" panose="05000000000000000000" pitchFamily="2" charset="2"/>
              <a:buChar char="§"/>
            </a:pPr>
            <a:r>
              <a:rPr lang="en-US" sz="1500" dirty="0" smtClean="0">
                <a:ea typeface="Times New Roman"/>
              </a:rPr>
              <a:t>“Flight by aircraft in the air space above the land of another is a trespass if, but only if, (a) it enters into the immediate reaches of the air space next to the land, and (b) it interferes substantially with the other’s use and enjoyment of his land.”  Restatement (Second) of Torts, § 159, Intrusions Upon, Beneath and Above Surface of Earth</a:t>
            </a:r>
          </a:p>
          <a:p>
            <a:pPr marL="628650" lvl="2" indent="-285750">
              <a:spcBef>
                <a:spcPts val="0"/>
              </a:spcBef>
              <a:spcAft>
                <a:spcPts val="1200"/>
              </a:spcAft>
              <a:buClr>
                <a:srgbClr val="C00000"/>
              </a:buClr>
              <a:buFont typeface="Wingdings" panose="05000000000000000000" pitchFamily="2" charset="2"/>
              <a:buChar char="§"/>
            </a:pPr>
            <a:r>
              <a:rPr lang="en-US" sz="1500" dirty="0" smtClean="0">
                <a:ea typeface="Times New Roman"/>
              </a:rPr>
              <a:t>Applying </a:t>
            </a:r>
            <a:r>
              <a:rPr lang="en-US" sz="1500" u="sng" dirty="0">
                <a:ea typeface="Times New Roman"/>
              </a:rPr>
              <a:t>Causby</a:t>
            </a:r>
            <a:r>
              <a:rPr lang="en-US" sz="1500" dirty="0">
                <a:ea typeface="Times New Roman"/>
              </a:rPr>
              <a:t> reasoning that the “landowner owns at least as much of the space above the ground as he can occupy or use in connection with the land,” question is whether drone flight over property interferes with the landowner’s use and enjoyment of that portion of the airspace to which he or she can claim a right</a:t>
            </a:r>
            <a:r>
              <a:rPr lang="en-US" sz="1500" dirty="0" smtClean="0">
                <a:ea typeface="Times New Roman"/>
              </a:rPr>
              <a:t>.</a:t>
            </a:r>
          </a:p>
          <a:p>
            <a:pPr marL="628650" lvl="2" indent="-285750">
              <a:spcBef>
                <a:spcPts val="0"/>
              </a:spcBef>
              <a:spcAft>
                <a:spcPts val="1200"/>
              </a:spcAft>
              <a:buClr>
                <a:srgbClr val="C00000"/>
              </a:buClr>
              <a:buFont typeface="Wingdings" panose="05000000000000000000" pitchFamily="2" charset="2"/>
              <a:buChar char="§"/>
            </a:pPr>
            <a:r>
              <a:rPr lang="en-US" sz="1500" b="1" dirty="0">
                <a:solidFill>
                  <a:schemeClr val="tx2"/>
                </a:solidFill>
              </a:rPr>
              <a:t>Question – At what altitude does aircraft flight over private property constitute a trespass</a:t>
            </a:r>
            <a:r>
              <a:rPr lang="en-US" sz="1500" b="1" dirty="0" smtClean="0">
                <a:solidFill>
                  <a:schemeClr val="tx2"/>
                </a:solidFill>
              </a:rPr>
              <a:t>?</a:t>
            </a:r>
            <a:endParaRPr lang="en-US" sz="1500" dirty="0" smtClean="0">
              <a:ea typeface="Times New Roman"/>
            </a:endParaRPr>
          </a:p>
          <a:p>
            <a:pPr marL="171450" lvl="1" indent="-285750">
              <a:spcBef>
                <a:spcPts val="0"/>
              </a:spcBef>
              <a:spcAft>
                <a:spcPts val="1200"/>
              </a:spcAft>
              <a:buFont typeface="Wingdings" panose="05000000000000000000" pitchFamily="2" charset="2"/>
              <a:buChar char="§"/>
            </a:pPr>
            <a:r>
              <a:rPr lang="en-US" b="1" dirty="0" smtClean="0">
                <a:solidFill>
                  <a:schemeClr val="tx2"/>
                </a:solidFill>
                <a:ea typeface="Times New Roman"/>
              </a:rPr>
              <a:t>Manned Aviation and Property Rights - Nuisance</a:t>
            </a:r>
          </a:p>
          <a:p>
            <a:pPr marL="628650" lvl="2" indent="-285750">
              <a:spcBef>
                <a:spcPts val="0"/>
              </a:spcBef>
              <a:spcAft>
                <a:spcPts val="1200"/>
              </a:spcAft>
              <a:buClr>
                <a:srgbClr val="C00000"/>
              </a:buClr>
              <a:buFont typeface="Wingdings" panose="05000000000000000000" pitchFamily="2" charset="2"/>
              <a:buChar char="§"/>
            </a:pPr>
            <a:r>
              <a:rPr lang="en-US" sz="1500" dirty="0">
                <a:ea typeface="Times New Roman"/>
              </a:rPr>
              <a:t>“A private </a:t>
            </a:r>
            <a:r>
              <a:rPr lang="en-US" sz="1500" dirty="0" smtClean="0">
                <a:ea typeface="Times New Roman"/>
              </a:rPr>
              <a:t>nuisance is </a:t>
            </a:r>
            <a:r>
              <a:rPr lang="en-US" sz="1500" dirty="0">
                <a:ea typeface="Times New Roman"/>
              </a:rPr>
              <a:t>a nontrespassory invasion of another’s </a:t>
            </a:r>
            <a:r>
              <a:rPr lang="en-US" sz="1500" dirty="0" smtClean="0">
                <a:ea typeface="Times New Roman"/>
              </a:rPr>
              <a:t>interest</a:t>
            </a:r>
            <a:br>
              <a:rPr lang="en-US" sz="1500" dirty="0" smtClean="0">
                <a:ea typeface="Times New Roman"/>
              </a:rPr>
            </a:br>
            <a:r>
              <a:rPr lang="en-US" sz="1500" dirty="0" smtClean="0">
                <a:ea typeface="Times New Roman"/>
              </a:rPr>
              <a:t>in </a:t>
            </a:r>
            <a:r>
              <a:rPr lang="en-US" sz="1500" dirty="0">
                <a:ea typeface="Times New Roman"/>
              </a:rPr>
              <a:t>the private use and enjoyment of land</a:t>
            </a:r>
            <a:r>
              <a:rPr lang="en-US" sz="1500" dirty="0" smtClean="0">
                <a:ea typeface="Times New Roman"/>
              </a:rPr>
              <a:t>.”  Restatement </a:t>
            </a:r>
            <a:r>
              <a:rPr lang="en-US" sz="1500" dirty="0">
                <a:ea typeface="Times New Roman"/>
              </a:rPr>
              <a:t>(Second) of Torts</a:t>
            </a:r>
            <a:r>
              <a:rPr lang="en-US" sz="1500" dirty="0" smtClean="0">
                <a:ea typeface="Times New Roman"/>
              </a:rPr>
              <a:t>,</a:t>
            </a:r>
            <a:br>
              <a:rPr lang="en-US" sz="1500" dirty="0" smtClean="0">
                <a:ea typeface="Times New Roman"/>
              </a:rPr>
            </a:br>
            <a:r>
              <a:rPr lang="en-US" sz="1500" dirty="0" smtClean="0">
                <a:ea typeface="Times New Roman"/>
              </a:rPr>
              <a:t>§ </a:t>
            </a:r>
            <a:r>
              <a:rPr lang="en-US" sz="1500" dirty="0">
                <a:ea typeface="Times New Roman"/>
              </a:rPr>
              <a:t>821D, Private </a:t>
            </a:r>
            <a:r>
              <a:rPr lang="en-US" sz="1500" dirty="0" smtClean="0">
                <a:ea typeface="Times New Roman"/>
              </a:rPr>
              <a:t>Nuisance</a:t>
            </a:r>
          </a:p>
          <a:p>
            <a:pPr marL="628650" lvl="2" indent="-285750">
              <a:spcBef>
                <a:spcPts val="0"/>
              </a:spcBef>
              <a:spcAft>
                <a:spcPts val="1200"/>
              </a:spcAft>
              <a:buClr>
                <a:srgbClr val="C00000"/>
              </a:buClr>
              <a:buFont typeface="Wingdings" panose="05000000000000000000" pitchFamily="2" charset="2"/>
              <a:buChar char="§"/>
            </a:pPr>
            <a:r>
              <a:rPr lang="en-US" sz="1500" b="1" dirty="0" smtClean="0">
                <a:solidFill>
                  <a:schemeClr val="tx2"/>
                </a:solidFill>
              </a:rPr>
              <a:t>Question </a:t>
            </a:r>
            <a:r>
              <a:rPr lang="en-US" sz="1500" b="1" dirty="0">
                <a:solidFill>
                  <a:schemeClr val="tx2"/>
                </a:solidFill>
              </a:rPr>
              <a:t>– When does </a:t>
            </a:r>
            <a:r>
              <a:rPr lang="en-US" sz="1500" b="1" dirty="0" smtClean="0">
                <a:solidFill>
                  <a:schemeClr val="tx2"/>
                </a:solidFill>
              </a:rPr>
              <a:t>aircraft </a:t>
            </a:r>
            <a:r>
              <a:rPr lang="en-US" sz="1500" b="1" dirty="0">
                <a:solidFill>
                  <a:schemeClr val="tx2"/>
                </a:solidFill>
              </a:rPr>
              <a:t>flight over adjacent property </a:t>
            </a:r>
            <a:r>
              <a:rPr lang="en-US" sz="1500" b="1" dirty="0" smtClean="0">
                <a:solidFill>
                  <a:schemeClr val="tx2"/>
                </a:solidFill>
              </a:rPr>
              <a:t>constitute</a:t>
            </a:r>
            <a:br>
              <a:rPr lang="en-US" sz="1500" b="1" dirty="0" smtClean="0">
                <a:solidFill>
                  <a:schemeClr val="tx2"/>
                </a:solidFill>
              </a:rPr>
            </a:br>
            <a:r>
              <a:rPr lang="en-US" sz="1500" b="1" dirty="0" smtClean="0">
                <a:solidFill>
                  <a:schemeClr val="tx2"/>
                </a:solidFill>
              </a:rPr>
              <a:t>a </a:t>
            </a:r>
            <a:r>
              <a:rPr lang="en-US" sz="1500" b="1" dirty="0">
                <a:solidFill>
                  <a:schemeClr val="tx2"/>
                </a:solidFill>
              </a:rPr>
              <a:t>nuisance</a:t>
            </a:r>
            <a:r>
              <a:rPr lang="en-US" sz="1500" b="1" dirty="0" smtClean="0">
                <a:solidFill>
                  <a:schemeClr val="tx2"/>
                </a:solidFill>
              </a:rPr>
              <a:t>?</a:t>
            </a:r>
            <a:endParaRPr lang="en-US" sz="1500" b="1" dirty="0">
              <a:solidFill>
                <a:schemeClr val="tx2"/>
              </a:solidFill>
              <a:ea typeface="Times New Roman"/>
            </a:endParaRPr>
          </a:p>
          <a:p>
            <a:pPr marL="280988" lvl="1" indent="-280988">
              <a:spcBef>
                <a:spcPts val="0"/>
              </a:spcBef>
              <a:spcAft>
                <a:spcPts val="1200"/>
              </a:spcAft>
              <a:buFont typeface="Wingdings" panose="05000000000000000000" pitchFamily="2" charset="2"/>
              <a:buChar char="§"/>
            </a:pPr>
            <a:r>
              <a:rPr lang="en-US" sz="1500" dirty="0" smtClean="0">
                <a:ea typeface="Times New Roman"/>
              </a:rPr>
              <a:t>Absent </a:t>
            </a:r>
            <a:r>
              <a:rPr lang="en-US" sz="1500" dirty="0">
                <a:ea typeface="Times New Roman"/>
              </a:rPr>
              <a:t>state statute, trespass </a:t>
            </a:r>
            <a:r>
              <a:rPr lang="en-US" sz="1500" dirty="0" smtClean="0">
                <a:ea typeface="Times New Roman"/>
              </a:rPr>
              <a:t>and nuisance claims </a:t>
            </a:r>
            <a:r>
              <a:rPr lang="en-US" sz="1500" dirty="0">
                <a:ea typeface="Times New Roman"/>
              </a:rPr>
              <a:t>may be decided on </a:t>
            </a:r>
            <a:r>
              <a:rPr lang="en-US" sz="1500" dirty="0" smtClean="0">
                <a:ea typeface="Times New Roman"/>
              </a:rPr>
              <a:t>a</a:t>
            </a:r>
            <a:br>
              <a:rPr lang="en-US" sz="1500" dirty="0" smtClean="0">
                <a:ea typeface="Times New Roman"/>
              </a:rPr>
            </a:br>
            <a:r>
              <a:rPr lang="en-US" sz="1500" dirty="0" smtClean="0">
                <a:ea typeface="Times New Roman"/>
              </a:rPr>
              <a:t>case-by-case</a:t>
            </a:r>
            <a:r>
              <a:rPr lang="en-US" sz="1500" dirty="0">
                <a:ea typeface="Times New Roman"/>
              </a:rPr>
              <a:t>, factual analysis.</a:t>
            </a:r>
          </a:p>
          <a:p>
            <a:endParaRPr lang="en-US" sz="1500" dirty="0"/>
          </a:p>
        </p:txBody>
      </p:sp>
      <p:sp>
        <p:nvSpPr>
          <p:cNvPr id="5" name="Footer Placeholder 4"/>
          <p:cNvSpPr>
            <a:spLocks noGrp="1"/>
          </p:cNvSpPr>
          <p:nvPr>
            <p:ph type="ftr" sz="quarter" idx="11"/>
          </p:nvPr>
        </p:nvSpPr>
        <p:spPr/>
        <p:txBody>
          <a:bodyPr/>
          <a:lstStyle/>
          <a:p>
            <a:r>
              <a:rPr lang="en-US" dirty="0" smtClean="0"/>
              <a:t>©2016 Lewis Roca Rothgerber Christie LLP  /  lrrc.com </a:t>
            </a:r>
            <a:endParaRPr lang="en-US" dirty="0"/>
          </a:p>
        </p:txBody>
      </p:sp>
      <p:sp>
        <p:nvSpPr>
          <p:cNvPr id="6" name="Slide Number Placeholder 5"/>
          <p:cNvSpPr>
            <a:spLocks noGrp="1"/>
          </p:cNvSpPr>
          <p:nvPr>
            <p:ph type="sldNum" sz="quarter" idx="12"/>
          </p:nvPr>
        </p:nvSpPr>
        <p:spPr/>
        <p:txBody>
          <a:bodyPr/>
          <a:lstStyle/>
          <a:p>
            <a:fld id="{538E2305-5E0D-45A7-9DC6-2E6679313C85}" type="slidenum">
              <a:rPr lang="en-US" smtClean="0"/>
              <a:t>29</a:t>
            </a:fld>
            <a:endParaRPr lang="en-US" dirty="0"/>
          </a:p>
        </p:txBody>
      </p:sp>
    </p:spTree>
    <p:extLst>
      <p:ext uri="{BB962C8B-B14F-4D97-AF65-F5344CB8AC3E}">
        <p14:creationId xmlns:p14="http://schemas.microsoft.com/office/powerpoint/2010/main" val="823396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120" y="0"/>
            <a:ext cx="7919825" cy="751438"/>
          </a:xfrm>
        </p:spPr>
        <p:txBody>
          <a:bodyPr/>
          <a:lstStyle/>
          <a:p>
            <a:r>
              <a:rPr lang="en-US" b="1" dirty="0" smtClean="0"/>
              <a:t>UAS Introduction - Terminology</a:t>
            </a:r>
            <a:endParaRPr lang="en-US" b="1" dirty="0"/>
          </a:p>
        </p:txBody>
      </p:sp>
      <p:sp>
        <p:nvSpPr>
          <p:cNvPr id="3" name="Content Placeholder 2"/>
          <p:cNvSpPr>
            <a:spLocks noGrp="1"/>
          </p:cNvSpPr>
          <p:nvPr>
            <p:ph idx="1"/>
          </p:nvPr>
        </p:nvSpPr>
        <p:spPr>
          <a:xfrm>
            <a:off x="562390" y="1102715"/>
            <a:ext cx="8024661" cy="4542880"/>
          </a:xfrm>
        </p:spPr>
        <p:txBody>
          <a:bodyPr>
            <a:normAutofit/>
          </a:bodyPr>
          <a:lstStyle/>
          <a:p>
            <a:pPr marL="342900" indent="-342900">
              <a:lnSpc>
                <a:spcPct val="150000"/>
              </a:lnSpc>
              <a:buFont typeface="Wingdings" panose="05000000000000000000" pitchFamily="2" charset="2"/>
              <a:buChar char="§"/>
            </a:pPr>
            <a:r>
              <a:rPr lang="en-US" dirty="0"/>
              <a:t>Unmanned Aircraft </a:t>
            </a:r>
            <a:r>
              <a:rPr lang="en-US" b="1" dirty="0">
                <a:solidFill>
                  <a:schemeClr val="tx2"/>
                </a:solidFill>
              </a:rPr>
              <a:t>(UA)</a:t>
            </a:r>
          </a:p>
          <a:p>
            <a:pPr marL="342900" indent="-342900">
              <a:lnSpc>
                <a:spcPct val="150000"/>
              </a:lnSpc>
              <a:buClr>
                <a:srgbClr val="C00000"/>
              </a:buClr>
              <a:buFont typeface="Wingdings" panose="05000000000000000000" pitchFamily="2" charset="2"/>
              <a:buChar char="§"/>
            </a:pPr>
            <a:r>
              <a:rPr lang="en-US" dirty="0"/>
              <a:t>Unmanned Aircraft System </a:t>
            </a:r>
            <a:r>
              <a:rPr lang="en-US" b="1" dirty="0">
                <a:solidFill>
                  <a:srgbClr val="AF282E"/>
                </a:solidFill>
              </a:rPr>
              <a:t>(UAS)</a:t>
            </a:r>
          </a:p>
          <a:p>
            <a:pPr marL="342900" indent="-342900">
              <a:lnSpc>
                <a:spcPct val="150000"/>
              </a:lnSpc>
              <a:buClr>
                <a:srgbClr val="C00000"/>
              </a:buClr>
              <a:buFont typeface="Wingdings" panose="05000000000000000000" pitchFamily="2" charset="2"/>
              <a:buChar char="§"/>
            </a:pPr>
            <a:r>
              <a:rPr lang="en-US" dirty="0"/>
              <a:t>Unmanned Aerial Vehicle </a:t>
            </a:r>
            <a:r>
              <a:rPr lang="en-US" b="1" dirty="0">
                <a:solidFill>
                  <a:srgbClr val="AF282E"/>
                </a:solidFill>
              </a:rPr>
              <a:t>(UAV)</a:t>
            </a:r>
          </a:p>
          <a:p>
            <a:pPr marL="342900" indent="-342900">
              <a:lnSpc>
                <a:spcPct val="150000"/>
              </a:lnSpc>
              <a:buClr>
                <a:srgbClr val="C00000"/>
              </a:buClr>
              <a:buFont typeface="Wingdings" panose="05000000000000000000" pitchFamily="2" charset="2"/>
              <a:buChar char="§"/>
            </a:pPr>
            <a:r>
              <a:rPr lang="en-US" dirty="0"/>
              <a:t>Unpiloted Aerial Vehicle </a:t>
            </a:r>
            <a:r>
              <a:rPr lang="en-US" b="1" dirty="0">
                <a:solidFill>
                  <a:srgbClr val="AF282E"/>
                </a:solidFill>
              </a:rPr>
              <a:t>(UAV)</a:t>
            </a:r>
          </a:p>
          <a:p>
            <a:pPr marL="342900" indent="-342900">
              <a:lnSpc>
                <a:spcPct val="150000"/>
              </a:lnSpc>
              <a:buClr>
                <a:srgbClr val="C00000"/>
              </a:buClr>
              <a:buFont typeface="Wingdings" panose="05000000000000000000" pitchFamily="2" charset="2"/>
              <a:buChar char="§"/>
            </a:pPr>
            <a:r>
              <a:rPr lang="en-US" dirty="0"/>
              <a:t>Remotely Piloted Vehicle </a:t>
            </a:r>
            <a:r>
              <a:rPr lang="en-US" b="1" dirty="0">
                <a:solidFill>
                  <a:srgbClr val="AF282E"/>
                </a:solidFill>
              </a:rPr>
              <a:t>(RPV)</a:t>
            </a:r>
            <a:r>
              <a:rPr lang="en-US" dirty="0"/>
              <a:t> </a:t>
            </a:r>
          </a:p>
          <a:p>
            <a:pPr marL="342900" indent="-342900">
              <a:lnSpc>
                <a:spcPct val="150000"/>
              </a:lnSpc>
              <a:buClr>
                <a:srgbClr val="C00000"/>
              </a:buClr>
              <a:buFont typeface="Wingdings" panose="05000000000000000000" pitchFamily="2" charset="2"/>
              <a:buChar char="§"/>
            </a:pPr>
            <a:r>
              <a:rPr lang="en-US" dirty="0"/>
              <a:t>Remotely Piloted Aircraft </a:t>
            </a:r>
            <a:r>
              <a:rPr lang="en-US" b="1" dirty="0">
                <a:solidFill>
                  <a:schemeClr val="tx2"/>
                </a:solidFill>
              </a:rPr>
              <a:t>(RPA)</a:t>
            </a:r>
            <a:r>
              <a:rPr lang="en-US" dirty="0">
                <a:solidFill>
                  <a:schemeClr val="tx2"/>
                </a:solidFill>
              </a:rPr>
              <a:t> </a:t>
            </a:r>
          </a:p>
          <a:p>
            <a:pPr marL="342900" indent="-342900">
              <a:lnSpc>
                <a:spcPct val="150000"/>
              </a:lnSpc>
              <a:buClr>
                <a:srgbClr val="C00000"/>
              </a:buClr>
              <a:buFont typeface="Wingdings" panose="05000000000000000000" pitchFamily="2" charset="2"/>
              <a:buChar char="§"/>
            </a:pPr>
            <a:r>
              <a:rPr lang="en-US" b="1" dirty="0">
                <a:solidFill>
                  <a:schemeClr val="tx2"/>
                </a:solidFill>
              </a:rPr>
              <a:t>Drone</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363" y="1773206"/>
            <a:ext cx="2500313"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dirty="0" smtClean="0">
                <a:solidFill>
                  <a:srgbClr val="323232"/>
                </a:solidFill>
              </a:rPr>
              <a:t>©2016 Lewis Roca Rothgerber Christie LLP  /  lrrc.com </a:t>
            </a:r>
            <a:endParaRPr lang="en-US" dirty="0">
              <a:solidFill>
                <a:srgbClr val="323232"/>
              </a:solidFill>
            </a:endParaRPr>
          </a:p>
        </p:txBody>
      </p:sp>
      <p:sp>
        <p:nvSpPr>
          <p:cNvPr id="6" name="Slide Number Placeholder 5"/>
          <p:cNvSpPr>
            <a:spLocks noGrp="1"/>
          </p:cNvSpPr>
          <p:nvPr>
            <p:ph type="sldNum" sz="quarter" idx="12"/>
          </p:nvPr>
        </p:nvSpPr>
        <p:spPr/>
        <p:txBody>
          <a:bodyPr/>
          <a:lstStyle/>
          <a:p>
            <a:fld id="{538E2305-5E0D-45A7-9DC6-2E6679313C85}" type="slidenum">
              <a:rPr lang="en-US" smtClean="0">
                <a:solidFill>
                  <a:srgbClr val="323232"/>
                </a:solidFill>
              </a:rPr>
              <a:pPr/>
              <a:t>3</a:t>
            </a:fld>
            <a:endParaRPr lang="en-US" dirty="0">
              <a:solidFill>
                <a:srgbClr val="323232"/>
              </a:solidFill>
            </a:endParaRPr>
          </a:p>
        </p:txBody>
      </p:sp>
    </p:spTree>
    <p:extLst>
      <p:ext uri="{BB962C8B-B14F-4D97-AF65-F5344CB8AC3E}">
        <p14:creationId xmlns:p14="http://schemas.microsoft.com/office/powerpoint/2010/main" val="1805731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FFFFFF"/>
                </a:solidFill>
              </a:rPr>
              <a:t>State Law Considerations - Airspace and Property Rights</a:t>
            </a:r>
            <a:endParaRPr lang="en-US" sz="2800" b="1" dirty="0"/>
          </a:p>
        </p:txBody>
      </p:sp>
      <p:sp>
        <p:nvSpPr>
          <p:cNvPr id="3" name="Content Placeholder 2"/>
          <p:cNvSpPr>
            <a:spLocks noGrp="1"/>
          </p:cNvSpPr>
          <p:nvPr>
            <p:ph idx="1"/>
          </p:nvPr>
        </p:nvSpPr>
        <p:spPr/>
        <p:txBody>
          <a:bodyPr/>
          <a:lstStyle/>
          <a:p>
            <a:pPr marL="457200" indent="-457200">
              <a:spcAft>
                <a:spcPts val="1200"/>
              </a:spcAft>
              <a:buFont typeface="Wingdings" panose="05000000000000000000" pitchFamily="2" charset="2"/>
              <a:buChar char="§"/>
            </a:pPr>
            <a:r>
              <a:rPr lang="en-US" sz="2400" dirty="0"/>
              <a:t>Existing body of law concerning airspace and property rights in the context of manned aircraft.</a:t>
            </a:r>
          </a:p>
          <a:p>
            <a:pPr marL="457200" indent="-457200">
              <a:spcAft>
                <a:spcPts val="1200"/>
              </a:spcAft>
              <a:buFont typeface="Wingdings" panose="05000000000000000000" pitchFamily="2" charset="2"/>
              <a:buChar char="§"/>
            </a:pPr>
            <a:r>
              <a:rPr lang="en-US" sz="2400" dirty="0"/>
              <a:t>Analyses of similar issues related to UAS operations may build on these precedents.</a:t>
            </a:r>
          </a:p>
          <a:p>
            <a:pPr marL="342900" indent="-342900">
              <a:buFont typeface="Wingdings" panose="05000000000000000000" pitchFamily="2" charset="2"/>
              <a:buChar char="§"/>
            </a:pPr>
            <a:endParaRPr lang="en-US"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30</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20" y="3128243"/>
            <a:ext cx="3621882" cy="241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856" y="3128243"/>
            <a:ext cx="3908425"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008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FFFFFF"/>
                </a:solidFill>
              </a:rPr>
              <a:t>State Law Considerations - Airspace and Property Rights</a:t>
            </a:r>
            <a:endParaRPr lang="en-US" sz="2200" b="1" dirty="0"/>
          </a:p>
        </p:txBody>
      </p:sp>
      <p:sp>
        <p:nvSpPr>
          <p:cNvPr id="3" name="Content Placeholder 2"/>
          <p:cNvSpPr>
            <a:spLocks noGrp="1"/>
          </p:cNvSpPr>
          <p:nvPr>
            <p:ph idx="1"/>
          </p:nvPr>
        </p:nvSpPr>
        <p:spPr/>
        <p:txBody>
          <a:bodyPr/>
          <a:lstStyle/>
          <a:p>
            <a:pPr marL="457200" lvl="2" indent="-457200">
              <a:spcBef>
                <a:spcPts val="1200"/>
              </a:spcBef>
              <a:buClr>
                <a:schemeClr val="tx2"/>
              </a:buClr>
              <a:buFont typeface="Wingdings" panose="05000000000000000000" pitchFamily="2" charset="2"/>
              <a:buChar char="§"/>
            </a:pPr>
            <a:r>
              <a:rPr lang="en-US" sz="1800" b="1" dirty="0">
                <a:solidFill>
                  <a:schemeClr val="tx2"/>
                </a:solidFill>
              </a:rPr>
              <a:t>Unmanned Aviation and Property Rights - Takings</a:t>
            </a:r>
            <a:endParaRPr lang="en-US" sz="1800" dirty="0" smtClean="0">
              <a:solidFill>
                <a:schemeClr val="tx2"/>
              </a:solidFill>
              <a:ea typeface="Times New Roman"/>
            </a:endParaRPr>
          </a:p>
          <a:p>
            <a:pPr marL="914400" lvl="2" indent="-452438">
              <a:spcBef>
                <a:spcPts val="1200"/>
              </a:spcBef>
              <a:buClr>
                <a:schemeClr val="tx2"/>
              </a:buClr>
              <a:buFont typeface="Wingdings" panose="05000000000000000000" pitchFamily="2" charset="2"/>
              <a:buChar char="§"/>
            </a:pPr>
            <a:r>
              <a:rPr lang="en-US" sz="1800" dirty="0" smtClean="0">
                <a:ea typeface="Times New Roman"/>
              </a:rPr>
              <a:t>Takings </a:t>
            </a:r>
            <a:r>
              <a:rPr lang="en-US" sz="1800" dirty="0">
                <a:ea typeface="Times New Roman"/>
              </a:rPr>
              <a:t>issue could arise in the context of public agency use of </a:t>
            </a:r>
            <a:r>
              <a:rPr lang="en-US" sz="1800" dirty="0" smtClean="0">
                <a:ea typeface="Times New Roman"/>
              </a:rPr>
              <a:t>UAS</a:t>
            </a:r>
          </a:p>
          <a:p>
            <a:pPr marL="914400" lvl="2" indent="-452438">
              <a:spcBef>
                <a:spcPts val="1200"/>
              </a:spcBef>
              <a:buClr>
                <a:schemeClr val="tx2"/>
              </a:buClr>
              <a:buFont typeface="Wingdings" panose="05000000000000000000" pitchFamily="2" charset="2"/>
              <a:buChar char="§"/>
            </a:pPr>
            <a:r>
              <a:rPr lang="en-US" sz="1800" dirty="0" smtClean="0">
                <a:ea typeface="Times New Roman"/>
              </a:rPr>
              <a:t>Less likely since small UAS do not necessarily take-off and land at fixed airports</a:t>
            </a:r>
          </a:p>
          <a:p>
            <a:pPr marL="914400" lvl="2" indent="-452438">
              <a:spcBef>
                <a:spcPts val="1200"/>
              </a:spcBef>
              <a:buClr>
                <a:schemeClr val="tx2"/>
              </a:buClr>
              <a:buFont typeface="Wingdings" panose="05000000000000000000" pitchFamily="2" charset="2"/>
              <a:buChar char="§"/>
            </a:pPr>
            <a:r>
              <a:rPr lang="en-US" sz="1800" dirty="0" smtClean="0">
                <a:ea typeface="Times New Roman"/>
              </a:rPr>
              <a:t>Not inconceivable to have takings claim associated with public small UAS operations</a:t>
            </a:r>
          </a:p>
          <a:p>
            <a:pPr marL="914400" lvl="2" indent="-452438">
              <a:spcBef>
                <a:spcPts val="1200"/>
              </a:spcBef>
              <a:buClr>
                <a:schemeClr val="tx2"/>
              </a:buClr>
              <a:buFont typeface="Wingdings" panose="05000000000000000000" pitchFamily="2" charset="2"/>
              <a:buChar char="§"/>
            </a:pPr>
            <a:r>
              <a:rPr lang="en-US" sz="1800" dirty="0" smtClean="0">
                <a:ea typeface="Times New Roman"/>
              </a:rPr>
              <a:t>Less </a:t>
            </a:r>
            <a:r>
              <a:rPr lang="en-US" sz="1800" dirty="0">
                <a:ea typeface="Times New Roman"/>
              </a:rPr>
              <a:t>likely to be an issue for the commercial use of </a:t>
            </a:r>
            <a:r>
              <a:rPr lang="en-US" sz="1800" dirty="0" smtClean="0">
                <a:ea typeface="Times New Roman"/>
              </a:rPr>
              <a:t>UAS</a:t>
            </a:r>
            <a:endParaRPr lang="en-US"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31</a:t>
            </a:fld>
            <a:endParaRPr lang="en-US" dirty="0"/>
          </a:p>
        </p:txBody>
      </p:sp>
      <p:pic>
        <p:nvPicPr>
          <p:cNvPr id="6" name="Picture 5"/>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469"/>
          <a:stretch/>
        </p:blipFill>
        <p:spPr bwMode="auto">
          <a:xfrm>
            <a:off x="1486996" y="3974829"/>
            <a:ext cx="6035040" cy="2310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8875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FFFFFF"/>
                </a:solidFill>
              </a:rPr>
              <a:t>State Law Considerations - Airspace and Property Rights</a:t>
            </a:r>
            <a:endParaRPr lang="en-US" sz="2200" dirty="0"/>
          </a:p>
        </p:txBody>
      </p:sp>
      <p:sp>
        <p:nvSpPr>
          <p:cNvPr id="3" name="Content Placeholder 2"/>
          <p:cNvSpPr>
            <a:spLocks noGrp="1"/>
          </p:cNvSpPr>
          <p:nvPr>
            <p:ph idx="1"/>
          </p:nvPr>
        </p:nvSpPr>
        <p:spPr/>
        <p:txBody>
          <a:bodyPr/>
          <a:lstStyle/>
          <a:p>
            <a:pPr marL="457200" lvl="2" indent="-457200">
              <a:spcBef>
                <a:spcPts val="1200"/>
              </a:spcBef>
              <a:buClr>
                <a:schemeClr val="tx2"/>
              </a:buClr>
              <a:buFont typeface="Wingdings" panose="05000000000000000000" pitchFamily="2" charset="2"/>
              <a:buChar char="§"/>
            </a:pPr>
            <a:r>
              <a:rPr lang="en-US" sz="1800" b="1" dirty="0">
                <a:solidFill>
                  <a:schemeClr val="tx2"/>
                </a:solidFill>
              </a:rPr>
              <a:t>Unmanned Aviation and Property Rights - </a:t>
            </a:r>
            <a:r>
              <a:rPr lang="en-US" sz="1800" b="1" dirty="0" smtClean="0">
                <a:solidFill>
                  <a:schemeClr val="tx2"/>
                </a:solidFill>
              </a:rPr>
              <a:t>Trespass</a:t>
            </a:r>
            <a:endParaRPr lang="en-US" sz="1800" dirty="0">
              <a:solidFill>
                <a:schemeClr val="tx2"/>
              </a:solidFill>
              <a:ea typeface="Times New Roman"/>
            </a:endParaRPr>
          </a:p>
          <a:p>
            <a:pPr marL="914400" indent="-452438">
              <a:buFont typeface="Wingdings" panose="05000000000000000000" pitchFamily="2" charset="2"/>
              <a:buChar char="§"/>
            </a:pPr>
            <a:r>
              <a:rPr lang="en-US" sz="1800" dirty="0" smtClean="0"/>
              <a:t>Trespass law does not distinguish between manned and unmanned aircraft.</a:t>
            </a:r>
          </a:p>
          <a:p>
            <a:pPr marL="914400" indent="-452438">
              <a:buFont typeface="Wingdings" panose="05000000000000000000" pitchFamily="2" charset="2"/>
              <a:buChar char="§"/>
            </a:pPr>
            <a:r>
              <a:rPr lang="en-US" sz="1800" dirty="0" smtClean="0"/>
              <a:t>Same factual and legal analysis applies</a:t>
            </a:r>
          </a:p>
          <a:p>
            <a:pPr marL="914400" indent="-452438">
              <a:buFont typeface="Wingdings" panose="05000000000000000000" pitchFamily="2" charset="2"/>
              <a:buChar char="§"/>
            </a:pPr>
            <a:r>
              <a:rPr lang="en-US" sz="1800" dirty="0" smtClean="0"/>
              <a:t>Practical difference will be operating altitudes and navigable airspace reasoning</a:t>
            </a:r>
          </a:p>
          <a:p>
            <a:pPr marL="914400" lvl="2" indent="-452438">
              <a:spcBef>
                <a:spcPts val="1200"/>
              </a:spcBef>
              <a:buClr>
                <a:schemeClr val="tx2"/>
              </a:buClr>
              <a:buFont typeface="Wingdings" panose="05000000000000000000" pitchFamily="2" charset="2"/>
              <a:buChar char="§"/>
            </a:pPr>
            <a:r>
              <a:rPr lang="en-US" sz="1800" b="1" dirty="0">
                <a:solidFill>
                  <a:schemeClr val="tx2"/>
                </a:solidFill>
              </a:rPr>
              <a:t>Question – When does </a:t>
            </a:r>
            <a:r>
              <a:rPr lang="en-US" sz="1800" b="1" dirty="0" smtClean="0">
                <a:solidFill>
                  <a:schemeClr val="tx2"/>
                </a:solidFill>
              </a:rPr>
              <a:t>drone flight </a:t>
            </a:r>
            <a:r>
              <a:rPr lang="en-US" sz="1800" b="1" dirty="0">
                <a:solidFill>
                  <a:schemeClr val="tx2"/>
                </a:solidFill>
              </a:rPr>
              <a:t>over private property constitute a trespass?</a:t>
            </a:r>
            <a:endParaRPr lang="en-US" sz="1800" b="1" dirty="0">
              <a:solidFill>
                <a:schemeClr val="tx2"/>
              </a:solidFill>
              <a:ea typeface="Times New Roman"/>
            </a:endParaRPr>
          </a:p>
          <a:p>
            <a:pPr marL="914400" lvl="2" indent="-452438">
              <a:spcBef>
                <a:spcPts val="1200"/>
              </a:spcBef>
              <a:spcAft>
                <a:spcPts val="1200"/>
              </a:spcAft>
              <a:buClr>
                <a:schemeClr val="tx2"/>
              </a:buClr>
              <a:buFont typeface="Wingdings" panose="05000000000000000000" pitchFamily="2" charset="2"/>
              <a:buChar char="§"/>
            </a:pPr>
            <a:r>
              <a:rPr lang="en-US" sz="1800" dirty="0">
                <a:ea typeface="Times New Roman"/>
              </a:rPr>
              <a:t>Absent state statute, trespass </a:t>
            </a:r>
            <a:r>
              <a:rPr lang="en-US" sz="1800" dirty="0" smtClean="0">
                <a:ea typeface="Times New Roman"/>
              </a:rPr>
              <a:t>claim</a:t>
            </a:r>
            <a:br>
              <a:rPr lang="en-US" sz="1800" dirty="0" smtClean="0">
                <a:ea typeface="Times New Roman"/>
              </a:rPr>
            </a:br>
            <a:r>
              <a:rPr lang="en-US" sz="1800" dirty="0" smtClean="0">
                <a:ea typeface="Times New Roman"/>
              </a:rPr>
              <a:t>may </a:t>
            </a:r>
            <a:r>
              <a:rPr lang="en-US" sz="1800" dirty="0">
                <a:ea typeface="Times New Roman"/>
              </a:rPr>
              <a:t>be decided on a </a:t>
            </a:r>
            <a:r>
              <a:rPr lang="en-US" sz="1800" dirty="0" smtClean="0">
                <a:ea typeface="Times New Roman"/>
              </a:rPr>
              <a:t>case-by-case,</a:t>
            </a:r>
            <a:br>
              <a:rPr lang="en-US" sz="1800" dirty="0" smtClean="0">
                <a:ea typeface="Times New Roman"/>
              </a:rPr>
            </a:br>
            <a:r>
              <a:rPr lang="en-US" sz="1800" dirty="0" smtClean="0">
                <a:ea typeface="Times New Roman"/>
              </a:rPr>
              <a:t>factual </a:t>
            </a:r>
            <a:r>
              <a:rPr lang="en-US" sz="1800" dirty="0">
                <a:ea typeface="Times New Roman"/>
              </a:rPr>
              <a:t>analysis.</a:t>
            </a:r>
          </a:p>
          <a:p>
            <a:pPr marL="342900" indent="-342900">
              <a:buFont typeface="Wingdings" panose="05000000000000000000" pitchFamily="2" charset="2"/>
              <a:buChar char="§"/>
            </a:pPr>
            <a:endParaRPr lang="en-US" dirty="0" smtClean="0"/>
          </a:p>
          <a:p>
            <a:pPr marL="342900" indent="-342900">
              <a:buFont typeface="Wingdings" panose="05000000000000000000" pitchFamily="2" charset="2"/>
              <a:buChar char="§"/>
            </a:pPr>
            <a:endParaRPr lang="en-US"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32</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061" y="3837241"/>
            <a:ext cx="295116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301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FFFFFF"/>
                </a:solidFill>
              </a:rPr>
              <a:t>State Law Considerations - Airspace and Property Rights</a:t>
            </a:r>
            <a:endParaRPr lang="en-US" sz="2200" dirty="0"/>
          </a:p>
        </p:txBody>
      </p:sp>
      <p:sp>
        <p:nvSpPr>
          <p:cNvPr id="3" name="Content Placeholder 2"/>
          <p:cNvSpPr>
            <a:spLocks noGrp="1"/>
          </p:cNvSpPr>
          <p:nvPr>
            <p:ph idx="1"/>
          </p:nvPr>
        </p:nvSpPr>
        <p:spPr/>
        <p:txBody>
          <a:bodyPr/>
          <a:lstStyle/>
          <a:p>
            <a:pPr marL="457200" lvl="2" indent="-457200">
              <a:spcBef>
                <a:spcPts val="1200"/>
              </a:spcBef>
              <a:buClr>
                <a:schemeClr val="tx2"/>
              </a:buClr>
              <a:buFont typeface="Wingdings" panose="05000000000000000000" pitchFamily="2" charset="2"/>
              <a:buChar char="§"/>
            </a:pPr>
            <a:r>
              <a:rPr lang="en-US" sz="1800" b="1" dirty="0">
                <a:solidFill>
                  <a:schemeClr val="tx2"/>
                </a:solidFill>
              </a:rPr>
              <a:t>Unmanned Aviation and Property Rights - </a:t>
            </a:r>
            <a:r>
              <a:rPr lang="en-US" sz="1800" b="1" dirty="0" smtClean="0">
                <a:solidFill>
                  <a:schemeClr val="tx2"/>
                </a:solidFill>
              </a:rPr>
              <a:t>Nuisance</a:t>
            </a:r>
            <a:endParaRPr lang="en-US" sz="1800" dirty="0" smtClean="0"/>
          </a:p>
          <a:p>
            <a:pPr marL="457200" indent="-457200">
              <a:buFont typeface="Wingdings" panose="05000000000000000000" pitchFamily="2" charset="2"/>
              <a:buChar char="§"/>
            </a:pPr>
            <a:r>
              <a:rPr lang="en-US" sz="1800" dirty="0" smtClean="0"/>
              <a:t>Nuisance law may be even more applicable to drones given public perceptions and privacy concerns</a:t>
            </a:r>
          </a:p>
          <a:p>
            <a:pPr marL="457200" indent="-457200">
              <a:buFont typeface="Wingdings" panose="05000000000000000000" pitchFamily="2" charset="2"/>
              <a:buChar char="§"/>
            </a:pPr>
            <a:r>
              <a:rPr lang="en-US" sz="1800" dirty="0" smtClean="0"/>
              <a:t>Same factual and legal analysis applies</a:t>
            </a:r>
          </a:p>
          <a:p>
            <a:pPr marL="457200" lvl="2" indent="-457200">
              <a:spcBef>
                <a:spcPts val="1200"/>
              </a:spcBef>
              <a:buClr>
                <a:schemeClr val="tx2"/>
              </a:buClr>
              <a:buFont typeface="Wingdings" panose="05000000000000000000" pitchFamily="2" charset="2"/>
              <a:buChar char="§"/>
            </a:pPr>
            <a:r>
              <a:rPr lang="en-US" sz="1800" b="1" dirty="0">
                <a:solidFill>
                  <a:schemeClr val="tx2"/>
                </a:solidFill>
              </a:rPr>
              <a:t>Question – When does </a:t>
            </a:r>
            <a:r>
              <a:rPr lang="en-US" sz="1800" b="1" dirty="0" smtClean="0">
                <a:solidFill>
                  <a:schemeClr val="tx2"/>
                </a:solidFill>
              </a:rPr>
              <a:t>drone flight </a:t>
            </a:r>
            <a:r>
              <a:rPr lang="en-US" sz="1800" b="1" dirty="0">
                <a:solidFill>
                  <a:schemeClr val="tx2"/>
                </a:solidFill>
              </a:rPr>
              <a:t>over adjacent property constitute a nuisance?</a:t>
            </a:r>
          </a:p>
          <a:p>
            <a:pPr marL="457200" lvl="2" indent="-457200">
              <a:spcBef>
                <a:spcPts val="1200"/>
              </a:spcBef>
              <a:spcAft>
                <a:spcPts val="1200"/>
              </a:spcAft>
              <a:buClr>
                <a:schemeClr val="tx2"/>
              </a:buClr>
              <a:buFont typeface="Wingdings" panose="05000000000000000000" pitchFamily="2" charset="2"/>
              <a:buChar char="§"/>
            </a:pPr>
            <a:r>
              <a:rPr lang="en-US" sz="1800" dirty="0"/>
              <a:t>Absent state statute, nuisance </a:t>
            </a:r>
            <a:r>
              <a:rPr lang="en-US" sz="1800" dirty="0" smtClean="0"/>
              <a:t>claim may </a:t>
            </a:r>
            <a:r>
              <a:rPr lang="en-US" sz="1800" dirty="0"/>
              <a:t>be decided on a </a:t>
            </a:r>
            <a:r>
              <a:rPr lang="en-US" sz="1800" dirty="0" smtClean="0"/>
              <a:t>case-by-case, factual </a:t>
            </a:r>
            <a:r>
              <a:rPr lang="en-US" sz="1800" dirty="0"/>
              <a:t>analysis.</a:t>
            </a:r>
          </a:p>
          <a:p>
            <a:pPr marL="342900" indent="-342900">
              <a:buFont typeface="Wingdings" panose="05000000000000000000" pitchFamily="2" charset="2"/>
              <a:buChar char="§"/>
            </a:pPr>
            <a:endParaRPr lang="en-US"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33</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899" y="4091066"/>
            <a:ext cx="5919787"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358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FFFFFF"/>
                </a:solidFill>
              </a:rPr>
              <a:t>State Law Considerations - Airspace and Property Rights</a:t>
            </a:r>
            <a:endParaRPr lang="en-US" sz="2200" dirty="0"/>
          </a:p>
        </p:txBody>
      </p:sp>
      <p:sp>
        <p:nvSpPr>
          <p:cNvPr id="3" name="Content Placeholder 2"/>
          <p:cNvSpPr>
            <a:spLocks noGrp="1"/>
          </p:cNvSpPr>
          <p:nvPr>
            <p:ph idx="1"/>
          </p:nvPr>
        </p:nvSpPr>
        <p:spPr>
          <a:xfrm>
            <a:off x="685800" y="876300"/>
            <a:ext cx="7772400" cy="5311594"/>
          </a:xfrm>
        </p:spPr>
        <p:txBody>
          <a:bodyPr/>
          <a:lstStyle/>
          <a:p>
            <a:pPr marL="457200" indent="-457200">
              <a:buFont typeface="Wingdings" panose="05000000000000000000" pitchFamily="2" charset="2"/>
              <a:buChar char="§"/>
            </a:pPr>
            <a:r>
              <a:rPr lang="en-US" u="sng" dirty="0" smtClean="0"/>
              <a:t>Boggs v. Meredith</a:t>
            </a:r>
            <a:r>
              <a:rPr lang="en-US" dirty="0" smtClean="0"/>
              <a:t>, W.D.Ky. (Case No. 3:16-cv-6-DJH)</a:t>
            </a:r>
          </a:p>
          <a:p>
            <a:pPr marL="914400" indent="-457200">
              <a:buFont typeface="Wingdings" panose="05000000000000000000" pitchFamily="2" charset="2"/>
              <a:buChar char="§"/>
            </a:pPr>
            <a:r>
              <a:rPr lang="en-US" sz="2000" dirty="0" smtClean="0"/>
              <a:t>Drone alleged to be operating at 200’ AGL in Class G airspace</a:t>
            </a:r>
          </a:p>
          <a:p>
            <a:pPr marL="914400" indent="-457200">
              <a:buFont typeface="Wingdings" panose="05000000000000000000" pitchFamily="2" charset="2"/>
              <a:buChar char="§"/>
            </a:pPr>
            <a:r>
              <a:rPr lang="en-US" sz="2000" dirty="0" smtClean="0"/>
              <a:t>Homeowner shot-down drone he perceived to be trespassing and invading his family’s privacy</a:t>
            </a:r>
          </a:p>
          <a:p>
            <a:pPr marL="914400" indent="-457200">
              <a:buFont typeface="Wingdings" panose="05000000000000000000" pitchFamily="2" charset="2"/>
              <a:buChar char="§"/>
            </a:pPr>
            <a:r>
              <a:rPr lang="en-US" sz="2000" dirty="0" smtClean="0"/>
              <a:t>Homeowner charged with felony wanton endangerment and criminal mischief</a:t>
            </a:r>
          </a:p>
          <a:p>
            <a:pPr marL="914400" indent="-457200">
              <a:buFont typeface="Wingdings" panose="05000000000000000000" pitchFamily="2" charset="2"/>
              <a:buChar char="§"/>
            </a:pPr>
            <a:r>
              <a:rPr lang="en-US" sz="2000" dirty="0" smtClean="0"/>
              <a:t>State district court judge dismissed criminal charges stating homeowner “had a right to shoot” the drone</a:t>
            </a:r>
          </a:p>
          <a:p>
            <a:pPr marL="914400" indent="-457200">
              <a:buFont typeface="Wingdings" panose="05000000000000000000" pitchFamily="2" charset="2"/>
              <a:buChar char="§"/>
            </a:pPr>
            <a:r>
              <a:rPr lang="en-US" sz="2000" dirty="0" smtClean="0"/>
              <a:t>Federal complaint for Declaratory Judgment and Damages</a:t>
            </a:r>
          </a:p>
          <a:p>
            <a:pPr marL="914400" indent="-457200">
              <a:buFont typeface="Wingdings" panose="05000000000000000000" pitchFamily="2" charset="2"/>
              <a:buChar char="§"/>
            </a:pPr>
            <a:r>
              <a:rPr lang="en-US" sz="2000" dirty="0" smtClean="0"/>
              <a:t>Requests determination of rights of aircraft in navigable airspace relative to rights of property owner</a:t>
            </a:r>
          </a:p>
          <a:p>
            <a:pPr marL="914400" indent="-457200">
              <a:buFont typeface="Wingdings" panose="05000000000000000000" pitchFamily="2" charset="2"/>
              <a:buChar char="§"/>
            </a:pPr>
            <a:r>
              <a:rPr lang="en-US" sz="2000" dirty="0" smtClean="0"/>
              <a:t>Motion to dismiss for lack of subject matter jurisdiction</a:t>
            </a:r>
          </a:p>
          <a:p>
            <a:pPr marL="457200" indent="-457200">
              <a:buFont typeface="Wingdings" panose="05000000000000000000" pitchFamily="2" charset="2"/>
              <a:buChar char="§"/>
            </a:pPr>
            <a:endParaRPr lang="en-US"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34</a:t>
            </a:fld>
            <a:endParaRPr lang="en-US" dirty="0"/>
          </a:p>
        </p:txBody>
      </p:sp>
    </p:spTree>
    <p:extLst>
      <p:ext uri="{BB962C8B-B14F-4D97-AF65-F5344CB8AC3E}">
        <p14:creationId xmlns:p14="http://schemas.microsoft.com/office/powerpoint/2010/main" val="3139018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Airspace and Property Rights - Practical Considerations</a:t>
            </a:r>
            <a:endParaRPr lang="en-US" sz="2000" b="1" dirty="0"/>
          </a:p>
        </p:txBody>
      </p:sp>
      <p:sp>
        <p:nvSpPr>
          <p:cNvPr id="3" name="Content Placeholder 2"/>
          <p:cNvSpPr>
            <a:spLocks noGrp="1"/>
          </p:cNvSpPr>
          <p:nvPr>
            <p:ph idx="1"/>
          </p:nvPr>
        </p:nvSpPr>
        <p:spPr>
          <a:xfrm>
            <a:off x="685800" y="869133"/>
            <a:ext cx="7772400" cy="5318761"/>
          </a:xfrm>
        </p:spPr>
        <p:txBody>
          <a:bodyPr/>
          <a:lstStyle/>
          <a:p>
            <a:pPr marL="457200" indent="-457200">
              <a:buFont typeface="Wingdings" panose="05000000000000000000" pitchFamily="2" charset="2"/>
              <a:buChar char="§"/>
            </a:pPr>
            <a:r>
              <a:rPr lang="en-US" dirty="0" smtClean="0"/>
              <a:t>Operating over your own property</a:t>
            </a:r>
          </a:p>
          <a:p>
            <a:pPr marL="914400" indent="-457200">
              <a:buFont typeface="Wingdings" panose="05000000000000000000" pitchFamily="2" charset="2"/>
              <a:buChar char="§"/>
            </a:pPr>
            <a:r>
              <a:rPr lang="en-US" dirty="0" smtClean="0"/>
              <a:t>Trespass</a:t>
            </a:r>
          </a:p>
          <a:p>
            <a:pPr marL="914400" indent="-457200">
              <a:buFont typeface="Wingdings" panose="05000000000000000000" pitchFamily="2" charset="2"/>
              <a:buChar char="§"/>
            </a:pPr>
            <a:r>
              <a:rPr lang="en-US" dirty="0" smtClean="0"/>
              <a:t>Nuisance</a:t>
            </a:r>
          </a:p>
          <a:p>
            <a:pPr marL="457200" indent="-457200">
              <a:buFont typeface="Wingdings" panose="05000000000000000000" pitchFamily="2" charset="2"/>
              <a:buChar char="§"/>
            </a:pPr>
            <a:r>
              <a:rPr lang="en-US" dirty="0" smtClean="0"/>
              <a:t>Operating over property with permission of owner</a:t>
            </a:r>
          </a:p>
          <a:p>
            <a:pPr marL="914400" indent="-457200">
              <a:buFont typeface="Wingdings" panose="05000000000000000000" pitchFamily="2" charset="2"/>
              <a:buChar char="§"/>
            </a:pPr>
            <a:r>
              <a:rPr lang="en-US" dirty="0" smtClean="0"/>
              <a:t>Trespass</a:t>
            </a:r>
          </a:p>
          <a:p>
            <a:pPr marL="914400" indent="-457200">
              <a:buFont typeface="Wingdings" panose="05000000000000000000" pitchFamily="2" charset="2"/>
              <a:buChar char="§"/>
            </a:pPr>
            <a:r>
              <a:rPr lang="en-US" dirty="0" smtClean="0"/>
              <a:t>Nuisance</a:t>
            </a:r>
          </a:p>
          <a:p>
            <a:pPr marL="914400" indent="-457200">
              <a:buFont typeface="Wingdings" panose="05000000000000000000" pitchFamily="2" charset="2"/>
              <a:buChar char="§"/>
            </a:pPr>
            <a:r>
              <a:rPr lang="en-US" dirty="0" smtClean="0"/>
              <a:t>Landowner perceptions</a:t>
            </a:r>
          </a:p>
          <a:p>
            <a:pPr marL="457200" indent="-457200">
              <a:buFont typeface="Wingdings" panose="05000000000000000000" pitchFamily="2" charset="2"/>
              <a:buChar char="§"/>
            </a:pPr>
            <a:r>
              <a:rPr lang="en-US" dirty="0" smtClean="0"/>
              <a:t>Operating over third-party property without permission</a:t>
            </a:r>
          </a:p>
          <a:p>
            <a:pPr marL="914400" indent="-457200">
              <a:buFont typeface="Wingdings" panose="05000000000000000000" pitchFamily="2" charset="2"/>
              <a:buChar char="§"/>
            </a:pPr>
            <a:r>
              <a:rPr lang="en-US" dirty="0" smtClean="0"/>
              <a:t>Trespass</a:t>
            </a:r>
          </a:p>
          <a:p>
            <a:pPr marL="914400" indent="-457200">
              <a:buFont typeface="Wingdings" panose="05000000000000000000" pitchFamily="2" charset="2"/>
              <a:buChar char="§"/>
            </a:pPr>
            <a:r>
              <a:rPr lang="en-US" dirty="0" smtClean="0"/>
              <a:t>Nuisance</a:t>
            </a:r>
          </a:p>
          <a:p>
            <a:pPr marL="914400" indent="-457200">
              <a:buFont typeface="Wingdings" panose="05000000000000000000" pitchFamily="2" charset="2"/>
              <a:buChar char="§"/>
            </a:pPr>
            <a:r>
              <a:rPr lang="en-US" dirty="0"/>
              <a:t>Section 333 Exemption Conditions</a:t>
            </a:r>
          </a:p>
          <a:p>
            <a:pPr marL="914400" indent="-457200">
              <a:buFont typeface="Wingdings" panose="05000000000000000000" pitchFamily="2" charset="2"/>
              <a:buChar char="§"/>
            </a:pPr>
            <a:endParaRPr lang="en-US"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35</a:t>
            </a:fld>
            <a:endParaRPr lang="en-US" dirty="0"/>
          </a:p>
        </p:txBody>
      </p:sp>
    </p:spTree>
    <p:extLst>
      <p:ext uri="{BB962C8B-B14F-4D97-AF65-F5344CB8AC3E}">
        <p14:creationId xmlns:p14="http://schemas.microsoft.com/office/powerpoint/2010/main" val="39958800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99" y="-145774"/>
            <a:ext cx="7886700" cy="1020128"/>
          </a:xfrm>
        </p:spPr>
        <p:txBody>
          <a:bodyPr/>
          <a:lstStyle/>
          <a:p>
            <a:r>
              <a:rPr lang="en-US" b="1" dirty="0">
                <a:solidFill>
                  <a:srgbClr val="FFFFFF"/>
                </a:solidFill>
              </a:rPr>
              <a:t>Drones and Privacy</a:t>
            </a:r>
            <a:endParaRPr lang="en-US" b="1" dirty="0"/>
          </a:p>
        </p:txBody>
      </p:sp>
      <p:sp>
        <p:nvSpPr>
          <p:cNvPr id="3" name="Content Placeholder 2"/>
          <p:cNvSpPr>
            <a:spLocks noGrp="1"/>
          </p:cNvSpPr>
          <p:nvPr>
            <p:ph idx="1"/>
          </p:nvPr>
        </p:nvSpPr>
        <p:spPr>
          <a:xfrm>
            <a:off x="612410" y="878186"/>
            <a:ext cx="7772400" cy="5324379"/>
          </a:xfrm>
        </p:spPr>
        <p:txBody>
          <a:bodyPr>
            <a:noAutofit/>
          </a:bodyPr>
          <a:lstStyle/>
          <a:p>
            <a:pPr marL="285750" indent="-285750">
              <a:spcAft>
                <a:spcPts val="600"/>
              </a:spcAft>
              <a:buFont typeface="Wingdings" panose="05000000000000000000" pitchFamily="2" charset="2"/>
              <a:buChar char="§"/>
            </a:pPr>
            <a:r>
              <a:rPr lang="en-US" sz="1600" dirty="0"/>
              <a:t>FAA has stated that privacy issues are </a:t>
            </a:r>
            <a:r>
              <a:rPr lang="en-US" sz="1600" dirty="0" smtClean="0"/>
              <a:t>not within its authority</a:t>
            </a:r>
          </a:p>
          <a:p>
            <a:pPr marL="285750" indent="-285750">
              <a:spcAft>
                <a:spcPts val="600"/>
              </a:spcAft>
              <a:buFont typeface="Wingdings" panose="05000000000000000000" pitchFamily="2" charset="2"/>
              <a:buChar char="§"/>
            </a:pPr>
            <a:r>
              <a:rPr lang="en-US" sz="1600" dirty="0" smtClean="0"/>
              <a:t>FAA Drone Advisory Committee – </a:t>
            </a:r>
            <a:r>
              <a:rPr lang="en-US" sz="1600" i="1" dirty="0" smtClean="0"/>
              <a:t>ad hoc</a:t>
            </a:r>
            <a:r>
              <a:rPr lang="en-US" sz="1600" dirty="0" smtClean="0"/>
              <a:t> committee will consider privacy issues</a:t>
            </a:r>
          </a:p>
          <a:p>
            <a:pPr marL="288925" lvl="1" indent="-288925">
              <a:spcAft>
                <a:spcPts val="600"/>
              </a:spcAft>
              <a:buFont typeface="Wingdings" panose="05000000000000000000" pitchFamily="2" charset="2"/>
              <a:buChar char="§"/>
            </a:pPr>
            <a:r>
              <a:rPr lang="en-US" sz="1600" dirty="0" smtClean="0">
                <a:ea typeface="Times New Roman"/>
              </a:rPr>
              <a:t>Neither FMRA, nor FESSA, nor Part </a:t>
            </a:r>
            <a:r>
              <a:rPr lang="en-US" sz="1600" dirty="0">
                <a:ea typeface="Times New Roman"/>
              </a:rPr>
              <a:t>107 Rules </a:t>
            </a:r>
            <a:r>
              <a:rPr lang="en-US" sz="1600" dirty="0" smtClean="0">
                <a:ea typeface="Times New Roman"/>
              </a:rPr>
              <a:t>specifically </a:t>
            </a:r>
            <a:r>
              <a:rPr lang="en-US" sz="1600" dirty="0">
                <a:ea typeface="Times New Roman"/>
              </a:rPr>
              <a:t>address privacy </a:t>
            </a:r>
            <a:r>
              <a:rPr lang="en-US" sz="1600" dirty="0" smtClean="0">
                <a:ea typeface="Times New Roman"/>
              </a:rPr>
              <a:t>issues</a:t>
            </a:r>
            <a:endParaRPr lang="en-US" sz="1600" dirty="0"/>
          </a:p>
          <a:p>
            <a:pPr marL="288925" indent="-288925">
              <a:spcAft>
                <a:spcPts val="600"/>
              </a:spcAft>
              <a:buFont typeface="Wingdings" panose="05000000000000000000" pitchFamily="2" charset="2"/>
              <a:buChar char="§"/>
            </a:pPr>
            <a:r>
              <a:rPr lang="en-US" sz="1600" dirty="0" smtClean="0"/>
              <a:t>Litigation</a:t>
            </a:r>
          </a:p>
          <a:p>
            <a:pPr marL="687388" indent="-398463">
              <a:spcAft>
                <a:spcPts val="600"/>
              </a:spcAft>
              <a:buFont typeface="Wingdings" panose="05000000000000000000" pitchFamily="2" charset="2"/>
              <a:buChar char="§"/>
            </a:pPr>
            <a:r>
              <a:rPr lang="en-US" sz="1600" u="sng" dirty="0" smtClean="0"/>
              <a:t>Electronic </a:t>
            </a:r>
            <a:r>
              <a:rPr lang="en-US" sz="1600" u="sng" dirty="0"/>
              <a:t>Privacy Information Center v. FAA</a:t>
            </a:r>
            <a:r>
              <a:rPr lang="en-US" sz="1600" dirty="0"/>
              <a:t>, U.S. Dist. Ct., D.C. Cir., Case No. 15-1075 (March 31, 2015) </a:t>
            </a:r>
            <a:r>
              <a:rPr lang="en-US" sz="1600" dirty="0" smtClean="0"/>
              <a:t>- Dismissed</a:t>
            </a:r>
          </a:p>
          <a:p>
            <a:pPr marL="687388" indent="-398463">
              <a:spcAft>
                <a:spcPts val="600"/>
              </a:spcAft>
              <a:buFont typeface="Wingdings" panose="05000000000000000000" pitchFamily="2" charset="2"/>
              <a:buChar char="§"/>
            </a:pPr>
            <a:r>
              <a:rPr lang="en-US" sz="1600" u="sng" dirty="0" smtClean="0"/>
              <a:t>Electronic Privacy Information Center v. FAA</a:t>
            </a:r>
            <a:r>
              <a:rPr lang="en-US" sz="1600" dirty="0" smtClean="0"/>
              <a:t>, U.S. Dist. Ct., D.C. Cir., Case No. 16-1297 (August 22, 2016) - Pending</a:t>
            </a:r>
            <a:endParaRPr lang="en-US" sz="1600"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538E2305-5E0D-45A7-9DC6-2E6679313C85}" type="slidenum">
              <a:rPr lang="en-US" smtClean="0"/>
              <a:t>36</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524" y="4052086"/>
            <a:ext cx="5029200"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5031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FF"/>
                </a:solidFill>
              </a:rPr>
              <a:t>Drones and Privacy</a:t>
            </a:r>
            <a:endParaRPr lang="en-US" dirty="0"/>
          </a:p>
        </p:txBody>
      </p:sp>
      <p:sp>
        <p:nvSpPr>
          <p:cNvPr id="3" name="Content Placeholder 2"/>
          <p:cNvSpPr>
            <a:spLocks noGrp="1"/>
          </p:cNvSpPr>
          <p:nvPr>
            <p:ph idx="1"/>
          </p:nvPr>
        </p:nvSpPr>
        <p:spPr/>
        <p:txBody>
          <a:bodyPr/>
          <a:lstStyle/>
          <a:p>
            <a:pPr marL="285750" lvl="0" indent="-285750">
              <a:spcAft>
                <a:spcPts val="600"/>
              </a:spcAft>
              <a:buClr>
                <a:srgbClr val="AF272F"/>
              </a:buClr>
              <a:buFont typeface="Wingdings" panose="05000000000000000000" pitchFamily="2" charset="2"/>
              <a:buChar char="§"/>
            </a:pPr>
            <a:r>
              <a:rPr lang="en-US" sz="1800" dirty="0">
                <a:solidFill>
                  <a:srgbClr val="323232"/>
                </a:solidFill>
              </a:rPr>
              <a:t>Presidential Memorandum: </a:t>
            </a:r>
            <a:r>
              <a:rPr lang="en-US" sz="1800" i="1" dirty="0">
                <a:solidFill>
                  <a:srgbClr val="323232"/>
                </a:solidFill>
              </a:rPr>
              <a:t>Promoting Economic Competitiveness While Safeguarding Privacy, Civil Rights, and Civil Liberties in Domestic Use of Unmanned Aircraft Systems </a:t>
            </a:r>
            <a:r>
              <a:rPr lang="en-US" sz="1800" dirty="0">
                <a:solidFill>
                  <a:srgbClr val="323232"/>
                </a:solidFill>
              </a:rPr>
              <a:t>(February 15, 2015)</a:t>
            </a:r>
          </a:p>
          <a:p>
            <a:pPr lvl="2" indent="-342900">
              <a:spcAft>
                <a:spcPts val="600"/>
              </a:spcAft>
              <a:buClr>
                <a:srgbClr val="C00000"/>
              </a:buClr>
              <a:buFont typeface="Wingdings" panose="05000000000000000000" pitchFamily="2" charset="2"/>
              <a:buChar char="§"/>
            </a:pPr>
            <a:r>
              <a:rPr lang="en-US" sz="1800" dirty="0">
                <a:solidFill>
                  <a:srgbClr val="323232"/>
                </a:solidFill>
              </a:rPr>
              <a:t>Established privacy protections for federal government UAS uses</a:t>
            </a:r>
          </a:p>
          <a:p>
            <a:pPr lvl="2" indent="-342900">
              <a:spcAft>
                <a:spcPts val="600"/>
              </a:spcAft>
              <a:buClr>
                <a:srgbClr val="C00000"/>
              </a:buClr>
              <a:buFont typeface="Wingdings" panose="05000000000000000000" pitchFamily="2" charset="2"/>
              <a:buChar char="§"/>
            </a:pPr>
            <a:r>
              <a:rPr lang="en-US" sz="1800" dirty="0">
                <a:solidFill>
                  <a:srgbClr val="323232"/>
                </a:solidFill>
              </a:rPr>
              <a:t>Directed the National Telecommunications and Information Administration (NTIA) to undertake a multi-stakeholder process “to develop and communicate best practices for privacy, accountability, and transparency issues regarding commercial and private UAS use</a:t>
            </a:r>
          </a:p>
          <a:p>
            <a:pPr lvl="2" indent="-342900">
              <a:spcAft>
                <a:spcPts val="600"/>
              </a:spcAft>
              <a:buClr>
                <a:srgbClr val="C00000"/>
              </a:buClr>
              <a:buFont typeface="Wingdings" panose="05000000000000000000" pitchFamily="2" charset="2"/>
              <a:buChar char="§"/>
            </a:pPr>
            <a:r>
              <a:rPr lang="en-US" sz="1800" dirty="0">
                <a:solidFill>
                  <a:srgbClr val="323232"/>
                </a:solidFill>
              </a:rPr>
              <a:t>Voluntary Best Practices for Commercial UAS Privacy, Transparency, and Accountability (May 18, 2016): </a:t>
            </a:r>
            <a:r>
              <a:rPr lang="en-US" sz="1800" dirty="0">
                <a:solidFill>
                  <a:srgbClr val="323232"/>
                </a:solidFill>
                <a:hlinkClick r:id="rId2"/>
              </a:rPr>
              <a:t>https://www.ntia.doc.gov/other-publication/2016/multistakeholder-process-unmanned-aircraft-systems</a:t>
            </a:r>
            <a:r>
              <a:rPr lang="en-US" sz="1800" dirty="0">
                <a:solidFill>
                  <a:srgbClr val="323232"/>
                </a:solidFill>
              </a:rPr>
              <a:t>  </a:t>
            </a:r>
          </a:p>
          <a:p>
            <a:endParaRPr lang="en-US"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538E2305-5E0D-45A7-9DC6-2E6679313C85}" type="slidenum">
              <a:rPr lang="en-US" smtClean="0"/>
              <a:t>37</a:t>
            </a:fld>
            <a:endParaRPr lang="en-US" dirty="0"/>
          </a:p>
        </p:txBody>
      </p:sp>
    </p:spTree>
    <p:extLst>
      <p:ext uri="{BB962C8B-B14F-4D97-AF65-F5344CB8AC3E}">
        <p14:creationId xmlns:p14="http://schemas.microsoft.com/office/powerpoint/2010/main" val="195186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562" y="0"/>
            <a:ext cx="7643953" cy="746449"/>
          </a:xfrm>
        </p:spPr>
        <p:txBody>
          <a:bodyPr>
            <a:normAutofit/>
          </a:bodyPr>
          <a:lstStyle/>
          <a:p>
            <a:r>
              <a:rPr lang="en-US" sz="2800" b="1" dirty="0">
                <a:solidFill>
                  <a:srgbClr val="FFFFFF"/>
                </a:solidFill>
              </a:rPr>
              <a:t>State Law Considerations - </a:t>
            </a:r>
            <a:r>
              <a:rPr lang="en-US" sz="2800" b="1" dirty="0" smtClean="0">
                <a:solidFill>
                  <a:srgbClr val="FFFFFF"/>
                </a:solidFill>
              </a:rPr>
              <a:t>Privacy</a:t>
            </a:r>
            <a:endParaRPr lang="en-US" sz="2800" b="1" dirty="0"/>
          </a:p>
        </p:txBody>
      </p:sp>
      <p:sp>
        <p:nvSpPr>
          <p:cNvPr id="3" name="Content Placeholder 2"/>
          <p:cNvSpPr>
            <a:spLocks noGrp="1"/>
          </p:cNvSpPr>
          <p:nvPr>
            <p:ph idx="1"/>
          </p:nvPr>
        </p:nvSpPr>
        <p:spPr>
          <a:xfrm>
            <a:off x="514350" y="959667"/>
            <a:ext cx="7886700" cy="4885995"/>
          </a:xfrm>
        </p:spPr>
        <p:txBody>
          <a:bodyPr>
            <a:normAutofit fontScale="25000" lnSpcReduction="20000"/>
          </a:bodyPr>
          <a:lstStyle/>
          <a:p>
            <a:pPr>
              <a:lnSpc>
                <a:spcPct val="120000"/>
              </a:lnSpc>
              <a:spcBef>
                <a:spcPts val="0"/>
              </a:spcBef>
              <a:buFont typeface="Wingdings" panose="05000000000000000000" pitchFamily="2" charset="2"/>
              <a:buChar char="§"/>
            </a:pPr>
            <a:r>
              <a:rPr lang="en-US" sz="6400" dirty="0" smtClean="0"/>
              <a:t>At least 22 </a:t>
            </a:r>
            <a:r>
              <a:rPr lang="en-US" sz="6400" dirty="0"/>
              <a:t>states have enacted UAS legislation addressing some aspect of privacy, including law enforcement use of UAS and privacy violations by non-government actors (AK, AR, CA, FL, ID, IL, IN, IA, KS, ME, MS, MT, NC, ND, NV, OR, TN, TX, UT, VT, VA, WI).</a:t>
            </a:r>
          </a:p>
          <a:p>
            <a:pPr>
              <a:lnSpc>
                <a:spcPct val="120000"/>
              </a:lnSpc>
              <a:spcBef>
                <a:spcPts val="0"/>
              </a:spcBef>
              <a:buFont typeface="Wingdings" panose="05000000000000000000" pitchFamily="2" charset="2"/>
              <a:buChar char="§"/>
            </a:pPr>
            <a:endParaRPr lang="en-US" sz="6400" dirty="0" smtClean="0">
              <a:ea typeface="Times New Roman"/>
            </a:endParaRPr>
          </a:p>
          <a:p>
            <a:pPr>
              <a:lnSpc>
                <a:spcPct val="120000"/>
              </a:lnSpc>
              <a:spcBef>
                <a:spcPts val="0"/>
              </a:spcBef>
              <a:buFont typeface="Wingdings" panose="05000000000000000000" pitchFamily="2" charset="2"/>
              <a:buChar char="§"/>
            </a:pPr>
            <a:r>
              <a:rPr lang="en-US" sz="6400" dirty="0" smtClean="0">
                <a:ea typeface="Times New Roman"/>
              </a:rPr>
              <a:t>Common </a:t>
            </a:r>
            <a:r>
              <a:rPr lang="en-US" sz="6400" dirty="0">
                <a:ea typeface="Times New Roman"/>
              </a:rPr>
              <a:t>law </a:t>
            </a:r>
            <a:r>
              <a:rPr lang="en-US" sz="6400" dirty="0" smtClean="0">
                <a:ea typeface="Times New Roman"/>
              </a:rPr>
              <a:t>torts may also apply to privacy claims related to UAS operations.</a:t>
            </a:r>
          </a:p>
          <a:p>
            <a:pPr>
              <a:lnSpc>
                <a:spcPct val="120000"/>
              </a:lnSpc>
              <a:spcBef>
                <a:spcPts val="0"/>
              </a:spcBef>
              <a:buFont typeface="Wingdings" panose="05000000000000000000" pitchFamily="2" charset="2"/>
              <a:buChar char="§"/>
            </a:pPr>
            <a:endParaRPr lang="en-US" sz="6400" dirty="0" smtClean="0">
              <a:ea typeface="Times New Roman"/>
            </a:endParaRPr>
          </a:p>
          <a:p>
            <a:pPr>
              <a:lnSpc>
                <a:spcPct val="120000"/>
              </a:lnSpc>
              <a:spcBef>
                <a:spcPts val="0"/>
              </a:spcBef>
              <a:buFont typeface="Wingdings" panose="05000000000000000000" pitchFamily="2" charset="2"/>
              <a:buChar char="§"/>
            </a:pPr>
            <a:r>
              <a:rPr lang="en-US" sz="6400" dirty="0" smtClean="0"/>
              <a:t>Traditional Privacy Torts</a:t>
            </a:r>
          </a:p>
          <a:p>
            <a:pPr marL="742950" lvl="1" indent="-285750">
              <a:lnSpc>
                <a:spcPct val="120000"/>
              </a:lnSpc>
              <a:spcBef>
                <a:spcPts val="0"/>
              </a:spcBef>
              <a:buClr>
                <a:srgbClr val="AF282E"/>
              </a:buClr>
              <a:buFont typeface="Wingdings" panose="05000000000000000000" pitchFamily="2" charset="2"/>
              <a:buChar char="§"/>
            </a:pPr>
            <a:r>
              <a:rPr lang="en-US" sz="6400" dirty="0" smtClean="0"/>
              <a:t>Intrusion Upon Seclusion</a:t>
            </a:r>
          </a:p>
          <a:p>
            <a:pPr marL="742950" lvl="1" indent="-285750">
              <a:lnSpc>
                <a:spcPct val="120000"/>
              </a:lnSpc>
              <a:spcBef>
                <a:spcPts val="0"/>
              </a:spcBef>
              <a:buClr>
                <a:srgbClr val="AF282E"/>
              </a:buClr>
              <a:buFont typeface="Wingdings" panose="05000000000000000000" pitchFamily="2" charset="2"/>
              <a:buChar char="§"/>
            </a:pPr>
            <a:r>
              <a:rPr lang="en-US" sz="6400" dirty="0" smtClean="0"/>
              <a:t>Public Disclosure Of Private Facts</a:t>
            </a:r>
          </a:p>
          <a:p>
            <a:pPr marL="742950" lvl="1" indent="-285750">
              <a:lnSpc>
                <a:spcPct val="120000"/>
              </a:lnSpc>
              <a:spcBef>
                <a:spcPts val="0"/>
              </a:spcBef>
              <a:buClr>
                <a:srgbClr val="AF282E"/>
              </a:buClr>
              <a:buFont typeface="Wingdings" panose="05000000000000000000" pitchFamily="2" charset="2"/>
              <a:buChar char="§"/>
            </a:pPr>
            <a:r>
              <a:rPr lang="en-US" sz="6400" dirty="0" smtClean="0"/>
              <a:t>Publicity Which Puts Person In A “False Light”</a:t>
            </a:r>
          </a:p>
          <a:p>
            <a:pPr marL="742950" lvl="1" indent="-285750">
              <a:lnSpc>
                <a:spcPct val="120000"/>
              </a:lnSpc>
              <a:spcBef>
                <a:spcPts val="0"/>
              </a:spcBef>
              <a:buClr>
                <a:srgbClr val="AF282E"/>
              </a:buClr>
              <a:buFont typeface="Wingdings" panose="05000000000000000000" pitchFamily="2" charset="2"/>
              <a:buChar char="§"/>
            </a:pPr>
            <a:r>
              <a:rPr lang="en-US" sz="6400" dirty="0" smtClean="0"/>
              <a:t>Appropriation Of Likeness</a:t>
            </a:r>
          </a:p>
          <a:p>
            <a:pPr marL="742950" lvl="1" indent="-285750">
              <a:lnSpc>
                <a:spcPct val="120000"/>
              </a:lnSpc>
              <a:spcBef>
                <a:spcPts val="0"/>
              </a:spcBef>
              <a:buClr>
                <a:srgbClr val="AF282E"/>
              </a:buClr>
              <a:buFont typeface="Wingdings" panose="05000000000000000000" pitchFamily="2" charset="2"/>
              <a:buChar char="§"/>
            </a:pPr>
            <a:endParaRPr lang="en-US" sz="6400" dirty="0" smtClean="0"/>
          </a:p>
          <a:p>
            <a:pPr marL="285750" indent="-285750">
              <a:lnSpc>
                <a:spcPct val="120000"/>
              </a:lnSpc>
              <a:spcBef>
                <a:spcPts val="0"/>
              </a:spcBef>
              <a:buFont typeface="Wingdings" panose="05000000000000000000" pitchFamily="2" charset="2"/>
              <a:buChar char="§"/>
            </a:pPr>
            <a:r>
              <a:rPr lang="en-US" sz="6400" dirty="0" smtClean="0"/>
              <a:t>Other Privacy Related Issues</a:t>
            </a:r>
          </a:p>
          <a:p>
            <a:pPr marL="742950" lvl="1" indent="-285750">
              <a:lnSpc>
                <a:spcPct val="120000"/>
              </a:lnSpc>
              <a:spcBef>
                <a:spcPts val="0"/>
              </a:spcBef>
              <a:buClr>
                <a:srgbClr val="AF282E"/>
              </a:buClr>
              <a:buFont typeface="Wingdings" panose="05000000000000000000" pitchFamily="2" charset="2"/>
              <a:buChar char="§"/>
            </a:pPr>
            <a:r>
              <a:rPr lang="en-US" sz="6400" dirty="0"/>
              <a:t>News Gathering</a:t>
            </a:r>
          </a:p>
          <a:p>
            <a:pPr marL="742950" lvl="1" indent="-285750">
              <a:lnSpc>
                <a:spcPct val="120000"/>
              </a:lnSpc>
              <a:spcBef>
                <a:spcPts val="0"/>
              </a:spcBef>
              <a:buClr>
                <a:srgbClr val="AF282E"/>
              </a:buClr>
              <a:buFont typeface="Wingdings" panose="05000000000000000000" pitchFamily="2" charset="2"/>
              <a:buChar char="§"/>
            </a:pPr>
            <a:r>
              <a:rPr lang="en-US" sz="6400" dirty="0"/>
              <a:t>Law Enforcement</a:t>
            </a:r>
          </a:p>
          <a:p>
            <a:pPr marL="742950" lvl="1" indent="-285750">
              <a:lnSpc>
                <a:spcPct val="120000"/>
              </a:lnSpc>
              <a:spcBef>
                <a:spcPts val="0"/>
              </a:spcBef>
              <a:buClr>
                <a:srgbClr val="AF282E"/>
              </a:buClr>
              <a:buFont typeface="Wingdings" panose="05000000000000000000" pitchFamily="2" charset="2"/>
              <a:buChar char="§"/>
            </a:pPr>
            <a:r>
              <a:rPr lang="en-US" sz="6400" dirty="0"/>
              <a:t>Regulatory Actions</a:t>
            </a:r>
          </a:p>
          <a:p>
            <a:pPr marL="742950" lvl="1" indent="-285750">
              <a:lnSpc>
                <a:spcPct val="120000"/>
              </a:lnSpc>
              <a:spcBef>
                <a:spcPts val="0"/>
              </a:spcBef>
              <a:buClr>
                <a:srgbClr val="AF282E"/>
              </a:buClr>
              <a:buFont typeface="Wingdings" panose="05000000000000000000" pitchFamily="2" charset="2"/>
              <a:buChar char="§"/>
            </a:pPr>
            <a:r>
              <a:rPr lang="en-US" sz="6400" dirty="0"/>
              <a:t>Activists</a:t>
            </a:r>
          </a:p>
          <a:p>
            <a:pPr marL="742950" lvl="1" indent="-285750">
              <a:lnSpc>
                <a:spcPct val="120000"/>
              </a:lnSpc>
              <a:spcBef>
                <a:spcPts val="0"/>
              </a:spcBef>
              <a:buClr>
                <a:srgbClr val="AF282E"/>
              </a:buClr>
              <a:buFont typeface="Wingdings" panose="05000000000000000000" pitchFamily="2" charset="2"/>
              <a:buChar char="§"/>
            </a:pPr>
            <a:r>
              <a:rPr lang="en-US" sz="6400" dirty="0"/>
              <a:t>Commercial </a:t>
            </a:r>
            <a:r>
              <a:rPr lang="en-US" sz="6400" dirty="0" smtClean="0"/>
              <a:t>Competition</a:t>
            </a:r>
          </a:p>
          <a:p>
            <a:pPr marL="742950" lvl="1" indent="-285750">
              <a:lnSpc>
                <a:spcPct val="120000"/>
              </a:lnSpc>
              <a:spcBef>
                <a:spcPts val="0"/>
              </a:spcBef>
              <a:buClr>
                <a:srgbClr val="AF282E"/>
              </a:buClr>
              <a:buFont typeface="Wingdings" panose="05000000000000000000" pitchFamily="2" charset="2"/>
              <a:buChar char="§"/>
            </a:pPr>
            <a:endParaRPr lang="en-US" sz="6400" dirty="0" smtClean="0"/>
          </a:p>
          <a:p>
            <a:pPr marL="285750" indent="-285750">
              <a:spcAft>
                <a:spcPts val="1200"/>
              </a:spcAft>
              <a:buClr>
                <a:srgbClr val="AF282E"/>
              </a:buClr>
              <a:buFont typeface="Wingdings" panose="05000000000000000000" pitchFamily="2" charset="2"/>
              <a:buChar char="§"/>
            </a:pPr>
            <a:endParaRPr lang="en-US" sz="6800" dirty="0"/>
          </a:p>
          <a:p>
            <a:pPr marL="742950" lvl="1" indent="-285750">
              <a:spcAft>
                <a:spcPts val="1200"/>
              </a:spcAft>
              <a:buClr>
                <a:srgbClr val="AF282E"/>
              </a:buClr>
              <a:buFont typeface="Wingdings" panose="05000000000000000000" pitchFamily="2" charset="2"/>
              <a:buChar char="§"/>
            </a:pPr>
            <a:endParaRPr lang="en-US" dirty="0"/>
          </a:p>
          <a:p>
            <a:pPr lvl="1">
              <a:spcAft>
                <a:spcPts val="600"/>
              </a:spcAft>
              <a:buFont typeface="Wingdings" panose="05000000000000000000" pitchFamily="2" charset="2"/>
              <a:buChar char="§"/>
            </a:pPr>
            <a:endParaRPr lang="en-US"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6" name="Slide Number Placeholder 5"/>
          <p:cNvSpPr>
            <a:spLocks noGrp="1"/>
          </p:cNvSpPr>
          <p:nvPr>
            <p:ph type="sldNum" sz="quarter" idx="12"/>
          </p:nvPr>
        </p:nvSpPr>
        <p:spPr/>
        <p:txBody>
          <a:bodyPr/>
          <a:lstStyle/>
          <a:p>
            <a:fld id="{538E2305-5E0D-45A7-9DC6-2E6679313C85}" type="slidenum">
              <a:rPr lang="en-US" smtClean="0"/>
              <a:t>38</a:t>
            </a:fld>
            <a:endParaRPr lang="en-US" dirty="0"/>
          </a:p>
        </p:txBody>
      </p:sp>
      <p:pic>
        <p:nvPicPr>
          <p:cNvPr id="2050" name="Picture 2" descr="C:\Users\tdougherty\AppData\Local\Microsoft\Windows\Temporary Internet Files\Content.Outlook\CHQB1LKI\iStock_71862085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9172" y="2939051"/>
            <a:ext cx="3237721" cy="307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6087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72" y="0"/>
            <a:ext cx="7886700" cy="742384"/>
          </a:xfrm>
        </p:spPr>
        <p:txBody>
          <a:bodyPr/>
          <a:lstStyle/>
          <a:p>
            <a:r>
              <a:rPr lang="en-US" sz="2800" b="1" dirty="0" smtClean="0"/>
              <a:t>Key Business Considerations – </a:t>
            </a:r>
            <a:br>
              <a:rPr lang="en-US" sz="2800" b="1" dirty="0" smtClean="0"/>
            </a:br>
            <a:r>
              <a:rPr lang="en-US" sz="2800" b="1" dirty="0" smtClean="0"/>
              <a:t>To Drone or Not to Drone?</a:t>
            </a:r>
            <a:endParaRPr lang="en-US" sz="2800" b="1" dirty="0"/>
          </a:p>
        </p:txBody>
      </p:sp>
      <p:sp>
        <p:nvSpPr>
          <p:cNvPr id="3" name="Content Placeholder 2"/>
          <p:cNvSpPr>
            <a:spLocks noGrp="1"/>
          </p:cNvSpPr>
          <p:nvPr>
            <p:ph idx="1"/>
          </p:nvPr>
        </p:nvSpPr>
        <p:spPr>
          <a:xfrm>
            <a:off x="575641" y="832919"/>
            <a:ext cx="7886700" cy="4889370"/>
          </a:xfrm>
        </p:spPr>
        <p:txBody>
          <a:bodyPr>
            <a:noAutofit/>
          </a:bodyPr>
          <a:lstStyle/>
          <a:p>
            <a:pPr>
              <a:buFont typeface="Wingdings" panose="05000000000000000000" pitchFamily="2" charset="2"/>
              <a:buChar char="§"/>
            </a:pPr>
            <a:r>
              <a:rPr lang="en-US" sz="1800" dirty="0"/>
              <a:t>What is the business case?</a:t>
            </a:r>
          </a:p>
          <a:p>
            <a:pPr marL="914400" lvl="3" indent="-573088">
              <a:buClr>
                <a:srgbClr val="C00000"/>
              </a:buClr>
              <a:buFont typeface="Wingdings" panose="05000000000000000000" pitchFamily="2" charset="2"/>
              <a:buChar char="§"/>
            </a:pPr>
            <a:r>
              <a:rPr lang="en-US" dirty="0" smtClean="0"/>
              <a:t>Presently </a:t>
            </a:r>
            <a:r>
              <a:rPr lang="en-US" dirty="0"/>
              <a:t>using manned aircraft</a:t>
            </a:r>
            <a:r>
              <a:rPr lang="en-US" dirty="0" smtClean="0"/>
              <a:t>?</a:t>
            </a:r>
          </a:p>
          <a:p>
            <a:pPr marL="914400" lvl="3" indent="-573088">
              <a:buClr>
                <a:srgbClr val="C00000"/>
              </a:buClr>
              <a:buFont typeface="Wingdings" panose="05000000000000000000" pitchFamily="2" charset="2"/>
              <a:buChar char="§"/>
            </a:pPr>
            <a:r>
              <a:rPr lang="en-US" dirty="0" smtClean="0"/>
              <a:t>Presently using ground-based photography and inspection methods? </a:t>
            </a:r>
            <a:endParaRPr lang="en-US" dirty="0"/>
          </a:p>
          <a:p>
            <a:pPr marL="914400" lvl="3" indent="-573088">
              <a:buClr>
                <a:srgbClr val="C00000"/>
              </a:buClr>
              <a:buFont typeface="Wingdings" panose="05000000000000000000" pitchFamily="2" charset="2"/>
              <a:buChar char="§"/>
            </a:pPr>
            <a:r>
              <a:rPr lang="en-US" dirty="0" smtClean="0"/>
              <a:t>Do </a:t>
            </a:r>
            <a:r>
              <a:rPr lang="en-US" dirty="0"/>
              <a:t>UA offer new opportunities based on low cost, </a:t>
            </a:r>
            <a:r>
              <a:rPr lang="en-US" dirty="0" smtClean="0"/>
              <a:t>safety, flexibility</a:t>
            </a:r>
            <a:r>
              <a:rPr lang="en-US" dirty="0"/>
              <a:t>, </a:t>
            </a:r>
            <a:r>
              <a:rPr lang="en-US" dirty="0" smtClean="0"/>
              <a:t>ease </a:t>
            </a:r>
            <a:r>
              <a:rPr lang="en-US" dirty="0"/>
              <a:t>of use, maneuverability, sensor capabilities, etc.?</a:t>
            </a:r>
          </a:p>
          <a:p>
            <a:pPr marL="914400" lvl="3" indent="-573088">
              <a:buClr>
                <a:srgbClr val="C00000"/>
              </a:buClr>
              <a:buFont typeface="Wingdings" panose="05000000000000000000" pitchFamily="2" charset="2"/>
              <a:buChar char="§"/>
            </a:pPr>
            <a:r>
              <a:rPr lang="en-US" dirty="0" smtClean="0"/>
              <a:t>Consider </a:t>
            </a:r>
            <a:r>
              <a:rPr lang="en-US" dirty="0"/>
              <a:t>your competitors and users in similar industries</a:t>
            </a:r>
            <a:r>
              <a:rPr lang="en-US" dirty="0" smtClean="0"/>
              <a:t>.</a:t>
            </a:r>
          </a:p>
          <a:p>
            <a:pPr marL="914400" lvl="3" indent="-573088">
              <a:buClr>
                <a:srgbClr val="C00000"/>
              </a:buClr>
              <a:buFont typeface="Wingdings" panose="05000000000000000000" pitchFamily="2" charset="2"/>
              <a:buChar char="§"/>
            </a:pPr>
            <a:r>
              <a:rPr lang="en-US" dirty="0" smtClean="0"/>
              <a:t>Can sUAS decrease costs, improve operations, increase safety?</a:t>
            </a:r>
            <a:endParaRPr lang="en-US" dirty="0"/>
          </a:p>
          <a:p>
            <a:pPr>
              <a:buFont typeface="Wingdings" panose="05000000000000000000" pitchFamily="2" charset="2"/>
              <a:buChar char="§"/>
            </a:pPr>
            <a:r>
              <a:rPr lang="en-US" sz="1800" dirty="0" smtClean="0"/>
              <a:t>If </a:t>
            </a:r>
            <a:r>
              <a:rPr lang="en-US" sz="1800" dirty="0"/>
              <a:t>business case exists, do you develop internal UAS capability </a:t>
            </a:r>
            <a:r>
              <a:rPr lang="en-US" sz="1800" dirty="0" smtClean="0"/>
              <a:t>or </a:t>
            </a:r>
            <a:r>
              <a:rPr lang="en-US" sz="1800" dirty="0"/>
              <a:t>pursue “drones as a service</a:t>
            </a:r>
            <a:r>
              <a:rPr lang="en-US" sz="1800" dirty="0" smtClean="0"/>
              <a:t>”?</a:t>
            </a:r>
          </a:p>
          <a:p>
            <a:pPr>
              <a:buFont typeface="Wingdings" panose="05000000000000000000" pitchFamily="2" charset="2"/>
              <a:buChar char="§"/>
            </a:pPr>
            <a:r>
              <a:rPr lang="en-US" sz="1800" dirty="0" smtClean="0"/>
              <a:t>Issues to Consider</a:t>
            </a:r>
          </a:p>
          <a:p>
            <a:pPr marL="914400" lvl="1" indent="-573088">
              <a:buClr>
                <a:srgbClr val="C00000"/>
              </a:buClr>
              <a:buFont typeface="Wingdings" panose="05000000000000000000" pitchFamily="2" charset="2"/>
              <a:buChar char="§"/>
            </a:pPr>
            <a:r>
              <a:rPr lang="en-US" sz="1400" dirty="0" smtClean="0"/>
              <a:t>Costs</a:t>
            </a:r>
          </a:p>
          <a:p>
            <a:pPr marL="914400" lvl="1" indent="-573088">
              <a:buClr>
                <a:srgbClr val="C00000"/>
              </a:buClr>
              <a:buFont typeface="Wingdings" panose="05000000000000000000" pitchFamily="2" charset="2"/>
              <a:buChar char="§"/>
            </a:pPr>
            <a:r>
              <a:rPr lang="en-US" sz="1400" dirty="0" smtClean="0"/>
              <a:t>FAA </a:t>
            </a:r>
            <a:r>
              <a:rPr lang="en-US" sz="1400" dirty="0"/>
              <a:t>Regulatory </a:t>
            </a:r>
            <a:r>
              <a:rPr lang="en-US" sz="1400" dirty="0" smtClean="0"/>
              <a:t>Compliance</a:t>
            </a:r>
          </a:p>
          <a:p>
            <a:pPr marL="914400" lvl="1" indent="-573088">
              <a:buClr>
                <a:srgbClr val="C00000"/>
              </a:buClr>
              <a:buFont typeface="Wingdings" panose="05000000000000000000" pitchFamily="2" charset="2"/>
              <a:buChar char="§"/>
            </a:pPr>
            <a:r>
              <a:rPr lang="en-US" sz="1400" dirty="0" smtClean="0"/>
              <a:t>Cybersecurity</a:t>
            </a:r>
            <a:endParaRPr lang="en-US" sz="1400" dirty="0"/>
          </a:p>
          <a:p>
            <a:pPr marL="914400" lvl="1" indent="-573088">
              <a:buClr>
                <a:srgbClr val="C00000"/>
              </a:buClr>
              <a:buFont typeface="Wingdings" panose="05000000000000000000" pitchFamily="2" charset="2"/>
              <a:buChar char="§"/>
            </a:pPr>
            <a:r>
              <a:rPr lang="en-US" sz="1400" dirty="0" smtClean="0"/>
              <a:t>Liability</a:t>
            </a:r>
            <a:endParaRPr lang="en-US" sz="1400" dirty="0"/>
          </a:p>
          <a:p>
            <a:pPr marL="914400" lvl="1" indent="-573088">
              <a:buClr>
                <a:srgbClr val="C00000"/>
              </a:buClr>
              <a:buFont typeface="Wingdings" panose="05000000000000000000" pitchFamily="2" charset="2"/>
              <a:buChar char="§"/>
            </a:pPr>
            <a:r>
              <a:rPr lang="en-US" sz="1400" dirty="0" smtClean="0"/>
              <a:t>Insurance</a:t>
            </a:r>
            <a:endParaRPr lang="en-US" sz="1400" dirty="0"/>
          </a:p>
          <a:p>
            <a:pPr marL="914400" lvl="1" indent="-573088">
              <a:buClr>
                <a:srgbClr val="C00000"/>
              </a:buClr>
              <a:buFont typeface="Wingdings" panose="05000000000000000000" pitchFamily="2" charset="2"/>
              <a:buChar char="§"/>
            </a:pPr>
            <a:r>
              <a:rPr lang="en-US" sz="1400" dirty="0" smtClean="0"/>
              <a:t>Privacy</a:t>
            </a:r>
            <a:endParaRPr lang="en-US" sz="1400" dirty="0"/>
          </a:p>
          <a:p>
            <a:pPr marL="914400" lvl="1" indent="-573088">
              <a:buClr>
                <a:srgbClr val="C00000"/>
              </a:buClr>
              <a:buFont typeface="Wingdings" panose="05000000000000000000" pitchFamily="2" charset="2"/>
              <a:buChar char="§"/>
            </a:pPr>
            <a:r>
              <a:rPr lang="en-US" sz="1400" dirty="0" smtClean="0"/>
              <a:t>Data </a:t>
            </a:r>
            <a:r>
              <a:rPr lang="en-US" sz="1400" dirty="0"/>
              <a:t>Ownership, Integration, and </a:t>
            </a:r>
            <a:r>
              <a:rPr lang="en-US" sz="1400" dirty="0" smtClean="0"/>
              <a:t>Management</a:t>
            </a:r>
            <a:endParaRPr lang="en-US" sz="14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359300" y="3571443"/>
            <a:ext cx="2872846"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6" name="Slide Number Placeholder 5"/>
          <p:cNvSpPr>
            <a:spLocks noGrp="1"/>
          </p:cNvSpPr>
          <p:nvPr>
            <p:ph type="sldNum" sz="quarter" idx="12"/>
          </p:nvPr>
        </p:nvSpPr>
        <p:spPr/>
        <p:txBody>
          <a:bodyPr/>
          <a:lstStyle/>
          <a:p>
            <a:fld id="{538E2305-5E0D-45A7-9DC6-2E6679313C85}" type="slidenum">
              <a:rPr lang="en-US" smtClean="0"/>
              <a:t>39</a:t>
            </a:fld>
            <a:endParaRPr lang="en-US" dirty="0"/>
          </a:p>
        </p:txBody>
      </p:sp>
    </p:spTree>
    <p:extLst>
      <p:ext uri="{BB962C8B-B14F-4D97-AF65-F5344CB8AC3E}">
        <p14:creationId xmlns:p14="http://schemas.microsoft.com/office/powerpoint/2010/main" val="1419603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UAS Introduction</a:t>
            </a:r>
            <a:endParaRPr lang="en-US" b="1"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538E2305-5E0D-45A7-9DC6-2E6679313C85}" type="slidenum">
              <a:rPr lang="en-US" smtClean="0"/>
              <a:t>4</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705" y="1134384"/>
            <a:ext cx="3367783" cy="224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238" y="3956365"/>
            <a:ext cx="2990661" cy="224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903" y="1134384"/>
            <a:ext cx="33147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903" y="3956365"/>
            <a:ext cx="3314700" cy="224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788" y="2515509"/>
            <a:ext cx="2534971" cy="1612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8007" y="2835809"/>
            <a:ext cx="224790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0794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Key Business Considerations – </a:t>
            </a:r>
            <a:br>
              <a:rPr lang="en-US" sz="2800" b="1" dirty="0" smtClean="0"/>
            </a:br>
            <a:r>
              <a:rPr lang="en-US" sz="2800" b="1" dirty="0" smtClean="0"/>
              <a:t>UAS </a:t>
            </a:r>
            <a:r>
              <a:rPr lang="en-US" sz="2800" b="1" dirty="0"/>
              <a:t>Insurance</a:t>
            </a:r>
          </a:p>
        </p:txBody>
      </p:sp>
      <p:sp>
        <p:nvSpPr>
          <p:cNvPr id="3" name="Content Placeholder 2"/>
          <p:cNvSpPr>
            <a:spLocks noGrp="1"/>
          </p:cNvSpPr>
          <p:nvPr>
            <p:ph idx="1"/>
          </p:nvPr>
        </p:nvSpPr>
        <p:spPr/>
        <p:txBody>
          <a:bodyPr/>
          <a:lstStyle/>
          <a:p>
            <a:pPr marL="342900" indent="-342900">
              <a:buFont typeface="Wingdings" panose="05000000000000000000" pitchFamily="2" charset="2"/>
              <a:buChar char="§"/>
            </a:pPr>
            <a:r>
              <a:rPr lang="en-US" sz="2000" dirty="0" smtClean="0"/>
              <a:t>Many </a:t>
            </a:r>
            <a:r>
              <a:rPr lang="en-US" sz="2000" dirty="0"/>
              <a:t>foreign jurisdictions require UAS operators to have appropriate insurance.  </a:t>
            </a:r>
            <a:r>
              <a:rPr lang="en-US" sz="2000" dirty="0" smtClean="0"/>
              <a:t>Current and proposed sUAS rules do not require insurance.</a:t>
            </a:r>
          </a:p>
          <a:p>
            <a:pPr marL="342900" indent="-342900">
              <a:buFont typeface="Wingdings" panose="05000000000000000000" pitchFamily="2" charset="2"/>
              <a:buChar char="§"/>
            </a:pPr>
            <a:r>
              <a:rPr lang="en-US" sz="2000" dirty="0" smtClean="0"/>
              <a:t>Lenders may require insurance if UAS has been financed.</a:t>
            </a:r>
          </a:p>
          <a:p>
            <a:pPr marL="342900" indent="-342900">
              <a:buFont typeface="Wingdings" panose="05000000000000000000" pitchFamily="2" charset="2"/>
              <a:buChar char="§"/>
            </a:pPr>
            <a:r>
              <a:rPr lang="en-US" sz="2000" dirty="0" smtClean="0"/>
              <a:t>Insurance is advisable to protect assets and against liability</a:t>
            </a:r>
            <a:endParaRPr lang="en-US" dirty="0"/>
          </a:p>
          <a:p>
            <a:pPr marL="342900" indent="-342900">
              <a:spcAft>
                <a:spcPts val="1200"/>
              </a:spcAft>
              <a:buFont typeface="Wingdings" panose="05000000000000000000" pitchFamily="2" charset="2"/>
              <a:buChar char="§"/>
            </a:pPr>
            <a:r>
              <a:rPr lang="en-US" sz="2000" b="1" dirty="0" smtClean="0">
                <a:solidFill>
                  <a:srgbClr val="AF282E"/>
                </a:solidFill>
              </a:rPr>
              <a:t>Risks</a:t>
            </a:r>
            <a:endParaRPr lang="en-US" sz="2000" b="1" dirty="0">
              <a:solidFill>
                <a:srgbClr val="AF282E"/>
              </a:solidFill>
            </a:endParaRPr>
          </a:p>
          <a:p>
            <a:pPr marL="628650" lvl="2" indent="-285750">
              <a:spcAft>
                <a:spcPts val="1200"/>
              </a:spcAft>
              <a:buClr>
                <a:schemeClr val="tx2"/>
              </a:buClr>
              <a:buFont typeface="Wingdings" panose="05000000000000000000" pitchFamily="2" charset="2"/>
              <a:buChar char="§"/>
            </a:pPr>
            <a:r>
              <a:rPr lang="en-US" sz="1800" dirty="0" smtClean="0"/>
              <a:t>UAS </a:t>
            </a:r>
            <a:r>
              <a:rPr lang="en-US" sz="1800" dirty="0"/>
              <a:t>collision in the air or on the </a:t>
            </a:r>
            <a:r>
              <a:rPr lang="en-US" sz="1800" dirty="0" smtClean="0"/>
              <a:t>ground</a:t>
            </a:r>
          </a:p>
          <a:p>
            <a:pPr marL="628650" lvl="2" indent="-285750">
              <a:spcAft>
                <a:spcPts val="1200"/>
              </a:spcAft>
              <a:buClr>
                <a:schemeClr val="tx2"/>
              </a:buClr>
              <a:buFont typeface="Wingdings" panose="05000000000000000000" pitchFamily="2" charset="2"/>
              <a:buChar char="§"/>
            </a:pPr>
            <a:r>
              <a:rPr lang="en-US" sz="1800" dirty="0" smtClean="0"/>
              <a:t>Control </a:t>
            </a:r>
            <a:r>
              <a:rPr lang="en-US" sz="1800" dirty="0"/>
              <a:t>system failure, mechanical component failure, loss of communications/control </a:t>
            </a:r>
            <a:r>
              <a:rPr lang="en-US" sz="1800" dirty="0" smtClean="0"/>
              <a:t>link</a:t>
            </a:r>
          </a:p>
          <a:p>
            <a:pPr marL="628650" lvl="2" indent="-285750">
              <a:spcAft>
                <a:spcPts val="1200"/>
              </a:spcAft>
              <a:buClr>
                <a:schemeClr val="tx2"/>
              </a:buClr>
              <a:buFont typeface="Wingdings" panose="05000000000000000000" pitchFamily="2" charset="2"/>
              <a:buChar char="§"/>
            </a:pPr>
            <a:r>
              <a:rPr lang="en-US" sz="1800" dirty="0" smtClean="0"/>
              <a:t>Cybersecurity </a:t>
            </a:r>
            <a:r>
              <a:rPr lang="en-US" sz="1800" dirty="0"/>
              <a:t>(hijacking, hacking, data breach, etc</a:t>
            </a:r>
            <a:r>
              <a:rPr lang="en-US" sz="1800" dirty="0" smtClean="0"/>
              <a:t>.)</a:t>
            </a:r>
          </a:p>
          <a:p>
            <a:pPr marL="628650" lvl="2" indent="-285750">
              <a:spcAft>
                <a:spcPts val="1200"/>
              </a:spcAft>
              <a:buClr>
                <a:schemeClr val="tx2"/>
              </a:buClr>
              <a:buFont typeface="Wingdings" panose="05000000000000000000" pitchFamily="2" charset="2"/>
              <a:buChar char="§"/>
            </a:pPr>
            <a:r>
              <a:rPr lang="en-US" sz="1800" dirty="0" smtClean="0"/>
              <a:t>Tort </a:t>
            </a:r>
            <a:r>
              <a:rPr lang="en-US" sz="1800" dirty="0"/>
              <a:t>claims related to property rights and privacy</a:t>
            </a:r>
          </a:p>
          <a:p>
            <a:pPr>
              <a:spcAft>
                <a:spcPts val="1200"/>
              </a:spcAft>
            </a:pPr>
            <a:r>
              <a:rPr lang="en-US" dirty="0"/>
              <a:t> </a:t>
            </a:r>
          </a:p>
          <a:p>
            <a:endParaRPr lang="en-US"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40</a:t>
            </a:fld>
            <a:endParaRPr lang="en-US" dirty="0"/>
          </a:p>
        </p:txBody>
      </p:sp>
    </p:spTree>
    <p:extLst>
      <p:ext uri="{BB962C8B-B14F-4D97-AF65-F5344CB8AC3E}">
        <p14:creationId xmlns:p14="http://schemas.microsoft.com/office/powerpoint/2010/main" val="519333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FFFF"/>
                </a:solidFill>
              </a:rPr>
              <a:t>Key Business </a:t>
            </a:r>
            <a:r>
              <a:rPr lang="en-US" sz="2800" b="1" dirty="0">
                <a:solidFill>
                  <a:srgbClr val="FFFFFF"/>
                </a:solidFill>
              </a:rPr>
              <a:t>Considerations </a:t>
            </a:r>
            <a:r>
              <a:rPr lang="en-US" sz="2800" b="1" dirty="0" smtClean="0">
                <a:solidFill>
                  <a:srgbClr val="FFFFFF"/>
                </a:solidFill>
              </a:rPr>
              <a:t>– </a:t>
            </a:r>
            <a:br>
              <a:rPr lang="en-US" sz="2800" b="1" dirty="0" smtClean="0">
                <a:solidFill>
                  <a:srgbClr val="FFFFFF"/>
                </a:solidFill>
              </a:rPr>
            </a:br>
            <a:r>
              <a:rPr lang="en-US" sz="2800" b="1" dirty="0" smtClean="0">
                <a:solidFill>
                  <a:srgbClr val="FFFFFF"/>
                </a:solidFill>
              </a:rPr>
              <a:t>UAS </a:t>
            </a:r>
            <a:r>
              <a:rPr lang="en-US" sz="2800" b="1" dirty="0">
                <a:solidFill>
                  <a:srgbClr val="FFFFFF"/>
                </a:solidFill>
              </a:rPr>
              <a:t>Insurance</a:t>
            </a:r>
            <a:endParaRPr lang="en-US" sz="3200" dirty="0"/>
          </a:p>
        </p:txBody>
      </p:sp>
      <p:sp>
        <p:nvSpPr>
          <p:cNvPr id="3" name="Content Placeholder 2"/>
          <p:cNvSpPr>
            <a:spLocks noGrp="1"/>
          </p:cNvSpPr>
          <p:nvPr>
            <p:ph idx="1"/>
          </p:nvPr>
        </p:nvSpPr>
        <p:spPr/>
        <p:txBody>
          <a:bodyPr/>
          <a:lstStyle/>
          <a:p>
            <a:pPr marL="342900" indent="-342900">
              <a:spcAft>
                <a:spcPts val="600"/>
              </a:spcAft>
              <a:buFont typeface="Wingdings" panose="05000000000000000000" pitchFamily="2" charset="2"/>
              <a:buChar char="§"/>
            </a:pPr>
            <a:r>
              <a:rPr lang="en-US" sz="2000" b="1" dirty="0">
                <a:solidFill>
                  <a:srgbClr val="C00000"/>
                </a:solidFill>
              </a:rPr>
              <a:t>Coverage </a:t>
            </a:r>
            <a:r>
              <a:rPr lang="en-US" sz="2000" b="1" dirty="0" smtClean="0">
                <a:solidFill>
                  <a:srgbClr val="C00000"/>
                </a:solidFill>
              </a:rPr>
              <a:t>Issues</a:t>
            </a:r>
          </a:p>
          <a:p>
            <a:pPr marL="628650" lvl="2" indent="-285750">
              <a:spcAft>
                <a:spcPts val="600"/>
              </a:spcAft>
              <a:buClr>
                <a:schemeClr val="tx2"/>
              </a:buClr>
              <a:buFont typeface="Wingdings" panose="05000000000000000000" pitchFamily="2" charset="2"/>
              <a:buChar char="§"/>
            </a:pPr>
            <a:r>
              <a:rPr lang="en-US" sz="1600" dirty="0" smtClean="0"/>
              <a:t>UAS </a:t>
            </a:r>
            <a:r>
              <a:rPr lang="en-US" sz="1600" dirty="0"/>
              <a:t>airframe, components, controls, sensors (Hull </a:t>
            </a:r>
            <a:r>
              <a:rPr lang="en-US" sz="1600" dirty="0" smtClean="0"/>
              <a:t>Coverage)</a:t>
            </a:r>
          </a:p>
          <a:p>
            <a:pPr marL="628650" lvl="2" indent="-285750">
              <a:spcAft>
                <a:spcPts val="600"/>
              </a:spcAft>
              <a:buClr>
                <a:schemeClr val="tx2"/>
              </a:buClr>
              <a:buFont typeface="Wingdings" panose="05000000000000000000" pitchFamily="2" charset="2"/>
              <a:buChar char="§"/>
            </a:pPr>
            <a:r>
              <a:rPr lang="en-US" sz="1600" dirty="0" smtClean="0"/>
              <a:t>First </a:t>
            </a:r>
            <a:r>
              <a:rPr lang="en-US" sz="1600" dirty="0"/>
              <a:t>Party personal injury and property </a:t>
            </a:r>
            <a:r>
              <a:rPr lang="en-US" sz="1600" dirty="0" smtClean="0"/>
              <a:t>damage</a:t>
            </a:r>
          </a:p>
          <a:p>
            <a:pPr marL="628650" lvl="2" indent="-285750">
              <a:spcAft>
                <a:spcPts val="600"/>
              </a:spcAft>
              <a:buClr>
                <a:schemeClr val="tx2"/>
              </a:buClr>
              <a:buFont typeface="Wingdings" panose="05000000000000000000" pitchFamily="2" charset="2"/>
              <a:buChar char="§"/>
            </a:pPr>
            <a:r>
              <a:rPr lang="en-US" sz="1600" dirty="0" smtClean="0"/>
              <a:t>Third </a:t>
            </a:r>
            <a:r>
              <a:rPr lang="en-US" sz="1600" dirty="0"/>
              <a:t>Party personal injury and property damage (</a:t>
            </a:r>
            <a:r>
              <a:rPr lang="en-US" sz="1600" dirty="0" smtClean="0"/>
              <a:t>CGL)</a:t>
            </a:r>
          </a:p>
          <a:p>
            <a:pPr marL="628650" lvl="2" indent="-285750">
              <a:spcAft>
                <a:spcPts val="600"/>
              </a:spcAft>
              <a:buClr>
                <a:schemeClr val="tx2"/>
              </a:buClr>
              <a:buFont typeface="Wingdings" panose="05000000000000000000" pitchFamily="2" charset="2"/>
              <a:buChar char="§"/>
            </a:pPr>
            <a:r>
              <a:rPr lang="en-US" sz="1600" dirty="0" smtClean="0"/>
              <a:t>Cybersecurity</a:t>
            </a:r>
            <a:endParaRPr lang="en-US" sz="1600" dirty="0"/>
          </a:p>
          <a:p>
            <a:pPr marL="628650" lvl="2" indent="-285750">
              <a:spcAft>
                <a:spcPts val="600"/>
              </a:spcAft>
              <a:buClr>
                <a:schemeClr val="tx2"/>
              </a:buClr>
              <a:buFont typeface="Wingdings" panose="05000000000000000000" pitchFamily="2" charset="2"/>
              <a:buChar char="§"/>
            </a:pPr>
            <a:r>
              <a:rPr lang="en-US" sz="1600" dirty="0" smtClean="0"/>
              <a:t>Workers</a:t>
            </a:r>
            <a:r>
              <a:rPr lang="en-US" sz="1600" dirty="0"/>
              <a:t>’ </a:t>
            </a:r>
            <a:r>
              <a:rPr lang="en-US" sz="1600" dirty="0" smtClean="0"/>
              <a:t>Compensation</a:t>
            </a:r>
          </a:p>
          <a:p>
            <a:pPr marL="628650" lvl="2" indent="-285750">
              <a:spcAft>
                <a:spcPts val="600"/>
              </a:spcAft>
              <a:buClr>
                <a:schemeClr val="tx2"/>
              </a:buClr>
              <a:buFont typeface="Wingdings" panose="05000000000000000000" pitchFamily="2" charset="2"/>
              <a:buChar char="§"/>
            </a:pPr>
            <a:r>
              <a:rPr lang="en-US" sz="1600" dirty="0" smtClean="0"/>
              <a:t>D&amp;O</a:t>
            </a:r>
            <a:endParaRPr lang="en-US" sz="1600" dirty="0"/>
          </a:p>
          <a:p>
            <a:pPr marL="628650" lvl="2" indent="-285750">
              <a:spcAft>
                <a:spcPts val="600"/>
              </a:spcAft>
              <a:buClr>
                <a:schemeClr val="tx2"/>
              </a:buClr>
              <a:buFont typeface="Wingdings" panose="05000000000000000000" pitchFamily="2" charset="2"/>
              <a:buChar char="§"/>
            </a:pPr>
            <a:r>
              <a:rPr lang="en-US" sz="1600" dirty="0" smtClean="0"/>
              <a:t>Product </a:t>
            </a:r>
            <a:r>
              <a:rPr lang="en-US" sz="1600" dirty="0"/>
              <a:t>Liability (UAS and component manufacturers</a:t>
            </a:r>
            <a:r>
              <a:rPr lang="en-US" sz="1600" dirty="0" smtClean="0"/>
              <a:t>)</a:t>
            </a:r>
            <a:endParaRPr lang="en-US" sz="1600" dirty="0"/>
          </a:p>
          <a:p>
            <a:pPr marL="342900" indent="-342900">
              <a:spcAft>
                <a:spcPts val="600"/>
              </a:spcAft>
              <a:buFont typeface="Wingdings" panose="05000000000000000000" pitchFamily="2" charset="2"/>
              <a:buChar char="§"/>
            </a:pPr>
            <a:r>
              <a:rPr lang="en-US" sz="2000" b="1" dirty="0" smtClean="0">
                <a:solidFill>
                  <a:srgbClr val="AF282E"/>
                </a:solidFill>
              </a:rPr>
              <a:t>Do </a:t>
            </a:r>
            <a:r>
              <a:rPr lang="en-US" sz="2000" b="1" dirty="0">
                <a:solidFill>
                  <a:srgbClr val="AF282E"/>
                </a:solidFill>
              </a:rPr>
              <a:t>not assume </a:t>
            </a:r>
            <a:r>
              <a:rPr lang="en-US" sz="2000" dirty="0"/>
              <a:t>that CGL and umbrella/excess policies cover </a:t>
            </a:r>
            <a:r>
              <a:rPr lang="en-US" sz="2000" dirty="0" smtClean="0"/>
              <a:t>commercial UAS </a:t>
            </a:r>
            <a:r>
              <a:rPr lang="en-US" sz="2000" dirty="0"/>
              <a:t>operations.  Standard exclusions for aviation </a:t>
            </a:r>
            <a:r>
              <a:rPr lang="en-US" sz="2000" dirty="0" smtClean="0"/>
              <a:t>operations </a:t>
            </a:r>
            <a:r>
              <a:rPr lang="en-US" sz="2000" dirty="0"/>
              <a:t>and </a:t>
            </a:r>
            <a:r>
              <a:rPr lang="en-US" sz="2000" dirty="0" smtClean="0"/>
              <a:t>operations </a:t>
            </a:r>
            <a:r>
              <a:rPr lang="en-US" sz="2000" dirty="0"/>
              <a:t>in violation of applicable regulations.</a:t>
            </a:r>
          </a:p>
          <a:p>
            <a:pPr marL="342900" indent="-342900">
              <a:spcAft>
                <a:spcPts val="600"/>
              </a:spcAft>
              <a:buFont typeface="Wingdings" panose="05000000000000000000" pitchFamily="2" charset="2"/>
              <a:buChar char="§"/>
            </a:pPr>
            <a:r>
              <a:rPr lang="en-US" sz="2000" b="1" dirty="0" smtClean="0">
                <a:solidFill>
                  <a:srgbClr val="AF282E"/>
                </a:solidFill>
              </a:rPr>
              <a:t>Important </a:t>
            </a:r>
            <a:r>
              <a:rPr lang="en-US" sz="2000" b="1" dirty="0">
                <a:solidFill>
                  <a:srgbClr val="AF282E"/>
                </a:solidFill>
              </a:rPr>
              <a:t>to review </a:t>
            </a:r>
            <a:r>
              <a:rPr lang="en-US" sz="2000" dirty="0"/>
              <a:t>coverage and confirm with carrier that </a:t>
            </a:r>
            <a:r>
              <a:rPr lang="en-US" sz="2000" dirty="0" smtClean="0"/>
              <a:t>commercial use </a:t>
            </a:r>
            <a:r>
              <a:rPr lang="en-US" sz="2000" dirty="0"/>
              <a:t>of a UAS is included.</a:t>
            </a:r>
          </a:p>
          <a:p>
            <a:endParaRPr lang="en-US" sz="2000"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41</a:t>
            </a:fld>
            <a:endParaRPr lang="en-US" dirty="0"/>
          </a:p>
        </p:txBody>
      </p:sp>
    </p:spTree>
    <p:extLst>
      <p:ext uri="{BB962C8B-B14F-4D97-AF65-F5344CB8AC3E}">
        <p14:creationId xmlns:p14="http://schemas.microsoft.com/office/powerpoint/2010/main" val="3081101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Key Business Considerations –</a:t>
            </a:r>
            <a:br>
              <a:rPr lang="en-US" sz="2800" b="1" dirty="0" smtClean="0"/>
            </a:br>
            <a:r>
              <a:rPr lang="en-US" sz="2800" b="1" dirty="0" smtClean="0"/>
              <a:t>Contracting for Drone Services</a:t>
            </a:r>
            <a:endParaRPr lang="en-US" sz="2800" b="1" dirty="0"/>
          </a:p>
        </p:txBody>
      </p:sp>
      <p:sp>
        <p:nvSpPr>
          <p:cNvPr id="3" name="Content Placeholder 2"/>
          <p:cNvSpPr>
            <a:spLocks noGrp="1"/>
          </p:cNvSpPr>
          <p:nvPr>
            <p:ph idx="1"/>
          </p:nvPr>
        </p:nvSpPr>
        <p:spPr/>
        <p:txBody>
          <a:bodyPr/>
          <a:lstStyle/>
          <a:p>
            <a:pPr marL="342900" indent="-342900">
              <a:buFont typeface="Wingdings" panose="05000000000000000000" pitchFamily="2" charset="2"/>
              <a:buChar char="§"/>
            </a:pPr>
            <a:r>
              <a:rPr lang="en-US" sz="2000" dirty="0" smtClean="0"/>
              <a:t>“Pros”</a:t>
            </a:r>
          </a:p>
          <a:p>
            <a:pPr marL="800100" indent="-457200">
              <a:buFont typeface="Wingdings" panose="05000000000000000000" pitchFamily="2" charset="2"/>
              <a:buChar char="§"/>
            </a:pPr>
            <a:r>
              <a:rPr lang="en-US" sz="2000" dirty="0" smtClean="0"/>
              <a:t>UAS contractor will be responsible for regulatory compliance, ATO coordination, sUAS registration, required and recommended documentation, FAA reporting requirements, sUAS maintenance, pilot/operator training and qualification, etc.</a:t>
            </a:r>
          </a:p>
          <a:p>
            <a:pPr marL="800100" indent="-457200">
              <a:buFont typeface="Wingdings" panose="05000000000000000000" pitchFamily="2" charset="2"/>
              <a:buChar char="§"/>
            </a:pPr>
            <a:r>
              <a:rPr lang="en-US" sz="2000" dirty="0" smtClean="0"/>
              <a:t>FAA will enforce against contractor, not you</a:t>
            </a:r>
          </a:p>
          <a:p>
            <a:pPr marL="342900" indent="-342900">
              <a:buFont typeface="Wingdings" panose="05000000000000000000" pitchFamily="2" charset="2"/>
              <a:buChar char="§"/>
            </a:pPr>
            <a:r>
              <a:rPr lang="en-US" sz="2000" dirty="0" smtClean="0"/>
              <a:t>“Cons”</a:t>
            </a:r>
          </a:p>
          <a:p>
            <a:pPr marL="800100" indent="-457200">
              <a:buFont typeface="Wingdings" panose="05000000000000000000" pitchFamily="2" charset="2"/>
              <a:buChar char="§"/>
            </a:pPr>
            <a:r>
              <a:rPr lang="en-US" sz="2000" dirty="0" smtClean="0"/>
              <a:t>New challenges associated with choosing the best contractor for the intended project</a:t>
            </a:r>
          </a:p>
          <a:p>
            <a:pPr marL="800100" indent="-457200">
              <a:buFont typeface="Wingdings" panose="05000000000000000000" pitchFamily="2" charset="2"/>
              <a:buChar char="§"/>
            </a:pPr>
            <a:r>
              <a:rPr lang="en-US" sz="2000" dirty="0" smtClean="0"/>
              <a:t>May lose some of the benefits of sUAS due to contracting and scheduling issues</a:t>
            </a:r>
          </a:p>
          <a:p>
            <a:pPr marL="457200" indent="-457200">
              <a:buFont typeface="Wingdings" panose="05000000000000000000" pitchFamily="2" charset="2"/>
              <a:buChar char="§"/>
            </a:pPr>
            <a:r>
              <a:rPr lang="en-US" sz="2000" dirty="0" smtClean="0">
                <a:ea typeface="Times New Roman"/>
                <a:cs typeface="Times New Roman"/>
              </a:rPr>
              <a:t>Hundreds of exemptions granted </a:t>
            </a:r>
            <a:r>
              <a:rPr lang="en-US" sz="2000" dirty="0">
                <a:ea typeface="Times New Roman"/>
                <a:cs typeface="Times New Roman"/>
              </a:rPr>
              <a:t>to </a:t>
            </a:r>
            <a:r>
              <a:rPr lang="en-US" sz="2000" dirty="0" smtClean="0">
                <a:ea typeface="Times New Roman"/>
                <a:cs typeface="Times New Roman"/>
              </a:rPr>
              <a:t>drone service </a:t>
            </a:r>
            <a:r>
              <a:rPr lang="en-US" sz="2000" dirty="0">
                <a:ea typeface="Times New Roman"/>
                <a:cs typeface="Times New Roman"/>
              </a:rPr>
              <a:t>providers</a:t>
            </a:r>
          </a:p>
          <a:p>
            <a:pPr marL="800100" indent="-457200">
              <a:buClr>
                <a:schemeClr val="tx1"/>
              </a:buClr>
              <a:buFont typeface="Wingdings" panose="05000000000000000000" pitchFamily="2" charset="2"/>
              <a:buChar char="§"/>
            </a:pPr>
            <a:endParaRPr lang="en-US" sz="2000" dirty="0"/>
          </a:p>
        </p:txBody>
      </p:sp>
      <p:sp>
        <p:nvSpPr>
          <p:cNvPr id="4" name="Footer Placeholder 3"/>
          <p:cNvSpPr>
            <a:spLocks noGrp="1"/>
          </p:cNvSpPr>
          <p:nvPr>
            <p:ph type="ftr" sz="quarter" idx="11"/>
          </p:nvPr>
        </p:nvSpPr>
        <p:spPr/>
        <p:txBody>
          <a:bodyPr/>
          <a:lstStyle/>
          <a:p>
            <a:r>
              <a:rPr lang="en-US" dirty="0" smtClean="0"/>
              <a:t>©2016 Lewis Roca Rothgerber Christie LLP  /  lrrc.com</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42</a:t>
            </a:fld>
            <a:endParaRPr lang="en-US" dirty="0"/>
          </a:p>
        </p:txBody>
      </p:sp>
    </p:spTree>
    <p:extLst>
      <p:ext uri="{BB962C8B-B14F-4D97-AF65-F5344CB8AC3E}">
        <p14:creationId xmlns:p14="http://schemas.microsoft.com/office/powerpoint/2010/main" val="113502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363" y="0"/>
            <a:ext cx="7886700" cy="751438"/>
          </a:xfrm>
        </p:spPr>
        <p:txBody>
          <a:bodyPr/>
          <a:lstStyle/>
          <a:p>
            <a:r>
              <a:rPr lang="en-US" sz="2800" b="1" dirty="0" smtClean="0">
                <a:solidFill>
                  <a:srgbClr val="FFFFFF"/>
                </a:solidFill>
              </a:rPr>
              <a:t>Key Business Considerations –</a:t>
            </a:r>
            <a:br>
              <a:rPr lang="en-US" sz="2800" b="1" dirty="0" smtClean="0">
                <a:solidFill>
                  <a:srgbClr val="FFFFFF"/>
                </a:solidFill>
              </a:rPr>
            </a:br>
            <a:r>
              <a:rPr lang="en-US" sz="2800" b="1" dirty="0" smtClean="0">
                <a:solidFill>
                  <a:srgbClr val="FFFFFF"/>
                </a:solidFill>
              </a:rPr>
              <a:t>What To Do With All of That Data?</a:t>
            </a:r>
            <a:endParaRPr lang="en-US" sz="2800" b="1" dirty="0"/>
          </a:p>
        </p:txBody>
      </p:sp>
      <p:sp>
        <p:nvSpPr>
          <p:cNvPr id="3" name="Content Placeholder 2"/>
          <p:cNvSpPr>
            <a:spLocks noGrp="1"/>
          </p:cNvSpPr>
          <p:nvPr>
            <p:ph idx="1"/>
          </p:nvPr>
        </p:nvSpPr>
        <p:spPr>
          <a:xfrm>
            <a:off x="575641" y="1260548"/>
            <a:ext cx="7886700" cy="4518851"/>
          </a:xfrm>
        </p:spPr>
        <p:txBody>
          <a:bodyPr>
            <a:normAutofit lnSpcReduction="10000"/>
          </a:bodyPr>
          <a:lstStyle/>
          <a:p>
            <a:pPr marL="344488" indent="-344488">
              <a:spcBef>
                <a:spcPts val="0"/>
              </a:spcBef>
              <a:spcAft>
                <a:spcPts val="1200"/>
              </a:spcAft>
              <a:buFont typeface="Wingdings" panose="05000000000000000000" pitchFamily="2" charset="2"/>
              <a:buChar char="§"/>
            </a:pPr>
            <a:r>
              <a:rPr lang="en-US" sz="1700" b="1" dirty="0" smtClean="0">
                <a:solidFill>
                  <a:srgbClr val="AF282E"/>
                </a:solidFill>
              </a:rPr>
              <a:t>Broad </a:t>
            </a:r>
            <a:r>
              <a:rPr lang="en-US" sz="1700" b="1" dirty="0">
                <a:solidFill>
                  <a:srgbClr val="AF282E"/>
                </a:solidFill>
              </a:rPr>
              <a:t>range of sensors deployable on UAS</a:t>
            </a:r>
            <a:r>
              <a:rPr lang="en-US" sz="1700" dirty="0"/>
              <a:t>: high resolution visual imagery, multispectral imaging (infrared, ultraviolet), acoustic sensors, LIDAR, low light imaging, chemical detectors, biometrics, etc.</a:t>
            </a:r>
          </a:p>
          <a:p>
            <a:pPr marL="344488" indent="-344488">
              <a:spcBef>
                <a:spcPts val="0"/>
              </a:spcBef>
              <a:spcAft>
                <a:spcPts val="1200"/>
              </a:spcAft>
              <a:buFont typeface="Wingdings" panose="05000000000000000000" pitchFamily="2" charset="2"/>
              <a:buChar char="§"/>
            </a:pPr>
            <a:r>
              <a:rPr lang="en-US" sz="1700" dirty="0"/>
              <a:t>UAS Operational Flexibility + Sensors = </a:t>
            </a:r>
            <a:r>
              <a:rPr lang="en-US" sz="1700" b="1" dirty="0">
                <a:solidFill>
                  <a:srgbClr val="AF282E"/>
                </a:solidFill>
              </a:rPr>
              <a:t>Potential Wealth of Data</a:t>
            </a:r>
          </a:p>
          <a:p>
            <a:pPr marL="344488" indent="-344488">
              <a:spcBef>
                <a:spcPts val="0"/>
              </a:spcBef>
              <a:spcAft>
                <a:spcPts val="1200"/>
              </a:spcAft>
              <a:buFont typeface="Wingdings" panose="05000000000000000000" pitchFamily="2" charset="2"/>
              <a:buChar char="§"/>
            </a:pPr>
            <a:r>
              <a:rPr lang="en-US" sz="1700" dirty="0"/>
              <a:t>Additional questions related to </a:t>
            </a:r>
            <a:r>
              <a:rPr lang="en-US" sz="1700" b="1" dirty="0">
                <a:solidFill>
                  <a:srgbClr val="AF282E"/>
                </a:solidFill>
              </a:rPr>
              <a:t>management of data </a:t>
            </a:r>
            <a:r>
              <a:rPr lang="en-US" sz="1700" dirty="0"/>
              <a:t>collected by UAS</a:t>
            </a:r>
          </a:p>
          <a:p>
            <a:pPr marL="687388" lvl="2" indent="-342900">
              <a:spcBef>
                <a:spcPts val="0"/>
              </a:spcBef>
              <a:spcAft>
                <a:spcPts val="1200"/>
              </a:spcAft>
              <a:buClr>
                <a:schemeClr val="tx2"/>
              </a:buClr>
              <a:buFont typeface="Wingdings" panose="05000000000000000000" pitchFamily="2" charset="2"/>
              <a:buChar char="§"/>
              <a:tabLst>
                <a:tab pos="796925" algn="l"/>
              </a:tabLst>
            </a:pPr>
            <a:r>
              <a:rPr lang="en-US" sz="1700" dirty="0"/>
              <a:t>Who owns the data?</a:t>
            </a:r>
          </a:p>
          <a:p>
            <a:pPr marL="687388" lvl="2" indent="-342900">
              <a:spcBef>
                <a:spcPts val="0"/>
              </a:spcBef>
              <a:spcAft>
                <a:spcPts val="1200"/>
              </a:spcAft>
              <a:buClr>
                <a:schemeClr val="tx2"/>
              </a:buClr>
              <a:buFont typeface="Wingdings" panose="05000000000000000000" pitchFamily="2" charset="2"/>
              <a:buChar char="§"/>
              <a:tabLst>
                <a:tab pos="796925" algn="l"/>
              </a:tabLst>
            </a:pPr>
            <a:r>
              <a:rPr lang="en-US" sz="1700" dirty="0"/>
              <a:t>Should there be restrictions on the analysis and use of the data?</a:t>
            </a:r>
          </a:p>
          <a:p>
            <a:pPr marL="687388" lvl="2" indent="-342900">
              <a:spcBef>
                <a:spcPts val="0"/>
              </a:spcBef>
              <a:spcAft>
                <a:spcPts val="1200"/>
              </a:spcAft>
              <a:buClr>
                <a:schemeClr val="tx2"/>
              </a:buClr>
              <a:buFont typeface="Wingdings" panose="05000000000000000000" pitchFamily="2" charset="2"/>
              <a:buChar char="§"/>
              <a:tabLst>
                <a:tab pos="796925" algn="l"/>
              </a:tabLst>
            </a:pPr>
            <a:r>
              <a:rPr lang="en-US" sz="1700" dirty="0"/>
              <a:t>What measures should be required to protect the data?</a:t>
            </a:r>
          </a:p>
          <a:p>
            <a:pPr marL="687388" lvl="2" indent="-342900">
              <a:spcBef>
                <a:spcPts val="0"/>
              </a:spcBef>
              <a:spcAft>
                <a:spcPts val="1200"/>
              </a:spcAft>
              <a:buClr>
                <a:schemeClr val="tx2"/>
              </a:buClr>
              <a:buFont typeface="Wingdings" panose="05000000000000000000" pitchFamily="2" charset="2"/>
              <a:buChar char="§"/>
              <a:tabLst>
                <a:tab pos="796925" algn="l"/>
              </a:tabLst>
            </a:pPr>
            <a:r>
              <a:rPr lang="en-US" sz="1700" dirty="0"/>
              <a:t>How long may the data be retained?</a:t>
            </a:r>
          </a:p>
          <a:p>
            <a:pPr marL="687388" lvl="2" indent="-342900">
              <a:spcBef>
                <a:spcPts val="0"/>
              </a:spcBef>
              <a:spcAft>
                <a:spcPts val="1200"/>
              </a:spcAft>
              <a:buClr>
                <a:schemeClr val="tx2"/>
              </a:buClr>
              <a:buFont typeface="Wingdings" panose="05000000000000000000" pitchFamily="2" charset="2"/>
              <a:buChar char="§"/>
              <a:tabLst>
                <a:tab pos="796925" algn="l"/>
              </a:tabLst>
            </a:pPr>
            <a:r>
              <a:rPr lang="en-US" sz="1700" dirty="0"/>
              <a:t>Should the data be deleted at some point?</a:t>
            </a:r>
          </a:p>
          <a:p>
            <a:pPr marL="687388" lvl="2" indent="-342900">
              <a:spcBef>
                <a:spcPts val="0"/>
              </a:spcBef>
              <a:spcAft>
                <a:spcPts val="1200"/>
              </a:spcAft>
              <a:buClr>
                <a:schemeClr val="tx2"/>
              </a:buClr>
              <a:buFont typeface="Wingdings" panose="05000000000000000000" pitchFamily="2" charset="2"/>
              <a:buChar char="§"/>
              <a:tabLst>
                <a:tab pos="796925" algn="l"/>
              </a:tabLst>
            </a:pPr>
            <a:r>
              <a:rPr lang="en-US" sz="1700" dirty="0"/>
              <a:t>May the data be disseminated to third parties?</a:t>
            </a:r>
          </a:p>
          <a:p>
            <a:pPr marL="344488" lvl="2" indent="-344488">
              <a:spcBef>
                <a:spcPts val="0"/>
              </a:spcBef>
              <a:spcAft>
                <a:spcPts val="1200"/>
              </a:spcAft>
              <a:buClr>
                <a:schemeClr val="tx2"/>
              </a:buClr>
              <a:buSzTx/>
              <a:buFont typeface="Wingdings" panose="05000000000000000000" pitchFamily="2" charset="2"/>
              <a:buChar char="§"/>
            </a:pPr>
            <a:r>
              <a:rPr lang="en-US" sz="1700" dirty="0"/>
              <a:t>Consi</a:t>
            </a:r>
            <a:r>
              <a:rPr lang="en-US" sz="1700" dirty="0">
                <a:cs typeface="ＭＳ Ｐゴシック" charset="0"/>
              </a:rPr>
              <a:t>der </a:t>
            </a:r>
            <a:r>
              <a:rPr lang="en-US" sz="1700" b="1" dirty="0">
                <a:solidFill>
                  <a:schemeClr val="tx2"/>
                </a:solidFill>
                <a:cs typeface="ＭＳ Ｐゴシック" charset="0"/>
              </a:rPr>
              <a:t>policies, procedures, and contracts</a:t>
            </a:r>
            <a:r>
              <a:rPr lang="en-US" sz="1700" dirty="0">
                <a:solidFill>
                  <a:schemeClr val="tx2"/>
                </a:solidFill>
                <a:cs typeface="ＭＳ Ｐゴシック" charset="0"/>
              </a:rPr>
              <a:t> </a:t>
            </a:r>
            <a:r>
              <a:rPr lang="en-US" sz="1700" dirty="0">
                <a:cs typeface="ＭＳ Ｐゴシック" charset="0"/>
              </a:rPr>
              <a:t>addressing data issues</a:t>
            </a:r>
          </a:p>
          <a:p>
            <a:endParaRPr lang="en-US"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538E2305-5E0D-45A7-9DC6-2E6679313C85}" type="slidenum">
              <a:rPr lang="en-US" smtClean="0"/>
              <a:t>43</a:t>
            </a:fld>
            <a:endParaRPr lang="en-US" dirty="0"/>
          </a:p>
        </p:txBody>
      </p:sp>
    </p:spTree>
    <p:extLst>
      <p:ext uri="{BB962C8B-B14F-4D97-AF65-F5344CB8AC3E}">
        <p14:creationId xmlns:p14="http://schemas.microsoft.com/office/powerpoint/2010/main" val="12371388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UAS Trends – What Comes Next?</a:t>
            </a:r>
            <a:endParaRPr lang="en-US" b="1" dirty="0"/>
          </a:p>
        </p:txBody>
      </p:sp>
      <p:sp>
        <p:nvSpPr>
          <p:cNvPr id="3" name="Content Placeholder 2"/>
          <p:cNvSpPr>
            <a:spLocks noGrp="1"/>
          </p:cNvSpPr>
          <p:nvPr>
            <p:ph idx="1"/>
          </p:nvPr>
        </p:nvSpPr>
        <p:spPr>
          <a:xfrm>
            <a:off x="685800" y="860079"/>
            <a:ext cx="7772400" cy="5327815"/>
          </a:xfrm>
        </p:spPr>
        <p:txBody>
          <a:bodyPr/>
          <a:lstStyle/>
          <a:p>
            <a:pPr>
              <a:buFont typeface="Wingdings" panose="05000000000000000000" pitchFamily="2" charset="2"/>
              <a:buChar char="§"/>
            </a:pPr>
            <a:r>
              <a:rPr lang="en-US" sz="1800" dirty="0" smtClean="0"/>
              <a:t>FAA Pathfinder Program</a:t>
            </a:r>
          </a:p>
          <a:p>
            <a:pPr lvl="1">
              <a:buFont typeface="Wingdings" panose="05000000000000000000" pitchFamily="2" charset="2"/>
              <a:buChar char="§"/>
            </a:pPr>
            <a:r>
              <a:rPr lang="en-US" dirty="0" smtClean="0"/>
              <a:t>PrecisionHawk – Beyond Visual Line of Sight in Agricultural/Rural Settings</a:t>
            </a:r>
          </a:p>
          <a:p>
            <a:pPr lvl="1">
              <a:buFont typeface="Wingdings" panose="05000000000000000000" pitchFamily="2" charset="2"/>
              <a:buChar char="§"/>
            </a:pPr>
            <a:r>
              <a:rPr lang="en-US" dirty="0" smtClean="0"/>
              <a:t>BNSF – Beyond Visual Line of Sight in Railroad/Rural Settings</a:t>
            </a:r>
          </a:p>
          <a:p>
            <a:pPr lvl="1">
              <a:buFont typeface="Wingdings" panose="05000000000000000000" pitchFamily="2" charset="2"/>
              <a:buChar char="§"/>
            </a:pPr>
            <a:r>
              <a:rPr lang="en-US" dirty="0" smtClean="0"/>
              <a:t>CNN – newsgathering in urban areas (CNNAIR)</a:t>
            </a:r>
          </a:p>
          <a:p>
            <a:pPr marL="227013" lvl="1" indent="-227013">
              <a:buFont typeface="Wingdings" panose="05000000000000000000" pitchFamily="2" charset="2"/>
              <a:buChar char="§"/>
            </a:pPr>
            <a:r>
              <a:rPr lang="en-US" dirty="0" smtClean="0"/>
              <a:t>Flights over People</a:t>
            </a:r>
          </a:p>
          <a:p>
            <a:pPr marL="227013" lvl="1" indent="-227013">
              <a:buFont typeface="Wingdings" panose="05000000000000000000" pitchFamily="2" charset="2"/>
              <a:buChar char="§"/>
            </a:pPr>
            <a:r>
              <a:rPr lang="en-US" dirty="0" smtClean="0"/>
              <a:t>UAS Detection Initiative – CACI Intl., Gryphon, Liteye, others</a:t>
            </a:r>
          </a:p>
          <a:p>
            <a:pPr marL="227013" lvl="1" indent="-227013">
              <a:buFont typeface="Wingdings" panose="05000000000000000000" pitchFamily="2" charset="2"/>
              <a:buChar char="§"/>
            </a:pPr>
            <a:r>
              <a:rPr lang="en-US" dirty="0" smtClean="0"/>
              <a:t>Counter-Drone Technology</a:t>
            </a:r>
          </a:p>
          <a:p>
            <a:pPr>
              <a:buFont typeface="Wingdings" panose="05000000000000000000" pitchFamily="2" charset="2"/>
              <a:buChar char="§"/>
            </a:pPr>
            <a:r>
              <a:rPr lang="en-US" sz="1800" dirty="0" smtClean="0"/>
              <a:t>Sense-and-Avoid Technology</a:t>
            </a:r>
          </a:p>
          <a:p>
            <a:pPr>
              <a:buFont typeface="Wingdings" panose="05000000000000000000" pitchFamily="2" charset="2"/>
              <a:buChar char="§"/>
            </a:pPr>
            <a:r>
              <a:rPr lang="en-US" sz="1800" dirty="0" smtClean="0"/>
              <a:t>Unmanned Aircraft Traffic Management System</a:t>
            </a:r>
          </a:p>
          <a:p>
            <a:pPr lvl="1">
              <a:buFont typeface="Wingdings" panose="05000000000000000000" pitchFamily="2" charset="2"/>
              <a:buChar char="§"/>
            </a:pPr>
            <a:r>
              <a:rPr lang="en-US" dirty="0" smtClean="0"/>
              <a:t>NASA</a:t>
            </a:r>
          </a:p>
          <a:p>
            <a:pPr lvl="1">
              <a:buFont typeface="Wingdings" panose="05000000000000000000" pitchFamily="2" charset="2"/>
              <a:buChar char="§"/>
            </a:pPr>
            <a:r>
              <a:rPr lang="en-US" dirty="0" smtClean="0"/>
              <a:t>PrecisionHawk/Verizon/Harris/Digital Global</a:t>
            </a:r>
          </a:p>
          <a:p>
            <a:pPr>
              <a:buFont typeface="Wingdings" panose="05000000000000000000" pitchFamily="2" charset="2"/>
              <a:buChar char="§"/>
            </a:pPr>
            <a:r>
              <a:rPr lang="en-US" sz="1800" dirty="0" smtClean="0"/>
              <a:t>Commercial Deliveries</a:t>
            </a:r>
          </a:p>
        </p:txBody>
      </p:sp>
      <p:sp>
        <p:nvSpPr>
          <p:cNvPr id="4" name="Footer Placeholder 3"/>
          <p:cNvSpPr>
            <a:spLocks noGrp="1"/>
          </p:cNvSpPr>
          <p:nvPr>
            <p:ph type="ftr" sz="quarter" idx="11"/>
          </p:nvPr>
        </p:nvSpPr>
        <p:spPr/>
        <p:txBody>
          <a:bodyPr/>
          <a:lstStyle/>
          <a:p>
            <a:r>
              <a:rPr lang="en-US" dirty="0" smtClean="0">
                <a:solidFill>
                  <a:srgbClr val="323232"/>
                </a:solidFill>
              </a:rPr>
              <a:t>©2016 Lewis Roca Rothgerber Christie LLP  /  lrrc.com </a:t>
            </a:r>
            <a:endParaRPr lang="en-US" dirty="0">
              <a:solidFill>
                <a:srgbClr val="323232"/>
              </a:solidFill>
            </a:endParaRPr>
          </a:p>
        </p:txBody>
      </p:sp>
      <p:sp>
        <p:nvSpPr>
          <p:cNvPr id="5" name="Slide Number Placeholder 4"/>
          <p:cNvSpPr>
            <a:spLocks noGrp="1"/>
          </p:cNvSpPr>
          <p:nvPr>
            <p:ph type="sldNum" sz="quarter" idx="12"/>
          </p:nvPr>
        </p:nvSpPr>
        <p:spPr/>
        <p:txBody>
          <a:bodyPr/>
          <a:lstStyle/>
          <a:p>
            <a:fld id="{538E2305-5E0D-45A7-9DC6-2E6679313C85}" type="slidenum">
              <a:rPr lang="en-US" smtClean="0">
                <a:solidFill>
                  <a:srgbClr val="323232"/>
                </a:solidFill>
              </a:rPr>
              <a:pPr/>
              <a:t>44</a:t>
            </a:fld>
            <a:endParaRPr lang="en-US" dirty="0">
              <a:solidFill>
                <a:srgbClr val="323232"/>
              </a:solidFill>
            </a:endParaRPr>
          </a:p>
        </p:txBody>
      </p:sp>
      <p:pic>
        <p:nvPicPr>
          <p:cNvPr id="3074" name="Picture 2" descr="C:\Users\tdougherty\AppData\Local\Microsoft\Windows\Temporary Internet Files\Content.Outlook\CHQB1LKI\iStock_76515907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8135" y="3268297"/>
            <a:ext cx="2147202" cy="305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004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z="3200" dirty="0" smtClean="0"/>
          </a:p>
          <a:p>
            <a:pPr marL="0" indent="0">
              <a:buNone/>
            </a:pPr>
            <a:r>
              <a:rPr lang="en-US" sz="3200" dirty="0" smtClean="0"/>
              <a:t>Feel </a:t>
            </a:r>
            <a:r>
              <a:rPr lang="en-US" sz="3200" dirty="0"/>
              <a:t>free to contact:</a:t>
            </a:r>
          </a:p>
          <a:p>
            <a:pPr marL="0" indent="0">
              <a:buNone/>
            </a:pPr>
            <a:endParaRPr lang="en-US" dirty="0"/>
          </a:p>
          <a:p>
            <a:pPr marL="0" indent="0">
              <a:buNone/>
            </a:pPr>
            <a:r>
              <a:rPr lang="en-US" b="1" dirty="0" smtClean="0"/>
              <a:t>Tom Dougherty</a:t>
            </a:r>
            <a:endParaRPr lang="en-US" b="1" dirty="0"/>
          </a:p>
          <a:p>
            <a:pPr marL="0" indent="0">
              <a:buNone/>
            </a:pPr>
            <a:r>
              <a:rPr lang="en-US" b="1" dirty="0"/>
              <a:t>Lewis Roca Rothgerber Christie LLP</a:t>
            </a:r>
            <a:r>
              <a:rPr lang="en-US" b="1" dirty="0">
                <a:solidFill>
                  <a:srgbClr val="808080"/>
                </a:solidFill>
              </a:rPr>
              <a:t>		</a:t>
            </a:r>
          </a:p>
          <a:p>
            <a:pPr marL="0" indent="0">
              <a:buNone/>
            </a:pPr>
            <a:r>
              <a:rPr lang="en-US" b="1" dirty="0" smtClean="0">
                <a:solidFill>
                  <a:srgbClr val="808080"/>
                </a:solidFill>
                <a:hlinkClick r:id="rId2"/>
              </a:rPr>
              <a:t>TDougherty@LRRC.com</a:t>
            </a:r>
            <a:endParaRPr lang="en-US" b="1" dirty="0">
              <a:solidFill>
                <a:srgbClr val="808080"/>
              </a:solidFill>
            </a:endParaRPr>
          </a:p>
          <a:p>
            <a:pPr marL="0" indent="0">
              <a:buNone/>
            </a:pPr>
            <a:r>
              <a:rPr lang="en-US" b="1" dirty="0" smtClean="0"/>
              <a:t>303-628-9524</a:t>
            </a:r>
            <a:endParaRPr lang="en-US" b="1" dirty="0"/>
          </a:p>
          <a:p>
            <a:pPr marL="0" indent="0">
              <a:buNone/>
            </a:pPr>
            <a:endParaRPr lang="en-US" dirty="0"/>
          </a:p>
        </p:txBody>
      </p:sp>
      <p:sp>
        <p:nvSpPr>
          <p:cNvPr id="2" name="TextBox 1"/>
          <p:cNvSpPr txBox="1"/>
          <p:nvPr/>
        </p:nvSpPr>
        <p:spPr>
          <a:xfrm>
            <a:off x="636103" y="162002"/>
            <a:ext cx="4505739" cy="461665"/>
          </a:xfrm>
          <a:prstGeom prst="rect">
            <a:avLst/>
          </a:prstGeom>
          <a:noFill/>
        </p:spPr>
        <p:txBody>
          <a:bodyPr wrap="square" lIns="0" tIns="0" rIns="0" bIns="0" rtlCol="0">
            <a:spAutoFit/>
          </a:bodyPr>
          <a:lstStyle/>
          <a:p>
            <a:r>
              <a:rPr lang="en-US" sz="3000" b="1" dirty="0">
                <a:solidFill>
                  <a:schemeClr val="bg1"/>
                </a:solidFill>
              </a:rPr>
              <a:t>Questions?</a:t>
            </a:r>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538E2305-5E0D-45A7-9DC6-2E6679313C85}" type="slidenum">
              <a:rPr lang="en-US" smtClean="0"/>
              <a:t>45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759" y="1557196"/>
            <a:ext cx="2868565" cy="4008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2071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UAS Introduction – More Than Just the Drone </a:t>
            </a:r>
            <a:endParaRPr lang="en-US" sz="2400" b="1" dirty="0"/>
          </a:p>
        </p:txBody>
      </p:sp>
      <p:sp>
        <p:nvSpPr>
          <p:cNvPr id="3" name="Content Placeholder 2"/>
          <p:cNvSpPr>
            <a:spLocks noGrp="1"/>
          </p:cNvSpPr>
          <p:nvPr>
            <p:ph idx="1"/>
          </p:nvPr>
        </p:nvSpPr>
        <p:spPr/>
        <p:txBody>
          <a:bodyPr/>
          <a:lstStyle/>
          <a:p>
            <a:pPr marL="342900" indent="-342900">
              <a:buFont typeface="Wingdings" panose="05000000000000000000" pitchFamily="2" charset="2"/>
              <a:buChar char="§"/>
            </a:pPr>
            <a:r>
              <a:rPr lang="en-US" dirty="0" smtClean="0"/>
              <a:t>Unmanned Aircraft </a:t>
            </a:r>
            <a:r>
              <a:rPr lang="en-US" u="sng" dirty="0" smtClean="0"/>
              <a:t>System</a:t>
            </a:r>
            <a:endParaRPr lang="en-US" dirty="0"/>
          </a:p>
          <a:p>
            <a:pPr marL="1257300" lvl="3" indent="-342900">
              <a:buFont typeface="Wingdings" panose="05000000000000000000" pitchFamily="2" charset="2"/>
              <a:buChar char="§"/>
            </a:pPr>
            <a:r>
              <a:rPr lang="en-US" sz="1800" dirty="0" smtClean="0"/>
              <a:t>“An unmanned aircraft and associated elements (including communication links and the components that control the unmanned aircraft) that are required for the pilot in command to operate safely and efficiently in the national airspace system.” (</a:t>
            </a:r>
            <a:r>
              <a:rPr lang="en-US" sz="1800" dirty="0"/>
              <a:t>P.L. 112-95, section </a:t>
            </a:r>
            <a:r>
              <a:rPr lang="en-US" sz="1800" dirty="0" smtClean="0"/>
              <a:t>331(9))</a:t>
            </a:r>
          </a:p>
          <a:p>
            <a:pPr lvl="3" indent="0">
              <a:buNone/>
            </a:pPr>
            <a:endParaRPr lang="en-US" dirty="0" smtClean="0"/>
          </a:p>
        </p:txBody>
      </p:sp>
      <p:sp>
        <p:nvSpPr>
          <p:cNvPr id="4" name="Footer Placeholder 3"/>
          <p:cNvSpPr>
            <a:spLocks noGrp="1"/>
          </p:cNvSpPr>
          <p:nvPr>
            <p:ph type="ftr" sz="quarter" idx="11"/>
          </p:nvPr>
        </p:nvSpPr>
        <p:spPr/>
        <p:txBody>
          <a:bodyPr/>
          <a:lstStyle/>
          <a:p>
            <a:r>
              <a:rPr lang="en-US" dirty="0" smtClean="0">
                <a:solidFill>
                  <a:srgbClr val="323232"/>
                </a:solidFill>
              </a:rPr>
              <a:t>©2016 Lewis Roca Rothgerber Christie LLP  /  Internal Use Only  /  lrrc.com  /</a:t>
            </a:r>
            <a:endParaRPr lang="en-US" dirty="0">
              <a:solidFill>
                <a:srgbClr val="323232"/>
              </a:solidFill>
            </a:endParaRPr>
          </a:p>
        </p:txBody>
      </p:sp>
      <p:sp>
        <p:nvSpPr>
          <p:cNvPr id="5" name="Slide Number Placeholder 4"/>
          <p:cNvSpPr>
            <a:spLocks noGrp="1"/>
          </p:cNvSpPr>
          <p:nvPr>
            <p:ph type="sldNum" sz="quarter" idx="12"/>
          </p:nvPr>
        </p:nvSpPr>
        <p:spPr/>
        <p:txBody>
          <a:bodyPr/>
          <a:lstStyle/>
          <a:p>
            <a:fld id="{4D467D88-DCFD-354C-96A5-D863D5E9364D}" type="slidenum">
              <a:rPr lang="en-US" smtClean="0">
                <a:solidFill>
                  <a:srgbClr val="323232"/>
                </a:solidFill>
              </a:rPr>
              <a:pPr/>
              <a:t>5</a:t>
            </a:fld>
            <a:endParaRPr lang="en-US" dirty="0">
              <a:solidFill>
                <a:srgbClr val="32323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55" y="3145146"/>
            <a:ext cx="4037646" cy="333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Image result for commercial drone communications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3339919"/>
            <a:ext cx="317182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223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68" y="0"/>
            <a:ext cx="7886700" cy="742384"/>
          </a:xfrm>
        </p:spPr>
        <p:txBody>
          <a:bodyPr/>
          <a:lstStyle/>
          <a:p>
            <a:r>
              <a:rPr lang="en-US" b="1" dirty="0" smtClean="0"/>
              <a:t>Drones in the Real Estate Industry</a:t>
            </a:r>
            <a:endParaRPr lang="en-US" b="1" dirty="0"/>
          </a:p>
        </p:txBody>
      </p:sp>
      <p:sp>
        <p:nvSpPr>
          <p:cNvPr id="3" name="Content Placeholder 2"/>
          <p:cNvSpPr>
            <a:spLocks noGrp="1"/>
          </p:cNvSpPr>
          <p:nvPr>
            <p:ph idx="1"/>
          </p:nvPr>
        </p:nvSpPr>
        <p:spPr>
          <a:xfrm>
            <a:off x="544101" y="1004935"/>
            <a:ext cx="7886700" cy="3150606"/>
          </a:xfrm>
        </p:spPr>
        <p:txBody>
          <a:bodyPr numCol="1">
            <a:noAutofit/>
          </a:bodyPr>
          <a:lstStyle/>
          <a:p>
            <a:pPr marL="463550" lvl="0" indent="-463550">
              <a:buFont typeface="Wingdings" panose="05000000000000000000" pitchFamily="2" charset="2"/>
              <a:buChar char="§"/>
            </a:pPr>
            <a:r>
              <a:rPr lang="en-US" sz="1400" dirty="0" smtClean="0"/>
              <a:t>One of the first Section 333 Exemptions granted by FAA for commercial operations was to a realtor: Doug Trudeau, Tierra Antigua Realty, Tucson, AZ, January 6, 2015</a:t>
            </a:r>
          </a:p>
          <a:p>
            <a:pPr marL="463550" lvl="0" indent="-463550">
              <a:buFont typeface="Wingdings" panose="05000000000000000000" pitchFamily="2" charset="2"/>
              <a:buChar char="§"/>
            </a:pPr>
            <a:r>
              <a:rPr lang="en-US" sz="1400" dirty="0" smtClean="0"/>
              <a:t>As of August 29, 2016, 3,434 out of 5,521 total Section 333 Exemptions identified “Real Estate” as an intended application</a:t>
            </a:r>
          </a:p>
          <a:p>
            <a:pPr marL="914400" lvl="0" indent="-452438">
              <a:buFont typeface="Wingdings" panose="05000000000000000000" pitchFamily="2" charset="2"/>
              <a:buChar char="§"/>
            </a:pPr>
            <a:r>
              <a:rPr lang="en-US" sz="1400" dirty="0" smtClean="0"/>
              <a:t>Florida – 388</a:t>
            </a:r>
          </a:p>
          <a:p>
            <a:pPr marL="914400" lvl="0" indent="-452438">
              <a:buFont typeface="Wingdings" panose="05000000000000000000" pitchFamily="2" charset="2"/>
              <a:buChar char="§"/>
            </a:pPr>
            <a:r>
              <a:rPr lang="en-US" sz="1400" dirty="0" smtClean="0"/>
              <a:t>California – 358</a:t>
            </a:r>
          </a:p>
          <a:p>
            <a:pPr marL="914400" lvl="1" indent="-452438">
              <a:buFont typeface="Wingdings" panose="05000000000000000000" pitchFamily="2" charset="2"/>
              <a:buChar char="§"/>
            </a:pPr>
            <a:r>
              <a:rPr lang="en-US" sz="1400" dirty="0" smtClean="0"/>
              <a:t>Texas – 294</a:t>
            </a:r>
          </a:p>
          <a:p>
            <a:pPr marL="914400" lvl="1" indent="-452438">
              <a:buFont typeface="Wingdings" panose="05000000000000000000" pitchFamily="2" charset="2"/>
              <a:buChar char="§"/>
            </a:pPr>
            <a:r>
              <a:rPr lang="en-US" sz="1400" dirty="0" smtClean="0"/>
              <a:t>Colorado – 100</a:t>
            </a:r>
          </a:p>
          <a:p>
            <a:pPr marL="461963" lvl="1" indent="-461963">
              <a:buFont typeface="Wingdings" panose="05000000000000000000" pitchFamily="2" charset="2"/>
              <a:buChar char="§"/>
            </a:pPr>
            <a:r>
              <a:rPr lang="en-US" sz="1400" dirty="0" smtClean="0"/>
              <a:t>Majority of companies are “small businesses” with revenues of less than $1M and less than 10 employees</a:t>
            </a:r>
          </a:p>
          <a:p>
            <a:pPr marL="457200" lvl="3" indent="0">
              <a:buNone/>
            </a:pPr>
            <a:r>
              <a:rPr lang="en-US" sz="1000" dirty="0" smtClean="0"/>
              <a:t>-	</a:t>
            </a:r>
            <a:r>
              <a:rPr lang="en-US" dirty="0" smtClean="0"/>
              <a:t>Association of Unmanned Vehicle Systems International</a:t>
            </a:r>
            <a:r>
              <a:rPr lang="en-US" dirty="0"/>
              <a:t> </a:t>
            </a:r>
            <a:endParaRPr lang="en-US" dirty="0" smtClean="0"/>
          </a:p>
          <a:p>
            <a:pPr marL="0" lvl="1" indent="0">
              <a:spcBef>
                <a:spcPts val="0"/>
              </a:spcBef>
              <a:buNone/>
            </a:pPr>
            <a:r>
              <a:rPr lang="en-US" sz="1400" dirty="0"/>
              <a:t>	</a:t>
            </a:r>
            <a:r>
              <a:rPr lang="en-US" sz="1400" dirty="0" smtClean="0"/>
              <a:t>	( </a:t>
            </a:r>
            <a:r>
              <a:rPr lang="en-US" sz="1400" dirty="0" smtClean="0">
                <a:hlinkClick r:id="rId2"/>
              </a:rPr>
              <a:t>www.auvsi.org/advocacy/exemptions70</a:t>
            </a:r>
            <a:r>
              <a:rPr lang="en-US" sz="1400" dirty="0" smtClean="0"/>
              <a:t> )</a:t>
            </a:r>
          </a:p>
          <a:p>
            <a:pPr marL="461963" lvl="1" indent="-461963">
              <a:buFont typeface="Wingdings" panose="05000000000000000000" pitchFamily="2" charset="2"/>
              <a:buChar char="§"/>
            </a:pPr>
            <a:r>
              <a:rPr lang="en-US" sz="1400" dirty="0" smtClean="0"/>
              <a:t>“NAR </a:t>
            </a:r>
            <a:r>
              <a:rPr lang="en-US" sz="1400" dirty="0"/>
              <a:t>supports efforts to create new federal regulations to allow for the future commercial use of unmanned aerial vehicle technology by the real estate industry</a:t>
            </a:r>
            <a:r>
              <a:rPr lang="en-US" sz="1400" dirty="0" smtClean="0"/>
              <a:t>.  NAR </a:t>
            </a:r>
            <a:r>
              <a:rPr lang="en-US" sz="1400" dirty="0"/>
              <a:t>is </a:t>
            </a:r>
            <a:r>
              <a:rPr lang="en-US" sz="1400" b="1" dirty="0"/>
              <a:t>committed to working with the Federal Aviation Administration, and any other relevant federal agencies</a:t>
            </a:r>
            <a:r>
              <a:rPr lang="en-US" sz="1400" dirty="0"/>
              <a:t>, during the regulatory approval process. The National Association of REALTORS® will continue its ongoing efforts to educate REALTORS® about the current and future regulatory structure for the safe and responsible operation of unmanned aerial vehicles</a:t>
            </a:r>
            <a:r>
              <a:rPr lang="en-US" sz="1400" dirty="0" smtClean="0"/>
              <a:t>.”</a:t>
            </a:r>
          </a:p>
          <a:p>
            <a:pPr marL="228600" lvl="2" indent="0">
              <a:buNone/>
            </a:pPr>
            <a:r>
              <a:rPr lang="en-US" sz="1400" dirty="0" smtClean="0"/>
              <a:t>	-	National Association </a:t>
            </a:r>
            <a:r>
              <a:rPr lang="en-US" sz="1400" dirty="0"/>
              <a:t>of Realtors </a:t>
            </a:r>
            <a:r>
              <a:rPr lang="en-US" sz="1400" dirty="0" smtClean="0"/>
              <a:t>( </a:t>
            </a:r>
            <a:r>
              <a:rPr lang="en-US" sz="1400" dirty="0" smtClean="0">
                <a:hlinkClick r:id="rId3"/>
              </a:rPr>
              <a:t>http</a:t>
            </a:r>
            <a:r>
              <a:rPr lang="en-US" sz="1400" dirty="0">
                <a:hlinkClick r:id="rId3"/>
              </a:rPr>
              <a:t>://</a:t>
            </a:r>
            <a:r>
              <a:rPr lang="en-US" sz="1400" dirty="0" smtClean="0">
                <a:hlinkClick r:id="rId3"/>
              </a:rPr>
              <a:t>narfocus.com/billdatabase/index.php</a:t>
            </a:r>
            <a:r>
              <a:rPr lang="en-US" sz="1400" dirty="0" smtClean="0"/>
              <a:t> )</a:t>
            </a:r>
          </a:p>
        </p:txBody>
      </p:sp>
      <p:sp>
        <p:nvSpPr>
          <p:cNvPr id="6" name="Footer Placeholder 5"/>
          <p:cNvSpPr>
            <a:spLocks noGrp="1"/>
          </p:cNvSpPr>
          <p:nvPr>
            <p:ph type="ftr" sz="quarter" idx="11"/>
          </p:nvPr>
        </p:nvSpPr>
        <p:spPr/>
        <p:txBody>
          <a:bodyPr/>
          <a:lstStyle/>
          <a:p>
            <a:r>
              <a:rPr lang="en-US" dirty="0" smtClean="0"/>
              <a:t>©2016 Lewis Roca Rothgerber Christie LLP  /  lrrc.com </a:t>
            </a:r>
            <a:endParaRPr lang="en-US" dirty="0"/>
          </a:p>
        </p:txBody>
      </p:sp>
      <p:sp>
        <p:nvSpPr>
          <p:cNvPr id="7" name="Slide Number Placeholder 6"/>
          <p:cNvSpPr>
            <a:spLocks noGrp="1"/>
          </p:cNvSpPr>
          <p:nvPr>
            <p:ph type="sldNum" sz="quarter" idx="12"/>
          </p:nvPr>
        </p:nvSpPr>
        <p:spPr/>
        <p:txBody>
          <a:bodyPr/>
          <a:lstStyle/>
          <a:p>
            <a:fld id="{538E2305-5E0D-45A7-9DC6-2E6679313C85}" type="slidenum">
              <a:rPr lang="en-US" smtClean="0"/>
              <a:t>6</a:t>
            </a:fld>
            <a:endParaRPr lang="en-US" dirty="0"/>
          </a:p>
        </p:txBody>
      </p:sp>
    </p:spTree>
    <p:extLst>
      <p:ext uri="{BB962C8B-B14F-4D97-AF65-F5344CB8AC3E}">
        <p14:creationId xmlns:p14="http://schemas.microsoft.com/office/powerpoint/2010/main" val="470467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Drones </a:t>
            </a:r>
            <a:r>
              <a:rPr lang="en-US" b="1" dirty="0"/>
              <a:t>in the </a:t>
            </a:r>
            <a:r>
              <a:rPr lang="en-US" b="1" dirty="0" smtClean="0"/>
              <a:t>Real Estate Industry</a:t>
            </a:r>
            <a:endParaRPr lang="en-US" dirty="0"/>
          </a:p>
        </p:txBody>
      </p:sp>
      <p:sp>
        <p:nvSpPr>
          <p:cNvPr id="3" name="Content Placeholder 2"/>
          <p:cNvSpPr>
            <a:spLocks noGrp="1"/>
          </p:cNvSpPr>
          <p:nvPr>
            <p:ph idx="1"/>
          </p:nvPr>
        </p:nvSpPr>
        <p:spPr>
          <a:xfrm>
            <a:off x="685800" y="878186"/>
            <a:ext cx="7772400" cy="5309708"/>
          </a:xfrm>
        </p:spPr>
        <p:txBody>
          <a:bodyPr/>
          <a:lstStyle/>
          <a:p>
            <a:pPr marL="463550" lvl="0" indent="-463550">
              <a:buFont typeface="Wingdings" panose="05000000000000000000" pitchFamily="2" charset="2"/>
              <a:buChar char="§"/>
            </a:pPr>
            <a:r>
              <a:rPr lang="en-US" dirty="0" smtClean="0"/>
              <a:t>Real Estate Industry applications </a:t>
            </a:r>
            <a:r>
              <a:rPr lang="en-US" dirty="0"/>
              <a:t>include:</a:t>
            </a:r>
          </a:p>
          <a:p>
            <a:pPr marL="692150" lvl="1" indent="-463550">
              <a:buClr>
                <a:srgbClr val="AF272F"/>
              </a:buClr>
              <a:buFont typeface="Wingdings" panose="05000000000000000000" pitchFamily="2" charset="2"/>
              <a:buChar char="§"/>
            </a:pPr>
            <a:r>
              <a:rPr lang="en-US" sz="2200" dirty="0">
                <a:solidFill>
                  <a:srgbClr val="323232"/>
                </a:solidFill>
              </a:rPr>
              <a:t>Aerial photography and videography for property marketing</a:t>
            </a:r>
          </a:p>
          <a:p>
            <a:pPr marL="692150" lvl="1" indent="-463550">
              <a:buClr>
                <a:srgbClr val="AF272F"/>
              </a:buClr>
              <a:buFont typeface="Wingdings" panose="05000000000000000000" pitchFamily="2" charset="2"/>
              <a:buChar char="§"/>
            </a:pPr>
            <a:r>
              <a:rPr lang="en-US" sz="2200" dirty="0">
                <a:solidFill>
                  <a:srgbClr val="323232"/>
                </a:solidFill>
              </a:rPr>
              <a:t>Neighborhood Perspective</a:t>
            </a:r>
          </a:p>
          <a:p>
            <a:pPr marL="692150" lvl="1" indent="-463550">
              <a:buClr>
                <a:srgbClr val="AF272F"/>
              </a:buClr>
              <a:buFont typeface="Wingdings" panose="05000000000000000000" pitchFamily="2" charset="2"/>
              <a:buChar char="§"/>
            </a:pPr>
            <a:r>
              <a:rPr lang="en-US" sz="2200" dirty="0">
                <a:solidFill>
                  <a:srgbClr val="323232"/>
                </a:solidFill>
              </a:rPr>
              <a:t>Property Inspections</a:t>
            </a:r>
          </a:p>
          <a:p>
            <a:pPr marL="692150" lvl="1" indent="-463550">
              <a:buClr>
                <a:srgbClr val="AF272F"/>
              </a:buClr>
              <a:buFont typeface="Wingdings" panose="05000000000000000000" pitchFamily="2" charset="2"/>
              <a:buChar char="§"/>
            </a:pPr>
            <a:r>
              <a:rPr lang="en-US" sz="2200" dirty="0">
                <a:solidFill>
                  <a:srgbClr val="323232"/>
                </a:solidFill>
              </a:rPr>
              <a:t>Property Maps and Surveys</a:t>
            </a:r>
          </a:p>
          <a:p>
            <a:pPr marL="692150" lvl="1" indent="-463550">
              <a:buClr>
                <a:srgbClr val="AF272F"/>
              </a:buClr>
              <a:buFont typeface="Wingdings" panose="05000000000000000000" pitchFamily="2" charset="2"/>
              <a:buChar char="§"/>
            </a:pPr>
            <a:r>
              <a:rPr lang="en-US" sz="2200" dirty="0">
                <a:solidFill>
                  <a:srgbClr val="323232"/>
                </a:solidFill>
              </a:rPr>
              <a:t>Appraisals</a:t>
            </a:r>
          </a:p>
          <a:p>
            <a:pPr marL="692150" lvl="1" indent="-463550">
              <a:buClr>
                <a:srgbClr val="AF272F"/>
              </a:buClr>
              <a:buFont typeface="Wingdings" panose="05000000000000000000" pitchFamily="2" charset="2"/>
              <a:buChar char="§"/>
            </a:pPr>
            <a:r>
              <a:rPr lang="en-US" sz="2200" dirty="0">
                <a:solidFill>
                  <a:srgbClr val="323232"/>
                </a:solidFill>
              </a:rPr>
              <a:t>Property Management</a:t>
            </a:r>
          </a:p>
          <a:p>
            <a:pPr marL="692150" lvl="1" indent="-463550">
              <a:buClr>
                <a:srgbClr val="AF272F"/>
              </a:buClr>
              <a:buFont typeface="Wingdings" panose="05000000000000000000" pitchFamily="2" charset="2"/>
              <a:buChar char="§"/>
            </a:pPr>
            <a:r>
              <a:rPr lang="en-US" sz="2200" dirty="0">
                <a:solidFill>
                  <a:srgbClr val="323232"/>
                </a:solidFill>
              </a:rPr>
              <a:t>Security</a:t>
            </a:r>
          </a:p>
          <a:p>
            <a:pPr marL="692150" lvl="1" indent="-463550">
              <a:buClr>
                <a:srgbClr val="AF272F"/>
              </a:buClr>
              <a:buFont typeface="Wingdings" panose="05000000000000000000" pitchFamily="2" charset="2"/>
              <a:buChar char="§"/>
            </a:pPr>
            <a:r>
              <a:rPr lang="en-US" sz="2200" dirty="0">
                <a:solidFill>
                  <a:srgbClr val="323232"/>
                </a:solidFill>
              </a:rPr>
              <a:t>Insurance</a:t>
            </a:r>
          </a:p>
          <a:p>
            <a:pPr marL="692150" lvl="1" indent="-463550">
              <a:buFont typeface="Wingdings" panose="05000000000000000000" pitchFamily="2" charset="2"/>
              <a:buChar char="§"/>
            </a:pPr>
            <a:endParaRPr lang="en-US" sz="2200" dirty="0"/>
          </a:p>
          <a:p>
            <a:endParaRPr lang="en-US"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538E2305-5E0D-45A7-9DC6-2E6679313C85}" type="slidenum">
              <a:rPr lang="en-US" smtClean="0"/>
              <a:t>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037" y="3637937"/>
            <a:ext cx="4078287"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340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FFFFFF"/>
                </a:solidFill>
              </a:rPr>
              <a:t>Federal Law and Regulations – </a:t>
            </a:r>
            <a:r>
              <a:rPr lang="en-US" sz="2400" b="1" dirty="0" smtClean="0">
                <a:solidFill>
                  <a:srgbClr val="FFFFFF"/>
                </a:solidFill>
              </a:rPr>
              <a:t>FAA’s Role</a:t>
            </a:r>
            <a:endParaRPr lang="en-US" dirty="0"/>
          </a:p>
        </p:txBody>
      </p:sp>
      <p:sp>
        <p:nvSpPr>
          <p:cNvPr id="3" name="Content Placeholder 2"/>
          <p:cNvSpPr>
            <a:spLocks noGrp="1"/>
          </p:cNvSpPr>
          <p:nvPr>
            <p:ph idx="1"/>
          </p:nvPr>
        </p:nvSpPr>
        <p:spPr>
          <a:xfrm>
            <a:off x="685800" y="869133"/>
            <a:ext cx="7772400" cy="5318761"/>
          </a:xfrm>
        </p:spPr>
        <p:txBody>
          <a:bodyPr/>
          <a:lstStyle/>
          <a:p>
            <a:pPr>
              <a:buFont typeface="Wingdings" panose="05000000000000000000" pitchFamily="2" charset="2"/>
              <a:buChar char="§"/>
            </a:pPr>
            <a:r>
              <a:rPr lang="en-US" dirty="0" smtClean="0"/>
              <a:t>FAA Mission – “Provide the safest, most efficient aerospace system in the world.”</a:t>
            </a:r>
          </a:p>
          <a:p>
            <a:pPr>
              <a:buFont typeface="Wingdings" panose="05000000000000000000" pitchFamily="2" charset="2"/>
              <a:buChar char="§"/>
            </a:pPr>
            <a:r>
              <a:rPr lang="en-US" dirty="0" smtClean="0"/>
              <a:t>FAA’s Major Roles and Responsibilities:</a:t>
            </a:r>
          </a:p>
          <a:p>
            <a:pPr marL="512763" indent="-285750">
              <a:buFont typeface="Wingdings" panose="05000000000000000000" pitchFamily="2" charset="2"/>
              <a:buChar char="§"/>
            </a:pPr>
            <a:r>
              <a:rPr lang="en-US" sz="1800" dirty="0"/>
              <a:t>Regulating civil aviation to promote safety</a:t>
            </a:r>
          </a:p>
          <a:p>
            <a:pPr marL="512763" indent="-285750">
              <a:buFont typeface="Wingdings" panose="05000000000000000000" pitchFamily="2" charset="2"/>
              <a:buChar char="§"/>
            </a:pPr>
            <a:r>
              <a:rPr lang="en-US" sz="1800" dirty="0"/>
              <a:t>Encouraging and developing civil </a:t>
            </a:r>
            <a:r>
              <a:rPr lang="en-US" sz="1800" dirty="0" smtClean="0"/>
              <a:t>aeronautics,</a:t>
            </a:r>
            <a:br>
              <a:rPr lang="en-US" sz="1800" dirty="0" smtClean="0"/>
            </a:br>
            <a:r>
              <a:rPr lang="en-US" sz="1800" dirty="0" smtClean="0"/>
              <a:t>including </a:t>
            </a:r>
            <a:r>
              <a:rPr lang="en-US" sz="1800" dirty="0"/>
              <a:t>new aviation technology</a:t>
            </a:r>
          </a:p>
          <a:p>
            <a:pPr marL="512763" indent="-285750">
              <a:buFont typeface="Wingdings" panose="05000000000000000000" pitchFamily="2" charset="2"/>
              <a:buChar char="§"/>
            </a:pPr>
            <a:r>
              <a:rPr lang="en-US" sz="1800" dirty="0"/>
              <a:t>Developing and operating a system of air </a:t>
            </a:r>
            <a:r>
              <a:rPr lang="en-US" sz="1800" dirty="0" smtClean="0"/>
              <a:t>traffic</a:t>
            </a:r>
            <a:br>
              <a:rPr lang="en-US" sz="1800" dirty="0" smtClean="0"/>
            </a:br>
            <a:r>
              <a:rPr lang="en-US" sz="1800" dirty="0" smtClean="0"/>
              <a:t>control </a:t>
            </a:r>
            <a:r>
              <a:rPr lang="en-US" sz="1800" dirty="0"/>
              <a:t>and navigation for both civil and </a:t>
            </a:r>
            <a:r>
              <a:rPr lang="en-US" sz="1800" dirty="0" smtClean="0"/>
              <a:t>military</a:t>
            </a:r>
            <a:br>
              <a:rPr lang="en-US" sz="1800" dirty="0" smtClean="0"/>
            </a:br>
            <a:r>
              <a:rPr lang="en-US" sz="1800" dirty="0" smtClean="0"/>
              <a:t>aircraft</a:t>
            </a:r>
            <a:endParaRPr lang="en-US" sz="1800" dirty="0"/>
          </a:p>
          <a:p>
            <a:pPr marL="512763" indent="-285750">
              <a:buFont typeface="Wingdings" panose="05000000000000000000" pitchFamily="2" charset="2"/>
              <a:buChar char="§"/>
            </a:pPr>
            <a:r>
              <a:rPr lang="en-US" sz="1800" dirty="0"/>
              <a:t>Researching and developing the National </a:t>
            </a:r>
            <a:r>
              <a:rPr lang="en-US" sz="1800" dirty="0" smtClean="0"/>
              <a:t>Airspace</a:t>
            </a:r>
            <a:br>
              <a:rPr lang="en-US" sz="1800" dirty="0" smtClean="0"/>
            </a:br>
            <a:r>
              <a:rPr lang="en-US" sz="1800" dirty="0" smtClean="0"/>
              <a:t>System </a:t>
            </a:r>
            <a:r>
              <a:rPr lang="en-US" sz="1800" dirty="0"/>
              <a:t>and civil aeronautics</a:t>
            </a:r>
          </a:p>
          <a:p>
            <a:pPr marL="512763" indent="-285750">
              <a:buFont typeface="Wingdings" panose="05000000000000000000" pitchFamily="2" charset="2"/>
              <a:buChar char="§"/>
            </a:pPr>
            <a:r>
              <a:rPr lang="en-US" sz="1800" dirty="0"/>
              <a:t>Developing and carrying out programs to </a:t>
            </a:r>
            <a:r>
              <a:rPr lang="en-US" sz="1800" dirty="0" smtClean="0"/>
              <a:t>control</a:t>
            </a:r>
            <a:br>
              <a:rPr lang="en-US" sz="1800" dirty="0" smtClean="0"/>
            </a:br>
            <a:r>
              <a:rPr lang="en-US" sz="1800" dirty="0" smtClean="0"/>
              <a:t>aircraft </a:t>
            </a:r>
            <a:r>
              <a:rPr lang="en-US" sz="1800" dirty="0"/>
              <a:t>noise and other environmental effects of civil aviation</a:t>
            </a:r>
          </a:p>
          <a:p>
            <a:pPr marL="512763" indent="-285750">
              <a:buFont typeface="Wingdings" panose="05000000000000000000" pitchFamily="2" charset="2"/>
              <a:buChar char="§"/>
            </a:pPr>
            <a:r>
              <a:rPr lang="en-US" sz="1800" dirty="0"/>
              <a:t>Regulating U.S. commercial space transportation</a:t>
            </a:r>
          </a:p>
          <a:p>
            <a:pPr marL="0" indent="0">
              <a:buNone/>
            </a:pPr>
            <a:r>
              <a:rPr lang="en-US" sz="1400" dirty="0" smtClean="0"/>
              <a:t>( </a:t>
            </a:r>
            <a:r>
              <a:rPr lang="en-US" sz="1400" dirty="0" smtClean="0">
                <a:hlinkClick r:id="rId2"/>
              </a:rPr>
              <a:t>http</a:t>
            </a:r>
            <a:r>
              <a:rPr lang="en-US" sz="1400" dirty="0">
                <a:hlinkClick r:id="rId2"/>
              </a:rPr>
              <a:t>://www.faa.gov/about/mission</a:t>
            </a:r>
            <a:r>
              <a:rPr lang="en-US" sz="1400" dirty="0" smtClean="0">
                <a:hlinkClick r:id="rId2"/>
              </a:rPr>
              <a:t>/</a:t>
            </a:r>
            <a:r>
              <a:rPr lang="en-US" sz="1400" dirty="0" smtClean="0"/>
              <a:t> )</a:t>
            </a:r>
            <a:endParaRPr lang="en-US" sz="1400"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538E2305-5E0D-45A7-9DC6-2E6679313C85}" type="slidenum">
              <a:rPr lang="en-US" smtClean="0"/>
              <a:t>8</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723" y="247513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430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356" y="0"/>
            <a:ext cx="7919825" cy="742384"/>
          </a:xfrm>
        </p:spPr>
        <p:txBody>
          <a:bodyPr/>
          <a:lstStyle/>
          <a:p>
            <a:r>
              <a:rPr lang="en-US" sz="2400" b="1" dirty="0" smtClean="0"/>
              <a:t>Federal Law and Regulations – Drones Are Aircraft</a:t>
            </a:r>
            <a:endParaRPr lang="en-US" sz="2400" b="1" dirty="0"/>
          </a:p>
        </p:txBody>
      </p:sp>
      <p:sp>
        <p:nvSpPr>
          <p:cNvPr id="3" name="Content Placeholder 2"/>
          <p:cNvSpPr>
            <a:spLocks noGrp="1"/>
          </p:cNvSpPr>
          <p:nvPr>
            <p:ph idx="1"/>
          </p:nvPr>
        </p:nvSpPr>
        <p:spPr>
          <a:xfrm>
            <a:off x="549137" y="1401353"/>
            <a:ext cx="8024661" cy="4542880"/>
          </a:xfrm>
        </p:spPr>
        <p:txBody>
          <a:bodyPr>
            <a:normAutofit fontScale="92500" lnSpcReduction="20000"/>
          </a:bodyPr>
          <a:lstStyle/>
          <a:p>
            <a:pPr marL="342900" indent="-342900">
              <a:buFont typeface="Wingdings" panose="05000000000000000000" pitchFamily="2" charset="2"/>
              <a:buChar char="§"/>
            </a:pPr>
            <a:r>
              <a:rPr lang="en-US" sz="2400" dirty="0"/>
              <a:t>Aircraft – “Any contrivance invented, used, or designed to navigate, or fly in, the air.”(49 U.S.C. § 40102(a)(6); </a:t>
            </a:r>
            <a:r>
              <a:rPr lang="en-US" sz="2400" dirty="0" smtClean="0"/>
              <a:t/>
            </a:r>
            <a:br>
              <a:rPr lang="en-US" sz="2400" dirty="0" smtClean="0"/>
            </a:br>
            <a:r>
              <a:rPr lang="en-US" sz="2400" dirty="0" smtClean="0"/>
              <a:t>14 </a:t>
            </a:r>
            <a:r>
              <a:rPr lang="en-US" sz="2400" dirty="0"/>
              <a:t>C.F.R. § 1.1)</a:t>
            </a:r>
          </a:p>
          <a:p>
            <a:pPr marL="342900" lvl="0" indent="-342900">
              <a:buFont typeface="Wingdings" panose="05000000000000000000" pitchFamily="2" charset="2"/>
              <a:buChar char="§"/>
            </a:pPr>
            <a:r>
              <a:rPr lang="en-US" sz="2400" dirty="0"/>
              <a:t>Unmanned Aircraft – “An aircraft that is operated without the possibility of direct human intervention from within or on the aircraft.” (P.L. 112-95, section 331(8</a:t>
            </a:r>
            <a:r>
              <a:rPr lang="en-US" sz="2400" dirty="0" smtClean="0"/>
              <a:t>); 14 C.F.R. § 107.3)</a:t>
            </a:r>
            <a:endParaRPr lang="en-US" sz="2400" dirty="0"/>
          </a:p>
          <a:p>
            <a:pPr marL="342900" lvl="0" indent="-342900">
              <a:buFont typeface="Wingdings" panose="05000000000000000000" pitchFamily="2" charset="2"/>
              <a:buChar char="§"/>
            </a:pPr>
            <a:r>
              <a:rPr lang="en-US" sz="2400" dirty="0" smtClean="0"/>
              <a:t>“No person may operate an aircraft in a careless of reckless manner so as to endanger the life or property of another.” </a:t>
            </a:r>
            <a:br>
              <a:rPr lang="en-US" sz="2400" dirty="0" smtClean="0"/>
            </a:br>
            <a:r>
              <a:rPr lang="en-US" sz="2400" dirty="0" smtClean="0"/>
              <a:t>(14 C.F.R. § 91.13(a))</a:t>
            </a:r>
          </a:p>
          <a:p>
            <a:pPr marL="342900" lvl="0" indent="-342900">
              <a:buFont typeface="Wingdings" panose="05000000000000000000" pitchFamily="2" charset="2"/>
              <a:buChar char="§"/>
            </a:pPr>
            <a:r>
              <a:rPr lang="en-US" sz="2400" dirty="0" smtClean="0"/>
              <a:t>“</a:t>
            </a:r>
            <a:r>
              <a:rPr lang="en-US" sz="2400" dirty="0"/>
              <a:t>No person may operate a UAS in the National Airspace System without specific authority.”  (FAA Notice No. 07-01, Policy Statement, “Unmanned Aircraft Operations in the National Airspace System</a:t>
            </a:r>
            <a:r>
              <a:rPr lang="en-US" sz="2400" dirty="0" smtClean="0"/>
              <a:t>,” </a:t>
            </a:r>
            <a:r>
              <a:rPr lang="en-US" sz="2400" dirty="0"/>
              <a:t>February 13, 2007, Docket No. FAA-2006-25714</a:t>
            </a:r>
            <a:r>
              <a:rPr lang="en-US" sz="2400" dirty="0" smtClean="0"/>
              <a:t>)</a:t>
            </a:r>
            <a:endParaRPr lang="en-US" sz="2400" dirty="0"/>
          </a:p>
          <a:p>
            <a:endParaRPr lang="en-US" dirty="0"/>
          </a:p>
        </p:txBody>
      </p:sp>
      <p:sp>
        <p:nvSpPr>
          <p:cNvPr id="4" name="Footer Placeholder 3"/>
          <p:cNvSpPr>
            <a:spLocks noGrp="1"/>
          </p:cNvSpPr>
          <p:nvPr>
            <p:ph type="ftr" sz="quarter" idx="11"/>
          </p:nvPr>
        </p:nvSpPr>
        <p:spPr/>
        <p:txBody>
          <a:bodyPr/>
          <a:lstStyle/>
          <a:p>
            <a:r>
              <a:rPr lang="en-US" dirty="0" smtClean="0"/>
              <a:t>©2016 Lewis Roca Rothgerber Christie LLP  /  lrrc.com </a:t>
            </a:r>
            <a:endParaRPr lang="en-US" dirty="0"/>
          </a:p>
        </p:txBody>
      </p:sp>
      <p:sp>
        <p:nvSpPr>
          <p:cNvPr id="5" name="Slide Number Placeholder 4"/>
          <p:cNvSpPr>
            <a:spLocks noGrp="1"/>
          </p:cNvSpPr>
          <p:nvPr>
            <p:ph type="sldNum" sz="quarter" idx="12"/>
          </p:nvPr>
        </p:nvSpPr>
        <p:spPr/>
        <p:txBody>
          <a:bodyPr/>
          <a:lstStyle/>
          <a:p>
            <a:fld id="{538E2305-5E0D-45A7-9DC6-2E6679313C85}" type="slidenum">
              <a:rPr lang="en-US" smtClean="0"/>
              <a:t>9</a:t>
            </a:fld>
            <a:endParaRPr lang="en-US" dirty="0"/>
          </a:p>
        </p:txBody>
      </p:sp>
    </p:spTree>
    <p:extLst>
      <p:ext uri="{BB962C8B-B14F-4D97-AF65-F5344CB8AC3E}">
        <p14:creationId xmlns:p14="http://schemas.microsoft.com/office/powerpoint/2010/main" val="3003905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LRRC Theme 2016">
  <a:themeElements>
    <a:clrScheme name="Lewis Roca">
      <a:dk1>
        <a:srgbClr val="323232"/>
      </a:dk1>
      <a:lt1>
        <a:srgbClr val="FFFFFF"/>
      </a:lt1>
      <a:dk2>
        <a:srgbClr val="AF272F"/>
      </a:dk2>
      <a:lt2>
        <a:srgbClr val="F0F0F0"/>
      </a:lt2>
      <a:accent1>
        <a:srgbClr val="323232"/>
      </a:accent1>
      <a:accent2>
        <a:srgbClr val="949300"/>
      </a:accent2>
      <a:accent3>
        <a:srgbClr val="00897B"/>
      </a:accent3>
      <a:accent4>
        <a:srgbClr val="0057B8"/>
      </a:accent4>
      <a:accent5>
        <a:srgbClr val="68478D"/>
      </a:accent5>
      <a:accent6>
        <a:srgbClr val="AF272F"/>
      </a:accent6>
      <a:hlink>
        <a:srgbClr val="0057B8"/>
      </a:hlink>
      <a:folHlink>
        <a:srgbClr val="ABABAB"/>
      </a:folHlink>
    </a:clrScheme>
    <a:fontScheme name="Lewis Ro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CC0000"/>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101600" cmpd="sng">
          <a:solidFill>
            <a:schemeClr val="bg1">
              <a:lumMod val="75000"/>
            </a:schemeClr>
          </a:solidFill>
          <a:miter lim="800000"/>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dirty="0" smtClean="0"/>
        </a:defPPr>
      </a:lstStyle>
    </a:txDef>
  </a:objectDefaults>
  <a:extraClrSchemeLst/>
</a:theme>
</file>

<file path=ppt/theme/theme2.xml><?xml version="1.0" encoding="utf-8"?>
<a:theme xmlns:a="http://schemas.openxmlformats.org/drawingml/2006/main" name="1_LRRC Theme 2016">
  <a:themeElements>
    <a:clrScheme name="Lewis Roca">
      <a:dk1>
        <a:srgbClr val="323232"/>
      </a:dk1>
      <a:lt1>
        <a:srgbClr val="FFFFFF"/>
      </a:lt1>
      <a:dk2>
        <a:srgbClr val="AF272F"/>
      </a:dk2>
      <a:lt2>
        <a:srgbClr val="F0F0F0"/>
      </a:lt2>
      <a:accent1>
        <a:srgbClr val="323232"/>
      </a:accent1>
      <a:accent2>
        <a:srgbClr val="949300"/>
      </a:accent2>
      <a:accent3>
        <a:srgbClr val="00897B"/>
      </a:accent3>
      <a:accent4>
        <a:srgbClr val="0057B8"/>
      </a:accent4>
      <a:accent5>
        <a:srgbClr val="68478D"/>
      </a:accent5>
      <a:accent6>
        <a:srgbClr val="AF272F"/>
      </a:accent6>
      <a:hlink>
        <a:srgbClr val="0057B8"/>
      </a:hlink>
      <a:folHlink>
        <a:srgbClr val="ABABAB"/>
      </a:folHlink>
    </a:clrScheme>
    <a:fontScheme name="Lewis Ro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CC0000"/>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101600" cmpd="sng">
          <a:solidFill>
            <a:schemeClr val="bg1">
              <a:lumMod val="75000"/>
            </a:schemeClr>
          </a:solidFill>
          <a:miter lim="800000"/>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dirty="0" smtClean="0"/>
        </a:defPPr>
      </a:lstStyle>
    </a:txDef>
  </a:objectDefaults>
  <a:extraClrSchemeLst/>
</a:theme>
</file>

<file path=ppt/theme/theme3.xml><?xml version="1.0" encoding="utf-8"?>
<a:theme xmlns:a="http://schemas.openxmlformats.org/drawingml/2006/main" name="LRRC PPT Template 2016">
  <a:themeElements>
    <a:clrScheme name="Lewis Roca">
      <a:dk1>
        <a:srgbClr val="323232"/>
      </a:dk1>
      <a:lt1>
        <a:srgbClr val="FFFFFF"/>
      </a:lt1>
      <a:dk2>
        <a:srgbClr val="AF272F"/>
      </a:dk2>
      <a:lt2>
        <a:srgbClr val="F0F0F0"/>
      </a:lt2>
      <a:accent1>
        <a:srgbClr val="323232"/>
      </a:accent1>
      <a:accent2>
        <a:srgbClr val="949300"/>
      </a:accent2>
      <a:accent3>
        <a:srgbClr val="00897B"/>
      </a:accent3>
      <a:accent4>
        <a:srgbClr val="0057B8"/>
      </a:accent4>
      <a:accent5>
        <a:srgbClr val="68478D"/>
      </a:accent5>
      <a:accent6>
        <a:srgbClr val="AF272F"/>
      </a:accent6>
      <a:hlink>
        <a:srgbClr val="0057B8"/>
      </a:hlink>
      <a:folHlink>
        <a:srgbClr val="ABABAB"/>
      </a:folHlink>
    </a:clrScheme>
    <a:fontScheme name="Lewis Ro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CC0000"/>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101600" cmpd="sng">
          <a:solidFill>
            <a:schemeClr val="bg1">
              <a:lumMod val="75000"/>
            </a:schemeClr>
          </a:solidFill>
          <a:miter lim="800000"/>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dirty="0" smtClean="0"/>
        </a:defPPr>
      </a:lstStyle>
    </a:txDef>
  </a:objectDefaults>
  <a:extraClrSchemeLst/>
</a:theme>
</file>

<file path=ppt/theme/theme4.xml><?xml version="1.0" encoding="utf-8"?>
<a:theme xmlns:a="http://schemas.openxmlformats.org/drawingml/2006/main" name="1_LRRC PPT Template 2016">
  <a:themeElements>
    <a:clrScheme name="Lewis Roca">
      <a:dk1>
        <a:srgbClr val="323232"/>
      </a:dk1>
      <a:lt1>
        <a:srgbClr val="FFFFFF"/>
      </a:lt1>
      <a:dk2>
        <a:srgbClr val="AF272F"/>
      </a:dk2>
      <a:lt2>
        <a:srgbClr val="F0F0F0"/>
      </a:lt2>
      <a:accent1>
        <a:srgbClr val="323232"/>
      </a:accent1>
      <a:accent2>
        <a:srgbClr val="949300"/>
      </a:accent2>
      <a:accent3>
        <a:srgbClr val="00897B"/>
      </a:accent3>
      <a:accent4>
        <a:srgbClr val="0057B8"/>
      </a:accent4>
      <a:accent5>
        <a:srgbClr val="68478D"/>
      </a:accent5>
      <a:accent6>
        <a:srgbClr val="AF272F"/>
      </a:accent6>
      <a:hlink>
        <a:srgbClr val="0057B8"/>
      </a:hlink>
      <a:folHlink>
        <a:srgbClr val="ABABAB"/>
      </a:folHlink>
    </a:clrScheme>
    <a:fontScheme name="Lewis Ro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CC0000"/>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101600" cmpd="sng">
          <a:solidFill>
            <a:schemeClr val="bg1">
              <a:lumMod val="75000"/>
            </a:schemeClr>
          </a:solidFill>
          <a:miter lim="800000"/>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dirty="0" smtClean="0"/>
        </a:defPPr>
      </a:lstStyle>
    </a:txDef>
  </a:objectDefaults>
  <a:extraClrSchemeLst/>
</a:theme>
</file>

<file path=ppt/theme/theme5.xml><?xml version="1.0" encoding="utf-8"?>
<a:theme xmlns:a="http://schemas.openxmlformats.org/drawingml/2006/main" name="2_LRRC PPT Template 2016">
  <a:themeElements>
    <a:clrScheme name="Lewis Roca">
      <a:dk1>
        <a:srgbClr val="323232"/>
      </a:dk1>
      <a:lt1>
        <a:srgbClr val="FFFFFF"/>
      </a:lt1>
      <a:dk2>
        <a:srgbClr val="AF272F"/>
      </a:dk2>
      <a:lt2>
        <a:srgbClr val="F0F0F0"/>
      </a:lt2>
      <a:accent1>
        <a:srgbClr val="323232"/>
      </a:accent1>
      <a:accent2>
        <a:srgbClr val="949300"/>
      </a:accent2>
      <a:accent3>
        <a:srgbClr val="00897B"/>
      </a:accent3>
      <a:accent4>
        <a:srgbClr val="0057B8"/>
      </a:accent4>
      <a:accent5>
        <a:srgbClr val="68478D"/>
      </a:accent5>
      <a:accent6>
        <a:srgbClr val="AF272F"/>
      </a:accent6>
      <a:hlink>
        <a:srgbClr val="0057B8"/>
      </a:hlink>
      <a:folHlink>
        <a:srgbClr val="ABABAB"/>
      </a:folHlink>
    </a:clrScheme>
    <a:fontScheme name="Lewis Ro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CC0000"/>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101600" cmpd="sng">
          <a:solidFill>
            <a:schemeClr val="bg1">
              <a:lumMod val="75000"/>
            </a:schemeClr>
          </a:solidFill>
          <a:miter lim="800000"/>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dirty="0" smtClean="0"/>
        </a:defPPr>
      </a:lstStyle>
    </a:txDef>
  </a:objectDefaults>
  <a:extraClrSchemeLst/>
</a:theme>
</file>

<file path=ppt/theme/theme6.xml><?xml version="1.0" encoding="utf-8"?>
<a:theme xmlns:a="http://schemas.openxmlformats.org/drawingml/2006/main" name="3_LRRC PPT Template 2016">
  <a:themeElements>
    <a:clrScheme name="Lewis Roca">
      <a:dk1>
        <a:srgbClr val="323232"/>
      </a:dk1>
      <a:lt1>
        <a:srgbClr val="FFFFFF"/>
      </a:lt1>
      <a:dk2>
        <a:srgbClr val="AF272F"/>
      </a:dk2>
      <a:lt2>
        <a:srgbClr val="F0F0F0"/>
      </a:lt2>
      <a:accent1>
        <a:srgbClr val="323232"/>
      </a:accent1>
      <a:accent2>
        <a:srgbClr val="949300"/>
      </a:accent2>
      <a:accent3>
        <a:srgbClr val="00897B"/>
      </a:accent3>
      <a:accent4>
        <a:srgbClr val="0057B8"/>
      </a:accent4>
      <a:accent5>
        <a:srgbClr val="68478D"/>
      </a:accent5>
      <a:accent6>
        <a:srgbClr val="AF272F"/>
      </a:accent6>
      <a:hlink>
        <a:srgbClr val="0057B8"/>
      </a:hlink>
      <a:folHlink>
        <a:srgbClr val="ABABAB"/>
      </a:folHlink>
    </a:clrScheme>
    <a:fontScheme name="Lewis Ro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CC0000"/>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101600" cmpd="sng">
          <a:solidFill>
            <a:schemeClr val="bg1">
              <a:lumMod val="75000"/>
            </a:schemeClr>
          </a:solidFill>
          <a:miter lim="800000"/>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dirty="0" smtClean="0"/>
        </a:defPPr>
      </a:lstStyle>
    </a:txDef>
  </a:objectDefaults>
  <a:extraClrSchemeLst/>
</a:theme>
</file>

<file path=ppt/theme/theme7.xml><?xml version="1.0" encoding="utf-8"?>
<a:theme xmlns:a="http://schemas.openxmlformats.org/drawingml/2006/main" name="4_LRRC PPT Template 2016">
  <a:themeElements>
    <a:clrScheme name="Lewis Roca">
      <a:dk1>
        <a:srgbClr val="323232"/>
      </a:dk1>
      <a:lt1>
        <a:srgbClr val="FFFFFF"/>
      </a:lt1>
      <a:dk2>
        <a:srgbClr val="AF272F"/>
      </a:dk2>
      <a:lt2>
        <a:srgbClr val="F0F0F0"/>
      </a:lt2>
      <a:accent1>
        <a:srgbClr val="323232"/>
      </a:accent1>
      <a:accent2>
        <a:srgbClr val="949300"/>
      </a:accent2>
      <a:accent3>
        <a:srgbClr val="00897B"/>
      </a:accent3>
      <a:accent4>
        <a:srgbClr val="0057B8"/>
      </a:accent4>
      <a:accent5>
        <a:srgbClr val="68478D"/>
      </a:accent5>
      <a:accent6>
        <a:srgbClr val="AF272F"/>
      </a:accent6>
      <a:hlink>
        <a:srgbClr val="0057B8"/>
      </a:hlink>
      <a:folHlink>
        <a:srgbClr val="ABABAB"/>
      </a:folHlink>
    </a:clrScheme>
    <a:fontScheme name="Lewis Ro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CC0000"/>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101600" cmpd="sng">
          <a:solidFill>
            <a:schemeClr val="bg1">
              <a:lumMod val="75000"/>
            </a:schemeClr>
          </a:solidFill>
          <a:miter lim="800000"/>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dirty="0" smtClean="0"/>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3221</TotalTime>
  <Words>3605</Words>
  <Application>Microsoft Office PowerPoint</Application>
  <PresentationFormat>Letter Paper (8.5x11 in)</PresentationFormat>
  <Paragraphs>457</Paragraphs>
  <Slides>45</Slides>
  <Notes>1</Notes>
  <HiddenSlides>0</HiddenSlides>
  <MMClips>0</MMClips>
  <ScaleCrop>false</ScaleCrop>
  <HeadingPairs>
    <vt:vector size="4" baseType="variant">
      <vt:variant>
        <vt:lpstr>Theme</vt:lpstr>
      </vt:variant>
      <vt:variant>
        <vt:i4>7</vt:i4>
      </vt:variant>
      <vt:variant>
        <vt:lpstr>Slide Titles</vt:lpstr>
      </vt:variant>
      <vt:variant>
        <vt:i4>45</vt:i4>
      </vt:variant>
    </vt:vector>
  </HeadingPairs>
  <TitlesOfParts>
    <vt:vector size="52" baseType="lpstr">
      <vt:lpstr>LRRC Theme 2016</vt:lpstr>
      <vt:lpstr>1_LRRC Theme 2016</vt:lpstr>
      <vt:lpstr>LRRC PPT Template 2016</vt:lpstr>
      <vt:lpstr>1_LRRC PPT Template 2016</vt:lpstr>
      <vt:lpstr>2_LRRC PPT Template 2016</vt:lpstr>
      <vt:lpstr>3_LRRC PPT Template 2016</vt:lpstr>
      <vt:lpstr>4_LRRC PPT Template 2016</vt:lpstr>
      <vt:lpstr> Federal and State Regulatory and Legal Considerations</vt:lpstr>
      <vt:lpstr>Overview</vt:lpstr>
      <vt:lpstr>UAS Introduction - Terminology</vt:lpstr>
      <vt:lpstr>UAS Introduction</vt:lpstr>
      <vt:lpstr>UAS Introduction – More Than Just the Drone </vt:lpstr>
      <vt:lpstr>Drones in the Real Estate Industry</vt:lpstr>
      <vt:lpstr>Drones in the Real Estate Industry</vt:lpstr>
      <vt:lpstr>Federal Law and Regulations – FAA’s Role</vt:lpstr>
      <vt:lpstr>Federal Law and Regulations – Drones Are Aircraft</vt:lpstr>
      <vt:lpstr>Federal Law and Regulations - UAS</vt:lpstr>
      <vt:lpstr>Federal Law and Regulations – Section 333 Exemptions</vt:lpstr>
      <vt:lpstr>Federal Law and Regulations – Permanent Rules are Here!</vt:lpstr>
      <vt:lpstr>Federal Law and Regulations – Part 107 Rules</vt:lpstr>
      <vt:lpstr>Federal Law and Regulations – Part 107 Rules</vt:lpstr>
      <vt:lpstr>Federal Law and Regulations – Small UAS Must Be Registered</vt:lpstr>
      <vt:lpstr>FAA Extension, Safety, and Security Act of 2016</vt:lpstr>
      <vt:lpstr>FAA Extension, Safety, and Security Act of 2016</vt:lpstr>
      <vt:lpstr>UAS Issues and Responsibilities </vt:lpstr>
      <vt:lpstr>Federal Authority v. State and Local Authority?</vt:lpstr>
      <vt:lpstr>State UAS Legislation </vt:lpstr>
      <vt:lpstr>Colorado Legislation</vt:lpstr>
      <vt:lpstr>State Law Considerations - Airspace and Property Rights</vt:lpstr>
      <vt:lpstr>State Law Considerations - Airspace and Property Rights</vt:lpstr>
      <vt:lpstr>State Law Considerations - Airspace and Property Rights</vt:lpstr>
      <vt:lpstr>National Airspace System - Structure</vt:lpstr>
      <vt:lpstr>State Law Considerations - Airspace and Property Rights</vt:lpstr>
      <vt:lpstr>State Law Considerations - Airspace and Property Rights</vt:lpstr>
      <vt:lpstr>State Law Considerations - Airspace and Property Rights</vt:lpstr>
      <vt:lpstr>State Law Considerations - Airspace and Property Rights</vt:lpstr>
      <vt:lpstr>State Law Considerations - Airspace and Property Rights</vt:lpstr>
      <vt:lpstr>State Law Considerations - Airspace and Property Rights</vt:lpstr>
      <vt:lpstr>State Law Considerations - Airspace and Property Rights</vt:lpstr>
      <vt:lpstr>State Law Considerations - Airspace and Property Rights</vt:lpstr>
      <vt:lpstr>State Law Considerations - Airspace and Property Rights</vt:lpstr>
      <vt:lpstr>Airspace and Property Rights - Practical Considerations</vt:lpstr>
      <vt:lpstr>Drones and Privacy</vt:lpstr>
      <vt:lpstr>Drones and Privacy</vt:lpstr>
      <vt:lpstr>State Law Considerations - Privacy</vt:lpstr>
      <vt:lpstr>Key Business Considerations –  To Drone or Not to Drone?</vt:lpstr>
      <vt:lpstr>Key Business Considerations –  UAS Insurance</vt:lpstr>
      <vt:lpstr>Key Business Considerations –  UAS Insurance</vt:lpstr>
      <vt:lpstr>Key Business Considerations – Contracting for Drone Services</vt:lpstr>
      <vt:lpstr>Key Business Considerations – What To Do With All of That Data?</vt:lpstr>
      <vt:lpstr>UAS Trends – What Comes Next?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2016</dc:creator>
  <cp:lastModifiedBy>System Administrator</cp:lastModifiedBy>
  <cp:revision>261</cp:revision>
  <cp:lastPrinted>2017-01-15T19:56:35Z</cp:lastPrinted>
  <dcterms:created xsi:type="dcterms:W3CDTF">2016-01-18T02:02:33Z</dcterms:created>
  <dcterms:modified xsi:type="dcterms:W3CDTF">2017-01-17T22:49:12Z</dcterms:modified>
</cp:coreProperties>
</file>