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jpeg" ContentType="image/jpeg"/>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ReColorado.com" TargetMode="Externa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p>
            <a:pPr>
              <a:defRPr sz="1800"/>
            </a:pPr>
            <a:r>
              <a:t>Hi, I’m Jill Schafer. I’ve been a full time real estate agent in the Denver Metro area for 15 years. I joined the Denver Metro Association of Realtors Market Trends Committee in October 2014.</a:t>
            </a:r>
          </a:p>
          <a:p>
            <a:pPr>
              <a:defRPr sz="1800"/>
            </a:pPr>
            <a:r>
              <a:t>This past October, I was Appointed Chair. The Market Trends Committee members operate as the voice of real estate and are often interviewed by the press because of our knowledge of the trends..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defRPr sz="2800"/>
            </a:pPr>
            <a:r>
              <a:t>Let’s take a closer look</a:t>
            </a:r>
          </a:p>
          <a:p>
            <a:pPr>
              <a:defRPr sz="2800"/>
            </a:pPr>
            <a:r>
              <a:t>At first glance this home looks awesome. I’ve always wanted a beautiful swimming pool! How about you?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defRPr sz="2700"/>
            </a:pPr>
            <a:r>
              <a:t>Belly flop!  This isn’t exactly what I had in mind. </a:t>
            </a:r>
          </a:p>
          <a:p>
            <a:pPr>
              <a:defRPr sz="2700"/>
            </a:pPr>
            <a:r>
              <a:t>I can spout all kinds of statistics to you but without perspective, they don’t mean much.And as it says- Perspective is everything!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defRPr sz="1800"/>
            </a:pPr>
            <a:r>
              <a:t>This chart gives you a quick visual of what’s happened in real estate in the </a:t>
            </a:r>
            <a:r>
              <a:rPr b="1" u="sng"/>
              <a:t>past 10 years.</a:t>
            </a:r>
            <a:r>
              <a:t> The top, yellow line is the number of active listings at each months’ end- the number of homes for sale. You can see we </a:t>
            </a:r>
            <a:r>
              <a:rPr b="1"/>
              <a:t>peaked in mid 2008 at 26,333 active listings.</a:t>
            </a:r>
            <a:r>
              <a:t> That’s a lot of choices!!  I remember being able to set 2 dozen showings on a weekend trip for relocating buyers and they could come back a few months later and most of those homes would still be available. Compare that to our </a:t>
            </a:r>
            <a:r>
              <a:rPr b="1"/>
              <a:t>peak this year in August at 8,807 active listings</a:t>
            </a:r>
            <a:r>
              <a:t>.  This year looks a lot better than 2008. Now that is the </a:t>
            </a:r>
            <a:r>
              <a:rPr b="1"/>
              <a:t>highest peak we’ve had since 2012 but it is still low when you compare to the last ‘bust’ </a:t>
            </a:r>
            <a:r>
              <a:t> We </a:t>
            </a:r>
            <a:r>
              <a:rPr b="1"/>
              <a:t>ended the year with 5,577 active listings.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defRPr sz="2200"/>
            </a:pPr>
            <a:r>
              <a:t>Now look at the blue line. That’s the number of homes SOLD at the end of each month- again the chart shows the past 10 years. </a:t>
            </a:r>
            <a:r>
              <a:rPr b="1"/>
              <a:t>January 2011</a:t>
            </a:r>
            <a:r>
              <a:t> marked the </a:t>
            </a:r>
            <a:r>
              <a:rPr b="1"/>
              <a:t>lowest number of homes sold in a month at 1,897.</a:t>
            </a:r>
            <a:r>
              <a:t> Compare that to our </a:t>
            </a:r>
            <a:r>
              <a:rPr b="1"/>
              <a:t>lowest number sold in 2018</a:t>
            </a:r>
            <a:r>
              <a:t>, which also occurred in </a:t>
            </a:r>
            <a:r>
              <a:rPr b="1"/>
              <a:t>January. We sold 2,736 homes</a:t>
            </a:r>
            <a:r>
              <a:t>. The </a:t>
            </a:r>
            <a:r>
              <a:rPr b="1"/>
              <a:t>last month of 2018 we sold 3,396 properties</a:t>
            </a:r>
            <a:r>
              <a:t>. So again, with perspective- things looked pretty positive in 2018 when compared to the data over the past 10 years.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defRPr b="1" sz="1500"/>
            </a:pPr>
            <a:r>
              <a:rPr b="0"/>
              <a:t>Let’s look a the more recent history for perspective. This chart shows the</a:t>
            </a:r>
            <a:r>
              <a:t> </a:t>
            </a:r>
            <a:r>
              <a:rPr sz="1600"/>
              <a:t>past 13 months</a:t>
            </a:r>
            <a:r>
              <a:t>. The yellow columns are active listings, Blues are the solds, greens indicates Under Contract and the purplish colored column is the number of sold residential properties (both detached and attached homes combined)</a:t>
            </a:r>
          </a:p>
          <a:p>
            <a:pPr>
              <a:defRPr sz="1500"/>
            </a:pPr>
            <a:r>
              <a:t>We sold 4,408 in December of 2017</a:t>
            </a:r>
          </a:p>
          <a:p>
            <a:pPr>
              <a:defRPr sz="1500"/>
            </a:pPr>
            <a:r>
              <a:t>But in the last month of 2018, we only sold 3,396</a:t>
            </a:r>
          </a:p>
          <a:p>
            <a:pPr>
              <a:defRPr sz="1500"/>
            </a:pPr>
            <a:r>
              <a:t>   That’s a 22.96% reduction in sales </a:t>
            </a:r>
          </a:p>
          <a:p>
            <a:pPr>
              <a:defRPr sz="1500"/>
            </a:pPr>
          </a:p>
          <a:p>
            <a:pPr>
              <a:defRPr sz="1500"/>
            </a:pPr>
            <a:r>
              <a:t>Meanwhile,  The yellow columns are the number of active listings at months end.</a:t>
            </a:r>
          </a:p>
          <a:p>
            <a:pPr>
              <a:defRPr sz="1500"/>
            </a:pPr>
            <a:r>
              <a:t>You can see buyers had </a:t>
            </a:r>
            <a:r>
              <a:rPr b="1"/>
              <a:t>the most choices in September when we had 8,807 active listings </a:t>
            </a:r>
            <a:endParaRPr b="1"/>
          </a:p>
          <a:p>
            <a:pPr>
              <a:defRPr sz="1500"/>
            </a:pPr>
          </a:p>
          <a:p>
            <a:pPr>
              <a:defRPr sz="1500"/>
            </a:pPr>
            <a:r>
              <a:t>When you compare our most recent data from December to the same month in 2017 -to again give us some perspective. </a:t>
            </a:r>
          </a:p>
          <a:p>
            <a:pPr>
              <a:defRPr sz="1500"/>
            </a:pPr>
            <a:r>
              <a:t>In </a:t>
            </a:r>
            <a:r>
              <a:rPr b="1"/>
              <a:t>December 2017 buyers had 3,854 choices</a:t>
            </a:r>
          </a:p>
          <a:p>
            <a:pPr>
              <a:defRPr b="1" sz="1500"/>
            </a:pPr>
            <a:r>
              <a:t>December 2018 buyers had 5,577 choices.   44.71% more choices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defRPr sz="2200"/>
            </a:pPr>
            <a:r>
              <a:t>After 15 years in this business. One thing I know for sure. Real estate Is a roller coaster ride every year!  Some of us take the ride like the guy on the right! </a:t>
            </a:r>
          </a:p>
          <a:p>
            <a:pPr>
              <a:defRPr sz="2200"/>
            </a:pPr>
            <a:r>
              <a:t>Meanwhile, some take the ride with white knuckles and the media likes to report on the white knuckled guy’s fears the most.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lvl1pPr>
              <a:defRPr sz="2500"/>
            </a:lvl1pPr>
          </a:lstStyle>
          <a:p>
            <a:pPr/>
            <a:r>
              <a:t>What will the ride look like in 2019?  That’s what everyone wants to know and next to “How’s the market” the most common question I hear is.  “What can I expect to see in the coming year.”  Oh, how I wish I had a crystal ball!!! Think how rich I would be! I’d be looking at that crystal ball from a beach in the Cayman Islands!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defRPr sz="1800"/>
            </a:pPr>
            <a:r>
              <a:t>I usually say the real estate market kicks into gear after the Super Bowl, but this year, it appears the warm weather has things jumping a few weeks earlier. I’m as excited as my squirrel friend for 2019. The ride has already started. I spoke to a real estate photographer in mid December and he said this was his busiest December in 10 years. Many sellers spent the end of the year getting their homes ready to go on the market. Looking at just my office’s list of COMING SOON homes I think we are going to see some great new inventory choices. Kentwood Real Estate also sends out a list of Buyer Needs to our agents and that’s long already this year too.</a:t>
            </a:r>
          </a:p>
          <a:p>
            <a:pPr>
              <a:defRPr sz="1800"/>
            </a:pPr>
            <a:r>
              <a:t>So while we have inventory now, buyers are still trying to find ‘the right home” and new choices will be welcome.</a:t>
            </a:r>
          </a:p>
          <a:p>
            <a:pPr>
              <a:defRPr sz="1800"/>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defRPr sz="1300"/>
            </a:pPr>
            <a:r>
              <a:t>We are currently in the anticipation portion of the real estate ride. Let’s look at our slowest and busiest months. Remember I don’t have that crystal ball so I look at the past to try and predict the future. As Dr. Phil says “The best predictor of future behavior is  relevant past behavior. </a:t>
            </a:r>
          </a:p>
          <a:p>
            <a:pPr>
              <a:defRPr sz="1300"/>
            </a:pPr>
          </a:p>
          <a:p>
            <a:pPr>
              <a:defRPr sz="1300"/>
            </a:pPr>
            <a:r>
              <a:t>At the end of the year - few people are putting their homes on the market. I guess they are busy with entertaining and baking and family. At the </a:t>
            </a:r>
            <a:r>
              <a:rPr b="1"/>
              <a:t>end of 2017 NEW LISTINGS were at a low of 2,376</a:t>
            </a:r>
            <a:r>
              <a:t>- not a record low but the lowest in the past 13 months, </a:t>
            </a:r>
          </a:p>
          <a:p>
            <a:pPr>
              <a:defRPr sz="1300"/>
            </a:pPr>
            <a:r>
              <a:t>Then more and more homes came on the market until </a:t>
            </a:r>
            <a:r>
              <a:rPr b="1"/>
              <a:t>May when we had the most new listings, 7,750 homes came on the market.</a:t>
            </a:r>
            <a:endParaRPr b="1"/>
          </a:p>
          <a:p>
            <a:pPr>
              <a:defRPr sz="1300"/>
            </a:pPr>
            <a:endParaRPr b="1"/>
          </a:p>
          <a:p>
            <a:pPr>
              <a:defRPr sz="1300"/>
            </a:pPr>
            <a:r>
              <a:rPr b="1"/>
              <a:t>T</a:t>
            </a:r>
            <a:r>
              <a:t>he lowest number of </a:t>
            </a:r>
            <a:r>
              <a:rPr b="1"/>
              <a:t>SOLDS</a:t>
            </a:r>
            <a:r>
              <a:t> was in January with 3,012</a:t>
            </a:r>
          </a:p>
          <a:p>
            <a:pPr>
              <a:defRPr sz="1300"/>
            </a:pPr>
            <a:r>
              <a:t>We saw a steady increase in sales as the market picked up steam. The </a:t>
            </a:r>
            <a:r>
              <a:rPr b="1"/>
              <a:t>largest number of homes closed in June in 2018</a:t>
            </a:r>
            <a:r>
              <a:t>  These peaks and valleys vary a little year to year, but the trend lines are similar.  </a:t>
            </a:r>
          </a:p>
          <a:p>
            <a:pPr>
              <a:defRPr sz="1300"/>
            </a:pPr>
            <a:r>
              <a:t>What that tells me is that now is the time for people who want to sell to start working with a Realtor to prepare their home or get pre-approved to buy.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defRPr sz="1400"/>
            </a:pPr>
            <a:r>
              <a:t>One of the indicators I use the most to set prices and to give my sellers an idea of how long they can expect to have their homes on the market is Months of Inventory or MOI. Basically what MOI shows us is </a:t>
            </a:r>
            <a:r>
              <a:rPr b="1"/>
              <a:t>If the rate of sales stays the same, how long will it take to sell all of the homes currently on the market. </a:t>
            </a:r>
            <a:endParaRPr b="1"/>
          </a:p>
          <a:p>
            <a:pPr>
              <a:defRPr sz="1400"/>
            </a:pPr>
            <a:r>
              <a:rPr b="1"/>
              <a:t>Less than 5 months of inventory is considered a Seller’s Market</a:t>
            </a:r>
            <a:r>
              <a:t>. With homes selling quickly, buyers don’t have much negotiating power, if they want the house- they are going to have to lay all their cards on the table. Sellers know they have a hot commodity and are likely to get what they are asking or at least close to it. </a:t>
            </a:r>
          </a:p>
          <a:p>
            <a:pPr>
              <a:defRPr sz="1400"/>
            </a:pPr>
          </a:p>
          <a:p>
            <a:pPr>
              <a:defRPr sz="1400"/>
            </a:pPr>
            <a:r>
              <a:rPr b="1"/>
              <a:t>Between 5 and 6 months is an equal market </a:t>
            </a:r>
            <a:r>
              <a:t>where neither buyers or sellers are at an advantage. And </a:t>
            </a:r>
            <a:r>
              <a:rPr b="1"/>
              <a:t>over 6 months puts the negotiating power in the BUYERS hands.</a:t>
            </a:r>
            <a:endParaRPr b="1"/>
          </a:p>
          <a:p>
            <a:pPr>
              <a:defRPr sz="1400"/>
            </a:pPr>
          </a:p>
          <a:p>
            <a:pPr>
              <a:defRPr sz="1400"/>
            </a:pPr>
            <a:r>
              <a:t>As you can see, </a:t>
            </a:r>
            <a:r>
              <a:rPr b="1"/>
              <a:t>every price range except for single family luxury homes priced over $1m has LESS than 5 months of inventory.  Between 200,000 and $400,000 there’s less than a month of inventory,</a:t>
            </a:r>
            <a:r>
              <a:t> with only 771 houses available. That’s why those first time home buyers are having a hard time finding a starter home.</a:t>
            </a:r>
            <a:br/>
            <a:r>
              <a:t>Above $1M neither buyers or sellers have much of an advantage. Although location has an impact in the luxury market. Remember, These numbers cover 11 counties.  But if you look at the popular Denver central neighborhoods, the sellers’ have the advantage and the further out in the suburbs, the buyer’s have more negotiating power. In fact in Cherry Hills Village there are 22 months of inventory of homes priced over $3 million.So if you’re looking for a deal- let me know and we will head that way. But buyers don’t have as many choices in Country Club, HIlltop, Wash Park and other closer-in luxury neighborhoods.</a:t>
            </a:r>
          </a:p>
          <a:p>
            <a:pPr>
              <a:defRPr sz="1400"/>
            </a:pPr>
          </a:p>
          <a:p>
            <a:pPr>
              <a:defRPr sz="1400"/>
            </a:pPr>
            <a:r>
              <a:t>Every section of the attached home/condo market has less than 5 months of inventory. Things are almost even with luxury condos as well but not quite.  While you see condos and duplexes popping up all over, the demand is still high.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defRPr sz="1900"/>
            </a:pPr>
            <a:r>
              <a:t>The report is released monthly and  has charts and graphs and insights to the market trends in real estate.</a:t>
            </a:r>
          </a:p>
          <a:p>
            <a:pPr>
              <a:defRPr sz="1900"/>
            </a:pPr>
          </a:p>
          <a:p>
            <a:pPr>
              <a:defRPr sz="1900"/>
            </a:pPr>
            <a:r>
              <a:t>We use numbers provided by </a:t>
            </a:r>
            <a:r>
              <a:rPr u="sng">
                <a:solidFill>
                  <a:srgbClr val="0563C1"/>
                </a:solidFill>
                <a:uFill>
                  <a:solidFill>
                    <a:srgbClr val="0563C1"/>
                  </a:solidFill>
                </a:uFill>
                <a:hlinkClick r:id="rId3" invalidUrl="" action="" tgtFrame="" tooltip="" history="1" highlightClick="0" endSnd="0"/>
              </a:rPr>
              <a:t>ReColorado.com</a:t>
            </a:r>
            <a:r>
              <a:t> and cover the 11 county metro area.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defRPr sz="1300"/>
            </a:pPr>
            <a:r>
              <a:t>According to the US Census Bureau, 80,000 people moved to Colorado from mid-2017 to mid-2018. Will people continue moving here in 2019?</a:t>
            </a:r>
          </a:p>
          <a:p>
            <a:pPr>
              <a:defRPr sz="1300"/>
            </a:pPr>
            <a:r>
              <a:t>We ended the year with 44.71 percent more active listings. Will buyers have more choices? </a:t>
            </a:r>
          </a:p>
          <a:p>
            <a:pPr>
              <a:defRPr sz="1300"/>
            </a:pPr>
            <a:r>
              <a:t>Annual price appreciation was up in 2018 between 6.92% and 8.32%  Will prices continue to go up?</a:t>
            </a:r>
          </a:p>
          <a:p>
            <a:pPr>
              <a:defRPr sz="1300"/>
            </a:pPr>
          </a:p>
          <a:p>
            <a:pPr>
              <a:defRPr sz="1400"/>
            </a:pPr>
            <a:r>
              <a:t>I think it’s safe to predict that yes, people will continue to move here</a:t>
            </a:r>
          </a:p>
          <a:p>
            <a:pPr>
              <a:defRPr sz="1400"/>
            </a:pPr>
            <a:r>
              <a:t>yes, buyers will have more choices</a:t>
            </a:r>
          </a:p>
          <a:p>
            <a:pPr>
              <a:defRPr sz="1400"/>
            </a:pPr>
            <a:r>
              <a:t>and yes, prices will continue to go up</a:t>
            </a:r>
          </a:p>
          <a:p>
            <a:pPr>
              <a:defRPr sz="1400"/>
            </a:pPr>
          </a:p>
          <a:p>
            <a:pPr>
              <a:defRPr sz="1400"/>
            </a:pPr>
            <a:r>
              <a:t>What things may cause problems in 2019? </a:t>
            </a:r>
          </a:p>
          <a:p>
            <a:pPr>
              <a:defRPr sz="1400"/>
            </a:pPr>
            <a:r>
              <a:t>We had a drop in interest rates recently with the drop in the bond market and stock market but Interest rates are expected to go up again.</a:t>
            </a:r>
          </a:p>
          <a:p>
            <a:pPr>
              <a:defRPr sz="1400"/>
            </a:pPr>
            <a:r>
              <a:t>That and rising prices cause the affordability gap to widen since salaries are not going up a the same rate. </a:t>
            </a:r>
          </a:p>
          <a:p>
            <a:pPr>
              <a:defRPr sz="1400"/>
            </a:pPr>
            <a:r>
              <a:t>With the higher prices, homeownership may become a pipe-dream to more people especially those trying to get into the market for the first time.  So the answer to those questions is also yes, Interest rates will go up, Yes, affordability will still be an issue, and yes, 1st Buyers are going to have a tough time breaking into the market.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lvl1pPr>
              <a:defRPr sz="1900"/>
            </a:lvl1pPr>
          </a:lstStyle>
          <a:p>
            <a:pPr/>
            <a:r>
              <a:t>Like all statistics- its how you look at things. I feel like Real Estate is like a Roller Coaster You can either scream every time there is a turn or a bump or you can throw your hands up and enjoy the ride. No matter what the numbers say, people are always moving, in and out, up in size or down and every type of the market has someone who can benefit For some time now it’s been the sellers. As we see some normalizing of the market, buyers have some opportunities to get into homes and investors may have some better options to pick up as rentals.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lvl1pPr>
              <a:defRPr sz="3500"/>
            </a:lvl1pPr>
          </a:lstStyle>
          <a:p>
            <a:pPr/>
            <a:r>
              <a:t>I know one thing and I learned it from Will Rogers!  Real Estate is the best investment in the world because it’s the only thing they’re not making anymore!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defRPr sz="2500"/>
            </a:pPr>
            <a:r>
              <a:t>Some reports do different counties or fewer counties, but ours covers Adams, Arapahoe, Boulder, Broomfield, </a:t>
            </a:r>
          </a:p>
          <a:p>
            <a:pPr>
              <a:defRPr sz="2500"/>
            </a:pPr>
            <a:r>
              <a:t>Clear Creek, Denver, Douglas, Elbert, </a:t>
            </a:r>
          </a:p>
          <a:p>
            <a:pPr>
              <a:defRPr sz="2500"/>
            </a:pPr>
            <a:r>
              <a:t>Gilpin, Jefferson and Park counties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defRPr sz="2900"/>
            </a:pPr>
            <a:r>
              <a:t>Since we are only 10 days into 2019- I’m going to start with a wrap up of 2018.</a:t>
            </a:r>
          </a:p>
          <a:p>
            <a:pPr>
              <a:defRPr sz="2900"/>
            </a:pPr>
            <a:r>
              <a:t>2018 had two different markets- the first half of the year was a blur of multiple offers and bids thousands over asking price. The second half of the year there was a distinct shift as the market normalized. But overall 2018 saw a number of RECORD BREAKERs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defRPr sz="2600"/>
            </a:pPr>
            <a:r>
              <a:t>Our sales price average broke a record this year. 2018 ended with a record high average and median sales price.</a:t>
            </a:r>
          </a:p>
          <a:p>
            <a:pPr>
              <a:defRPr sz="2600"/>
            </a:pPr>
            <a:r>
              <a:t>For Detached Homes the yearend Average price was $522,839, that’s up a little more than 8 percent from 2017.</a:t>
            </a:r>
          </a:p>
          <a:p>
            <a:pPr>
              <a:defRPr sz="2600"/>
            </a:pPr>
            <a:r>
              <a:t> And a median of $440,500 which is 6.92 percent higher than 2017.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defRPr sz="2100"/>
            </a:pPr>
            <a:r>
              <a:t>It was a record year for the average and median sales price of attached homes, Condos, Townhomes, duplexes, Triplexes etc. as well.</a:t>
            </a:r>
          </a:p>
          <a:p>
            <a:pPr>
              <a:defRPr sz="1500"/>
            </a:pPr>
          </a:p>
          <a:p>
            <a:pPr>
              <a:defRPr sz="2100"/>
            </a:pPr>
            <a:r>
              <a:t>Average price was $351,677 up 9.82% year over year.  Annual Median price closed out the year at $300,000 up 11.11%.</a:t>
            </a:r>
          </a:p>
          <a:p>
            <a:pPr>
              <a:defRPr sz="2100"/>
            </a:pPr>
            <a:r>
              <a:t>This is great news for home owners as they see their assets appreciate. But these price increases make affording the American Dream in Denver Metro more difficult for many people.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defRPr sz="1900"/>
            </a:pPr>
            <a:r>
              <a:t>Another Record we reached in 2018 was Sales Volume.  </a:t>
            </a:r>
          </a:p>
          <a:p>
            <a:pPr>
              <a:defRPr sz="1900"/>
            </a:pPr>
            <a:r>
              <a:t>In 2014 real estate sales volume was $17.6 Billion</a:t>
            </a:r>
          </a:p>
          <a:p>
            <a:pPr>
              <a:defRPr sz="1900"/>
            </a:pPr>
            <a:r>
              <a:t>2015 jumped up 17.96% to $20.8 Billion</a:t>
            </a:r>
          </a:p>
          <a:p>
            <a:pPr>
              <a:defRPr sz="1900"/>
            </a:pPr>
            <a:r>
              <a:t>2016 we saw another jump- up nearly 10% to $22.8 Billion</a:t>
            </a:r>
          </a:p>
          <a:p>
            <a:pPr>
              <a:defRPr sz="1900"/>
            </a:pPr>
            <a:r>
              <a:t>Sales volume took another big jump in 2018, up 13.29% to $25.9 billion</a:t>
            </a:r>
          </a:p>
          <a:p>
            <a:pPr>
              <a:defRPr sz="1900"/>
            </a:pPr>
            <a:r>
              <a:t>2018 sales volume didn’t increase as much, only 2.36% </a:t>
            </a:r>
          </a:p>
          <a:p>
            <a:pPr>
              <a:defRPr sz="1900"/>
            </a:pPr>
            <a:r>
              <a:t>closing out the year with $26.5 billion dollars in sales.</a:t>
            </a:r>
          </a:p>
          <a:p>
            <a:pPr>
              <a:defRPr sz="1900"/>
            </a:pPr>
          </a:p>
          <a:p>
            <a:pPr>
              <a:defRPr sz="1900"/>
            </a:pPr>
            <a:r>
              <a:t>That’s a 45.53% increase in 4 years.  Real Estate has a pretty big economic footprint.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defRPr sz="2600"/>
            </a:pPr>
            <a:r>
              <a:t>Those are Pretty impressive numbers in 2018. </a:t>
            </a:r>
          </a:p>
          <a:p>
            <a:pPr>
              <a:defRPr sz="2600"/>
            </a:pPr>
            <a:r>
              <a:t>But was everything waterfalls and rainbows?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defRPr sz="1700"/>
            </a:pPr>
            <a:r>
              <a:t>Much of what contributed to our record breaking year came in the first half of 2018. Mid year we saw a large increase in inventory causing a market adjustment. People started asking me if we were poised for a bust and many people felt panicky.  </a:t>
            </a:r>
          </a:p>
          <a:p>
            <a:pPr>
              <a:defRPr sz="1700"/>
            </a:pPr>
            <a:r>
              <a:t>We saw days on market increase and for the first time in years we saw price ‘adjustments’ as sellers who were anticipating prices to continue to increase at the rate in the first half of the year overshot their asking prices. </a:t>
            </a:r>
          </a:p>
          <a:p>
            <a:pPr>
              <a:defRPr sz="1700"/>
            </a:pPr>
            <a:r>
              <a:t>The positive side of the second 1/2 of the year was that timid or overwhelmed buyers finally had a few more days to make up their mind and a lot more choices to choose from. We ended the year with inventory up 44.71% and the number of sales down 5.52% </a:t>
            </a:r>
          </a:p>
          <a:p>
            <a:pPr>
              <a:defRPr sz="1700"/>
            </a:pPr>
            <a:r>
              <a:t>Does that mean we’ve busted?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122362"/>
            <a:ext cx="77724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543675" y="365125"/>
            <a:ext cx="1971675" cy="5811838"/>
          </a:xfrm>
          <a:prstGeom prst="rect">
            <a:avLst/>
          </a:prstGeom>
        </p:spPr>
        <p:txBody>
          <a:bodyPr/>
          <a:lstStyle/>
          <a:p>
            <a:pPr/>
            <a:r>
              <a:t>Title Text</a:t>
            </a:r>
          </a:p>
        </p:txBody>
      </p:sp>
      <p:sp>
        <p:nvSpPr>
          <p:cNvPr id="102" name="Body Level One…"/>
          <p:cNvSpPr txBox="1"/>
          <p:nvPr>
            <p:ph type="body" idx="1"/>
          </p:nvPr>
        </p:nvSpPr>
        <p:spPr>
          <a:xfrm>
            <a:off x="628650" y="365125"/>
            <a:ext cx="5800725"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29150" y="1681163"/>
            <a:ext cx="3887392"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629840" y="2057400"/>
            <a:ext cx="2949180"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51368"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tif"/><Relationship Id="rId5" Type="http://schemas.openxmlformats.org/officeDocument/2006/relationships/image" Target="../media/image4.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tif"/><Relationship Id="rId4" Type="http://schemas.openxmlformats.org/officeDocument/2006/relationships/image" Target="../media/image6.tif"/><Relationship Id="rId5"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tif"/><Relationship Id="rId4" Type="http://schemas.openxmlformats.org/officeDocument/2006/relationships/image" Target="../media/image8.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9.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0.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tif"/><Relationship Id="rId5"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3.tif"/><Relationship Id="rId5"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3">
            <a:extLst/>
          </a:blip>
          <a:srcRect l="0" t="25357" r="19751" b="0"/>
          <a:stretch>
            <a:fillRect/>
          </a:stretch>
        </p:blipFill>
        <p:spPr>
          <a:xfrm>
            <a:off x="-9145" y="2869063"/>
            <a:ext cx="4288537" cy="3988937"/>
          </a:xfrm>
          <a:prstGeom prst="rect">
            <a:avLst/>
          </a:prstGeom>
          <a:ln w="12700">
            <a:miter lim="400000"/>
          </a:ln>
        </p:spPr>
      </p:pic>
      <p:sp>
        <p:nvSpPr>
          <p:cNvPr id="113" name="TextBox 1"/>
          <p:cNvSpPr txBox="1"/>
          <p:nvPr/>
        </p:nvSpPr>
        <p:spPr>
          <a:xfrm>
            <a:off x="0" y="1468562"/>
            <a:ext cx="9144000"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400">
                <a:latin typeface="Calibri Light"/>
                <a:ea typeface="Calibri Light"/>
                <a:cs typeface="Calibri Light"/>
                <a:sym typeface="Calibri Light"/>
              </a:defRPr>
            </a:pPr>
            <a:r>
              <a:t>A monthly research tool published by the </a:t>
            </a:r>
          </a:p>
          <a:p>
            <a:pPr algn="ctr">
              <a:defRPr sz="1400">
                <a:latin typeface="Calibri Light"/>
                <a:ea typeface="Calibri Light"/>
                <a:cs typeface="Calibri Light"/>
                <a:sym typeface="Calibri Light"/>
              </a:defRPr>
            </a:pPr>
            <a:r>
              <a:t>Denver Metro Association of REALTORS® Market Trends Committee</a:t>
            </a:r>
          </a:p>
        </p:txBody>
      </p:sp>
      <p:sp>
        <p:nvSpPr>
          <p:cNvPr id="114" name="TextBox 2"/>
          <p:cNvSpPr txBox="1"/>
          <p:nvPr/>
        </p:nvSpPr>
        <p:spPr>
          <a:xfrm>
            <a:off x="3962491" y="3548760"/>
            <a:ext cx="5212081"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600">
                <a:solidFill>
                  <a:srgbClr val="9D2D63"/>
                </a:solidFill>
              </a:defRPr>
            </a:pPr>
            <a:r>
              <a:t>Denver Metro Real Estate Market Trends</a:t>
            </a:r>
          </a:p>
          <a:p>
            <a:pPr>
              <a:defRPr sz="2400">
                <a:solidFill>
                  <a:srgbClr val="9D2D63"/>
                </a:solidFill>
              </a:defRPr>
            </a:pPr>
            <a:r>
              <a:t>January 2019</a:t>
            </a:r>
          </a:p>
        </p:txBody>
      </p:sp>
      <p:sp>
        <p:nvSpPr>
          <p:cNvPr id="115" name="TextBox 9"/>
          <p:cNvSpPr txBox="1"/>
          <p:nvPr/>
        </p:nvSpPr>
        <p:spPr>
          <a:xfrm>
            <a:off x="3962491" y="5170630"/>
            <a:ext cx="419539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latin typeface="Calibri Light"/>
                <a:ea typeface="Calibri Light"/>
                <a:cs typeface="Calibri Light"/>
                <a:sym typeface="Calibri Light"/>
              </a:defRPr>
            </a:pPr>
            <a:r>
              <a:t>Presented by </a:t>
            </a:r>
            <a:r>
              <a:rPr b="1" sz="2200"/>
              <a:t>Jill Schafer</a:t>
            </a:r>
          </a:p>
          <a:p>
            <a:pPr>
              <a:defRPr sz="1400">
                <a:latin typeface="Calibri Light"/>
                <a:ea typeface="Calibri Light"/>
                <a:cs typeface="Calibri Light"/>
                <a:sym typeface="Calibri Light"/>
              </a:defRPr>
            </a:pPr>
            <a:r>
              <a:t>Market Trends Committee  Chair </a:t>
            </a:r>
          </a:p>
          <a:p>
            <a:pPr>
              <a:defRPr sz="1400">
                <a:latin typeface="Calibri Light"/>
                <a:ea typeface="Calibri Light"/>
                <a:cs typeface="Calibri Light"/>
                <a:sym typeface="Calibri Light"/>
              </a:defRPr>
            </a:pPr>
            <a:r>
              <a:t>Kentwood Cherry Creek Broker Associate</a:t>
            </a:r>
          </a:p>
        </p:txBody>
      </p:sp>
      <p:sp>
        <p:nvSpPr>
          <p:cNvPr id="116" name="Text Box 3"/>
          <p:cNvSpPr txBox="1"/>
          <p:nvPr/>
        </p:nvSpPr>
        <p:spPr>
          <a:xfrm>
            <a:off x="3239389" y="929597"/>
            <a:ext cx="2530476" cy="3271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lgn="ctr">
              <a:defRPr i="1" sz="900">
                <a:solidFill>
                  <a:srgbClr val="5F5F5A"/>
                </a:solidFill>
              </a:defRPr>
            </a:lvl1pPr>
          </a:lstStyle>
          <a:p>
            <a:pPr/>
            <a:r>
              <a:t>The Voice of Real Estate® in the Denver Metro Area </a:t>
            </a:r>
          </a:p>
        </p:txBody>
      </p:sp>
      <p:pic>
        <p:nvPicPr>
          <p:cNvPr id="117" name="Picture 4" descr="Picture 4"/>
          <p:cNvPicPr>
            <a:picLocks noChangeAspect="1"/>
          </p:cNvPicPr>
          <p:nvPr/>
        </p:nvPicPr>
        <p:blipFill>
          <a:blip r:embed="rId4">
            <a:extLst/>
          </a:blip>
          <a:srcRect l="0" t="0" r="0" b="25594"/>
          <a:stretch>
            <a:fillRect/>
          </a:stretch>
        </p:blipFill>
        <p:spPr>
          <a:xfrm>
            <a:off x="3280154" y="374713"/>
            <a:ext cx="2565402" cy="5492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house for sale perspective is everything meme.jpg" descr="house for sale perspective is everything meme.jpg"/>
          <p:cNvPicPr>
            <a:picLocks noChangeAspect="1"/>
          </p:cNvPicPr>
          <p:nvPr/>
        </p:nvPicPr>
        <p:blipFill>
          <a:blip r:embed="rId3">
            <a:extLst/>
          </a:blip>
          <a:srcRect l="0" t="0" r="0" b="0"/>
          <a:stretch>
            <a:fillRect/>
          </a:stretch>
        </p:blipFill>
        <p:spPr>
          <a:xfrm>
            <a:off x="1555581" y="884267"/>
            <a:ext cx="5426484" cy="12163599"/>
          </a:xfrm>
          <a:prstGeom prst="rect">
            <a:avLst/>
          </a:prstGeom>
          <a:ln w="12700">
            <a:miter lim="400000"/>
          </a:ln>
        </p:spPr>
      </p:pic>
      <p:sp>
        <p:nvSpPr>
          <p:cNvPr id="210" name="Rectangle 7"/>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pic>
        <p:nvPicPr>
          <p:cNvPr id="211" name="Line" descr="Line"/>
          <p:cNvPicPr>
            <a:picLocks noChangeAspect="0"/>
          </p:cNvPicPr>
          <p:nvPr/>
        </p:nvPicPr>
        <p:blipFill>
          <a:blip r:embed="rId4">
            <a:extLst/>
          </a:blip>
          <a:stretch>
            <a:fillRect/>
          </a:stretch>
        </p:blipFill>
        <p:spPr>
          <a:xfrm rot="10800000">
            <a:off x="1235100" y="4872849"/>
            <a:ext cx="6496001" cy="863601"/>
          </a:xfrm>
          <a:prstGeom prst="rect">
            <a:avLst/>
          </a:prstGeom>
        </p:spPr>
      </p:pic>
      <p:sp>
        <p:nvSpPr>
          <p:cNvPr id="213" name="Rectangle"/>
          <p:cNvSpPr/>
          <p:nvPr/>
        </p:nvSpPr>
        <p:spPr>
          <a:xfrm>
            <a:off x="806599" y="-650966"/>
            <a:ext cx="7193928" cy="2423656"/>
          </a:xfrm>
          <a:prstGeom prst="rect">
            <a:avLst/>
          </a:prstGeom>
          <a:solidFill>
            <a:srgbClr val="FFFFFF"/>
          </a:solidFill>
          <a:ln w="12700">
            <a:miter lim="400000"/>
          </a:ln>
        </p:spPr>
        <p:txBody>
          <a:bodyPr lIns="45719" rIns="45719" anchor="ctr"/>
          <a:lstStyle/>
          <a:p>
            <a:pPr/>
          </a:p>
        </p:txBody>
      </p:sp>
      <p:grpSp>
        <p:nvGrpSpPr>
          <p:cNvPr id="216" name="Rectangle 6"/>
          <p:cNvGrpSpPr/>
          <p:nvPr/>
        </p:nvGrpSpPr>
        <p:grpSpPr>
          <a:xfrm>
            <a:off x="0" y="-1"/>
            <a:ext cx="9144000" cy="410202"/>
            <a:chOff x="0" y="0"/>
            <a:chExt cx="9144000" cy="410200"/>
          </a:xfrm>
        </p:grpSpPr>
        <p:sp>
          <p:nvSpPr>
            <p:cNvPr id="214"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5"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sp>
        <p:nvSpPr>
          <p:cNvPr id="217" name="Rectangle"/>
          <p:cNvSpPr/>
          <p:nvPr/>
        </p:nvSpPr>
        <p:spPr>
          <a:xfrm>
            <a:off x="1366140" y="5609855"/>
            <a:ext cx="6074846" cy="2423657"/>
          </a:xfrm>
          <a:prstGeom prst="rect">
            <a:avLst/>
          </a:prstGeom>
          <a:solidFill>
            <a:srgbClr val="FFFFFF"/>
          </a:solidFill>
          <a:ln w="12700">
            <a:miter lim="400000"/>
          </a:ln>
        </p:spPr>
        <p:txBody>
          <a:bodyPr lIns="45719" rIns="45719" anchor="ctr"/>
          <a:lstStyle/>
          <a:p>
            <a:pPr/>
          </a:p>
        </p:txBody>
      </p:sp>
      <p:pic>
        <p:nvPicPr>
          <p:cNvPr id="218" name="Line" descr="Line"/>
          <p:cNvPicPr>
            <a:picLocks noChangeAspect="0"/>
          </p:cNvPicPr>
          <p:nvPr/>
        </p:nvPicPr>
        <p:blipFill>
          <a:blip r:embed="rId5">
            <a:extLst/>
          </a:blip>
          <a:stretch>
            <a:fillRect/>
          </a:stretch>
        </p:blipFill>
        <p:spPr>
          <a:xfrm rot="10800000">
            <a:off x="1257163" y="1188857"/>
            <a:ext cx="6451875" cy="863601"/>
          </a:xfrm>
          <a:prstGeom prst="rect">
            <a:avLst/>
          </a:prstGeom>
        </p:spPr>
      </p:pic>
      <p:pic>
        <p:nvPicPr>
          <p:cNvPr id="220" name="Line" descr="Line"/>
          <p:cNvPicPr>
            <a:picLocks noChangeAspect="0"/>
          </p:cNvPicPr>
          <p:nvPr/>
        </p:nvPicPr>
        <p:blipFill>
          <a:blip r:embed="rId6">
            <a:extLst/>
          </a:blip>
          <a:stretch>
            <a:fillRect/>
          </a:stretch>
        </p:blipFill>
        <p:spPr>
          <a:xfrm rot="16200000">
            <a:off x="5042242" y="3031838"/>
            <a:ext cx="4545622" cy="863601"/>
          </a:xfrm>
          <a:prstGeom prst="rect">
            <a:avLst/>
          </a:prstGeom>
        </p:spPr>
      </p:pic>
      <p:pic>
        <p:nvPicPr>
          <p:cNvPr id="222" name="Line" descr="Line"/>
          <p:cNvPicPr>
            <a:picLocks noChangeAspect="0"/>
          </p:cNvPicPr>
          <p:nvPr/>
        </p:nvPicPr>
        <p:blipFill>
          <a:blip r:embed="rId6">
            <a:extLst/>
          </a:blip>
          <a:stretch>
            <a:fillRect/>
          </a:stretch>
        </p:blipFill>
        <p:spPr>
          <a:xfrm rot="16200000">
            <a:off x="-635318" y="3031838"/>
            <a:ext cx="4545623" cy="863601"/>
          </a:xfrm>
          <a:prstGeom prst="rect">
            <a:avLst/>
          </a:prstGeom>
        </p:spPr>
      </p:pic>
      <p:pic>
        <p:nvPicPr>
          <p:cNvPr id="224" name="Picture 2" descr="Picture 2"/>
          <p:cNvPicPr>
            <a:picLocks noChangeAspect="1"/>
          </p:cNvPicPr>
          <p:nvPr/>
        </p:nvPicPr>
        <p:blipFill>
          <a:blip r:embed="rId7">
            <a:extLst/>
          </a:blip>
          <a:stretch>
            <a:fillRect/>
          </a:stretch>
        </p:blipFill>
        <p:spPr>
          <a:xfrm>
            <a:off x="7088437" y="6150371"/>
            <a:ext cx="1809596" cy="514352"/>
          </a:xfrm>
          <a:prstGeom prst="rect">
            <a:avLst/>
          </a:prstGeom>
          <a:ln w="12700">
            <a:miter lim="400000"/>
          </a:ln>
        </p:spPr>
      </p:pic>
      <p:sp>
        <p:nvSpPr>
          <p:cNvPr id="225" name="Look Closer"/>
          <p:cNvSpPr txBox="1"/>
          <p:nvPr/>
        </p:nvSpPr>
        <p:spPr>
          <a:xfrm>
            <a:off x="3256776" y="648336"/>
            <a:ext cx="2452649"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b="1" sz="3200">
                <a:solidFill>
                  <a:srgbClr val="941751"/>
                </a:solidFill>
                <a:latin typeface="+mj-lt"/>
                <a:ea typeface="+mj-ea"/>
                <a:cs typeface="+mj-cs"/>
                <a:sym typeface="Helvetica"/>
              </a:defRPr>
            </a:lvl1pPr>
          </a:lstStyle>
          <a:p>
            <a:pPr/>
            <a:r>
              <a:t>Look Closer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house for sale perspective is everything meme.jpg" descr="house for sale perspective is everything meme.jpg"/>
          <p:cNvPicPr>
            <a:picLocks noChangeAspect="1"/>
          </p:cNvPicPr>
          <p:nvPr/>
        </p:nvPicPr>
        <p:blipFill>
          <a:blip r:embed="rId3">
            <a:extLst/>
          </a:blip>
          <a:srcRect l="0" t="0" r="0" b="0"/>
          <a:stretch>
            <a:fillRect/>
          </a:stretch>
        </p:blipFill>
        <p:spPr>
          <a:xfrm>
            <a:off x="1769864" y="-7155964"/>
            <a:ext cx="5426483" cy="12163599"/>
          </a:xfrm>
          <a:prstGeom prst="rect">
            <a:avLst/>
          </a:prstGeom>
          <a:ln w="12700">
            <a:miter lim="400000"/>
          </a:ln>
        </p:spPr>
      </p:pic>
      <p:sp>
        <p:nvSpPr>
          <p:cNvPr id="230" name="Rectangle 7"/>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pic>
        <p:nvPicPr>
          <p:cNvPr id="231" name="Line" descr="Line"/>
          <p:cNvPicPr>
            <a:picLocks noChangeAspect="0"/>
          </p:cNvPicPr>
          <p:nvPr/>
        </p:nvPicPr>
        <p:blipFill>
          <a:blip r:embed="rId4">
            <a:extLst/>
          </a:blip>
          <a:stretch>
            <a:fillRect/>
          </a:stretch>
        </p:blipFill>
        <p:spPr>
          <a:xfrm rot="10800000">
            <a:off x="1206363" y="4872849"/>
            <a:ext cx="6553474" cy="863601"/>
          </a:xfrm>
          <a:prstGeom prst="rect">
            <a:avLst/>
          </a:prstGeom>
        </p:spPr>
      </p:pic>
      <p:sp>
        <p:nvSpPr>
          <p:cNvPr id="233" name="Rectangle"/>
          <p:cNvSpPr/>
          <p:nvPr/>
        </p:nvSpPr>
        <p:spPr>
          <a:xfrm>
            <a:off x="806599" y="-650966"/>
            <a:ext cx="7193928" cy="2423656"/>
          </a:xfrm>
          <a:prstGeom prst="rect">
            <a:avLst/>
          </a:prstGeom>
          <a:solidFill>
            <a:srgbClr val="FFFFFF"/>
          </a:solidFill>
          <a:ln w="12700">
            <a:miter lim="400000"/>
          </a:ln>
        </p:spPr>
        <p:txBody>
          <a:bodyPr lIns="45719" rIns="45719" anchor="ctr"/>
          <a:lstStyle/>
          <a:p>
            <a:pPr/>
          </a:p>
        </p:txBody>
      </p:sp>
      <p:grpSp>
        <p:nvGrpSpPr>
          <p:cNvPr id="236" name="Rectangle 6"/>
          <p:cNvGrpSpPr/>
          <p:nvPr/>
        </p:nvGrpSpPr>
        <p:grpSpPr>
          <a:xfrm>
            <a:off x="0" y="-1"/>
            <a:ext cx="9144000" cy="410202"/>
            <a:chOff x="0" y="0"/>
            <a:chExt cx="9144000" cy="410200"/>
          </a:xfrm>
        </p:grpSpPr>
        <p:sp>
          <p:nvSpPr>
            <p:cNvPr id="234"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35"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sp>
        <p:nvSpPr>
          <p:cNvPr id="237" name="Rectangle"/>
          <p:cNvSpPr/>
          <p:nvPr/>
        </p:nvSpPr>
        <p:spPr>
          <a:xfrm>
            <a:off x="1366140" y="5609855"/>
            <a:ext cx="6074846" cy="2423657"/>
          </a:xfrm>
          <a:prstGeom prst="rect">
            <a:avLst/>
          </a:prstGeom>
          <a:solidFill>
            <a:srgbClr val="FFFFFF"/>
          </a:solidFill>
          <a:ln w="12700">
            <a:miter lim="400000"/>
          </a:ln>
        </p:spPr>
        <p:txBody>
          <a:bodyPr lIns="45719" rIns="45719" anchor="ctr"/>
          <a:lstStyle/>
          <a:p>
            <a:pPr/>
          </a:p>
        </p:txBody>
      </p:sp>
      <p:pic>
        <p:nvPicPr>
          <p:cNvPr id="238" name="Line" descr="Line"/>
          <p:cNvPicPr>
            <a:picLocks noChangeAspect="0"/>
          </p:cNvPicPr>
          <p:nvPr/>
        </p:nvPicPr>
        <p:blipFill>
          <a:blip r:embed="rId5">
            <a:extLst/>
          </a:blip>
          <a:stretch>
            <a:fillRect/>
          </a:stretch>
        </p:blipFill>
        <p:spPr>
          <a:xfrm rot="10800000">
            <a:off x="1257163" y="1188857"/>
            <a:ext cx="6451875" cy="863601"/>
          </a:xfrm>
          <a:prstGeom prst="rect">
            <a:avLst/>
          </a:prstGeom>
        </p:spPr>
      </p:pic>
      <p:pic>
        <p:nvPicPr>
          <p:cNvPr id="240" name="Line" descr="Line"/>
          <p:cNvPicPr>
            <a:picLocks noChangeAspect="0"/>
          </p:cNvPicPr>
          <p:nvPr/>
        </p:nvPicPr>
        <p:blipFill>
          <a:blip r:embed="rId6">
            <a:extLst/>
          </a:blip>
          <a:stretch>
            <a:fillRect/>
          </a:stretch>
        </p:blipFill>
        <p:spPr>
          <a:xfrm rot="16200000">
            <a:off x="5054942" y="3031838"/>
            <a:ext cx="4545622" cy="863601"/>
          </a:xfrm>
          <a:prstGeom prst="rect">
            <a:avLst/>
          </a:prstGeom>
        </p:spPr>
      </p:pic>
      <p:pic>
        <p:nvPicPr>
          <p:cNvPr id="242" name="Line" descr="Line"/>
          <p:cNvPicPr>
            <a:picLocks noChangeAspect="0"/>
          </p:cNvPicPr>
          <p:nvPr/>
        </p:nvPicPr>
        <p:blipFill>
          <a:blip r:embed="rId6">
            <a:extLst/>
          </a:blip>
          <a:stretch>
            <a:fillRect/>
          </a:stretch>
        </p:blipFill>
        <p:spPr>
          <a:xfrm rot="16200000">
            <a:off x="-635318" y="3031838"/>
            <a:ext cx="4545623" cy="863601"/>
          </a:xfrm>
          <a:prstGeom prst="rect">
            <a:avLst/>
          </a:prstGeom>
        </p:spPr>
      </p:pic>
      <p:pic>
        <p:nvPicPr>
          <p:cNvPr id="244" name="Picture 2" descr="Picture 2"/>
          <p:cNvPicPr>
            <a:picLocks noChangeAspect="1"/>
          </p:cNvPicPr>
          <p:nvPr/>
        </p:nvPicPr>
        <p:blipFill>
          <a:blip r:embed="rId7">
            <a:extLst/>
          </a:blip>
          <a:stretch>
            <a:fillRect/>
          </a:stretch>
        </p:blipFill>
        <p:spPr>
          <a:xfrm>
            <a:off x="7088437" y="6150371"/>
            <a:ext cx="1809596" cy="5143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0" name="Rectangle 6"/>
          <p:cNvGrpSpPr/>
          <p:nvPr/>
        </p:nvGrpSpPr>
        <p:grpSpPr>
          <a:xfrm>
            <a:off x="0" y="-1"/>
            <a:ext cx="9144000" cy="410202"/>
            <a:chOff x="0" y="0"/>
            <a:chExt cx="9144000" cy="410200"/>
          </a:xfrm>
        </p:grpSpPr>
        <p:sp>
          <p:nvSpPr>
            <p:cNvPr id="248"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49"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251"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252" name="2018 Wrap Up"/>
          <p:cNvSpPr txBox="1"/>
          <p:nvPr>
            <p:ph type="ctrTitle"/>
          </p:nvPr>
        </p:nvSpPr>
        <p:spPr>
          <a:xfrm>
            <a:off x="520700" y="339714"/>
            <a:ext cx="7772400" cy="905930"/>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pic>
        <p:nvPicPr>
          <p:cNvPr id="253" name="Image" descr="Image"/>
          <p:cNvPicPr>
            <a:picLocks noChangeAspect="1"/>
          </p:cNvPicPr>
          <p:nvPr/>
        </p:nvPicPr>
        <p:blipFill>
          <a:blip r:embed="rId4">
            <a:extLst/>
          </a:blip>
          <a:stretch>
            <a:fillRect/>
          </a:stretch>
        </p:blipFill>
        <p:spPr>
          <a:xfrm>
            <a:off x="1405731" y="1222001"/>
            <a:ext cx="6332408" cy="4941946"/>
          </a:xfrm>
          <a:prstGeom prst="rect">
            <a:avLst/>
          </a:prstGeom>
          <a:ln w="12700">
            <a:miter lim="400000"/>
          </a:ln>
        </p:spPr>
      </p:pic>
      <p:sp>
        <p:nvSpPr>
          <p:cNvPr id="254" name="ACTIVES Mid 2008 Peak: 26,333"/>
          <p:cNvSpPr txBox="1"/>
          <p:nvPr/>
        </p:nvSpPr>
        <p:spPr>
          <a:xfrm>
            <a:off x="122591" y="1512869"/>
            <a:ext cx="1340477" cy="821691"/>
          </a:xfrm>
          <a:prstGeom prst="rect">
            <a:avLst/>
          </a:prstGeom>
          <a:solidFill>
            <a:srgbClr val="FFD479"/>
          </a:solidFill>
          <a:ln w="6350">
            <a:solidFill>
              <a:schemeClr val="accent5"/>
            </a:solidFill>
            <a:miter/>
          </a:ln>
          <a:extLst>
            <a:ext uri="{C572A759-6A51-4108-AA02-DFA0A04FC94B}">
              <ma14:wrappingTextBoxFlag xmlns:ma14="http://schemas.microsoft.com/office/mac/drawingml/2011/main" val="1"/>
            </a:ext>
          </a:extLst>
        </p:spPr>
        <p:txBody>
          <a:bodyPr lIns="45719" rIns="45719">
            <a:spAutoFit/>
          </a:bodyPr>
          <a:lstStyle/>
          <a:p>
            <a:pPr algn="ctr">
              <a:defRPr sz="1600">
                <a:solidFill>
                  <a:srgbClr val="535353"/>
                </a:solidFill>
              </a:defRPr>
            </a:pPr>
            <a:r>
              <a:t>ACTIVES</a:t>
            </a:r>
            <a:br/>
            <a:r>
              <a:t>Mid 2008</a:t>
            </a:r>
            <a:br/>
            <a:r>
              <a:t>Peak: 26,333 </a:t>
            </a:r>
          </a:p>
        </p:txBody>
      </p:sp>
      <p:sp>
        <p:nvSpPr>
          <p:cNvPr id="255" name="Jan. 2008"/>
          <p:cNvSpPr txBox="1"/>
          <p:nvPr/>
        </p:nvSpPr>
        <p:spPr>
          <a:xfrm>
            <a:off x="581495" y="5587427"/>
            <a:ext cx="109042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941751"/>
                </a:solidFill>
              </a:defRPr>
            </a:lvl1pPr>
          </a:lstStyle>
          <a:p>
            <a:pPr/>
            <a:r>
              <a:t>Jan. 2008</a:t>
            </a:r>
          </a:p>
        </p:txBody>
      </p:sp>
      <p:sp>
        <p:nvSpPr>
          <p:cNvPr id="256" name="Actives  Mid 2018…"/>
          <p:cNvSpPr txBox="1"/>
          <p:nvPr/>
        </p:nvSpPr>
        <p:spPr>
          <a:xfrm>
            <a:off x="7589319" y="2843950"/>
            <a:ext cx="1429071" cy="1697991"/>
          </a:xfrm>
          <a:prstGeom prst="rect">
            <a:avLst/>
          </a:prstGeom>
          <a:solidFill>
            <a:srgbClr val="FFD479"/>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535353"/>
                </a:solidFill>
              </a:defRPr>
            </a:pPr>
            <a:r>
              <a:t>Actives </a:t>
            </a:r>
            <a:br/>
            <a:r>
              <a:t>Mid 2018</a:t>
            </a:r>
          </a:p>
          <a:p>
            <a:pPr algn="ctr">
              <a:defRPr>
                <a:solidFill>
                  <a:srgbClr val="535353"/>
                </a:solidFill>
              </a:defRPr>
            </a:pPr>
            <a:r>
              <a:t>8,807 </a:t>
            </a:r>
            <a:br/>
            <a:r>
              <a:t>Highest peak</a:t>
            </a:r>
            <a:br/>
            <a:r>
              <a:t> since </a:t>
            </a:r>
            <a:br/>
            <a:r>
              <a:t>mid 2013</a:t>
            </a:r>
          </a:p>
        </p:txBody>
      </p:sp>
      <p:sp>
        <p:nvSpPr>
          <p:cNvPr id="257" name="Dec. 2018"/>
          <p:cNvSpPr txBox="1"/>
          <p:nvPr/>
        </p:nvSpPr>
        <p:spPr>
          <a:xfrm>
            <a:off x="7602619" y="5587427"/>
            <a:ext cx="111453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941751"/>
                </a:solidFill>
              </a:defRPr>
            </a:lvl1pPr>
          </a:lstStyle>
          <a:p>
            <a:pPr/>
            <a:r>
              <a:t>Dec. 2018</a:t>
            </a:r>
          </a:p>
        </p:txBody>
      </p:sp>
      <p:sp>
        <p:nvSpPr>
          <p:cNvPr id="258" name="End of 2018…"/>
          <p:cNvSpPr txBox="1"/>
          <p:nvPr/>
        </p:nvSpPr>
        <p:spPr>
          <a:xfrm>
            <a:off x="7615898" y="4747501"/>
            <a:ext cx="1461106" cy="631191"/>
          </a:xfrm>
          <a:prstGeom prst="rect">
            <a:avLst/>
          </a:prstGeom>
          <a:solidFill>
            <a:srgbClr val="FFD479"/>
          </a:solidFill>
          <a:ln w="6350">
            <a:solidFill>
              <a:srgbClr val="535353"/>
            </a:solidFill>
            <a:miter/>
          </a:ln>
          <a:extLst>
            <a:ext uri="{C572A759-6A51-4108-AA02-DFA0A04FC94B}">
              <ma14:wrappingTextBoxFlag xmlns:ma14="http://schemas.microsoft.com/office/mac/drawingml/2011/main" val="1"/>
            </a:ext>
          </a:extLst>
        </p:spPr>
        <p:txBody>
          <a:bodyPr wrap="none" lIns="45719" rIns="45719">
            <a:spAutoFit/>
          </a:bodyPr>
          <a:lstStyle/>
          <a:p>
            <a:pPr/>
            <a:r>
              <a:t>End of 2018</a:t>
            </a:r>
          </a:p>
          <a:p>
            <a:pPr/>
            <a:r>
              <a:t>5,577 actives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3"/>
                                        </p:tgtEl>
                                        <p:attrNameLst>
                                          <p:attrName>style.visibility</p:attrName>
                                        </p:attrNameLst>
                                      </p:cBhvr>
                                      <p:to>
                                        <p:strVal val="visible"/>
                                      </p:to>
                                    </p:set>
                                    <p:anim calcmode="lin" valueType="num">
                                      <p:cBhvr>
                                        <p:cTn id="7" dur="1000" fill="hold"/>
                                        <p:tgtEl>
                                          <p:spTgt spid="253"/>
                                        </p:tgtEl>
                                        <p:attrNameLst>
                                          <p:attrName>ppt_x</p:attrName>
                                        </p:attrNameLst>
                                      </p:cBhvr>
                                      <p:tavLst>
                                        <p:tav tm="0">
                                          <p:val>
                                            <p:strVal val="0-#ppt_w/2"/>
                                          </p:val>
                                        </p:tav>
                                        <p:tav tm="100000">
                                          <p:val>
                                            <p:strVal val="#ppt_x"/>
                                          </p:val>
                                        </p:tav>
                                      </p:tavLst>
                                    </p:anim>
                                    <p:anim calcmode="lin" valueType="num">
                                      <p:cBhvr>
                                        <p:cTn id="8"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55"/>
                                        </p:tgtEl>
                                        <p:attrNameLst>
                                          <p:attrName>style.visibility</p:attrName>
                                        </p:attrNameLst>
                                      </p:cBhvr>
                                      <p:to>
                                        <p:strVal val="visible"/>
                                      </p:to>
                                    </p:set>
                                    <p:anim calcmode="lin" valueType="num">
                                      <p:cBhvr>
                                        <p:cTn id="13" dur="1000" fill="hold"/>
                                        <p:tgtEl>
                                          <p:spTgt spid="255"/>
                                        </p:tgtEl>
                                        <p:attrNameLst>
                                          <p:attrName>ppt_x</p:attrName>
                                        </p:attrNameLst>
                                      </p:cBhvr>
                                      <p:tavLst>
                                        <p:tav tm="0">
                                          <p:val>
                                            <p:strVal val="0-#ppt_w/2"/>
                                          </p:val>
                                        </p:tav>
                                        <p:tav tm="100000">
                                          <p:val>
                                            <p:strVal val="#ppt_x"/>
                                          </p:val>
                                        </p:tav>
                                      </p:tavLst>
                                    </p:anim>
                                    <p:anim calcmode="lin" valueType="num">
                                      <p:cBhvr>
                                        <p:cTn id="14" dur="1000" fill="hold"/>
                                        <p:tgtEl>
                                          <p:spTgt spid="2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57"/>
                                        </p:tgtEl>
                                        <p:attrNameLst>
                                          <p:attrName>style.visibility</p:attrName>
                                        </p:attrNameLst>
                                      </p:cBhvr>
                                      <p:to>
                                        <p:strVal val="visible"/>
                                      </p:to>
                                    </p:set>
                                    <p:anim calcmode="lin" valueType="num">
                                      <p:cBhvr>
                                        <p:cTn id="19" dur="1000" fill="hold"/>
                                        <p:tgtEl>
                                          <p:spTgt spid="257"/>
                                        </p:tgtEl>
                                        <p:attrNameLst>
                                          <p:attrName>ppt_x</p:attrName>
                                        </p:attrNameLst>
                                      </p:cBhvr>
                                      <p:tavLst>
                                        <p:tav tm="0">
                                          <p:val>
                                            <p:strVal val="1+#ppt_w/2"/>
                                          </p:val>
                                        </p:tav>
                                        <p:tav tm="100000">
                                          <p:val>
                                            <p:strVal val="#ppt_x"/>
                                          </p:val>
                                        </p:tav>
                                      </p:tavLst>
                                    </p:anim>
                                    <p:anim calcmode="lin" valueType="num">
                                      <p:cBhvr>
                                        <p:cTn id="20" dur="1000" fill="hold"/>
                                        <p:tgtEl>
                                          <p:spTgt spid="2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254"/>
                                        </p:tgtEl>
                                        <p:attrNameLst>
                                          <p:attrName>style.visibility</p:attrName>
                                        </p:attrNameLst>
                                      </p:cBhvr>
                                      <p:to>
                                        <p:strVal val="visible"/>
                                      </p:to>
                                    </p:set>
                                    <p:anim calcmode="lin" valueType="num">
                                      <p:cBhvr>
                                        <p:cTn id="25" dur="1000" fill="hold"/>
                                        <p:tgtEl>
                                          <p:spTgt spid="254"/>
                                        </p:tgtEl>
                                        <p:attrNameLst>
                                          <p:attrName>ppt_x</p:attrName>
                                        </p:attrNameLst>
                                      </p:cBhvr>
                                      <p:tavLst>
                                        <p:tav tm="0">
                                          <p:val>
                                            <p:strVal val="0-#ppt_w/2"/>
                                          </p:val>
                                        </p:tav>
                                        <p:tav tm="100000">
                                          <p:val>
                                            <p:strVal val="#ppt_x"/>
                                          </p:val>
                                        </p:tav>
                                      </p:tavLst>
                                    </p:anim>
                                    <p:anim calcmode="lin" valueType="num">
                                      <p:cBhvr>
                                        <p:cTn id="26" dur="1000" fill="hold"/>
                                        <p:tgtEl>
                                          <p:spTgt spid="25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2" presetID="2" grpId="5" fill="hold">
                                  <p:stCondLst>
                                    <p:cond delay="0"/>
                                  </p:stCondLst>
                                  <p:iterate type="el" backwards="0">
                                    <p:tmAbs val="0"/>
                                  </p:iterate>
                                  <p:childTnLst>
                                    <p:set>
                                      <p:cBhvr>
                                        <p:cTn id="30" fill="hold"/>
                                        <p:tgtEl>
                                          <p:spTgt spid="256"/>
                                        </p:tgtEl>
                                        <p:attrNameLst>
                                          <p:attrName>style.visibility</p:attrName>
                                        </p:attrNameLst>
                                      </p:cBhvr>
                                      <p:to>
                                        <p:strVal val="visible"/>
                                      </p:to>
                                    </p:set>
                                    <p:anim calcmode="lin" valueType="num">
                                      <p:cBhvr>
                                        <p:cTn id="31" dur="800" fill="hold"/>
                                        <p:tgtEl>
                                          <p:spTgt spid="256"/>
                                        </p:tgtEl>
                                        <p:attrNameLst>
                                          <p:attrName>ppt_x</p:attrName>
                                        </p:attrNameLst>
                                      </p:cBhvr>
                                      <p:tavLst>
                                        <p:tav tm="0">
                                          <p:val>
                                            <p:strVal val="1+#ppt_w/2"/>
                                          </p:val>
                                        </p:tav>
                                        <p:tav tm="100000">
                                          <p:val>
                                            <p:strVal val="#ppt_x"/>
                                          </p:val>
                                        </p:tav>
                                      </p:tavLst>
                                    </p:anim>
                                    <p:anim calcmode="lin" valueType="num">
                                      <p:cBhvr>
                                        <p:cTn id="32" dur="800" fill="hold"/>
                                        <p:tgtEl>
                                          <p:spTgt spid="2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 grpId="6" fill="hold">
                                  <p:stCondLst>
                                    <p:cond delay="0"/>
                                  </p:stCondLst>
                                  <p:iterate type="el" backwards="0">
                                    <p:tmAbs val="0"/>
                                  </p:iterate>
                                  <p:childTnLst>
                                    <p:set>
                                      <p:cBhvr>
                                        <p:cTn id="36" fill="hold"/>
                                        <p:tgtEl>
                                          <p:spTgt spid="258"/>
                                        </p:tgtEl>
                                        <p:attrNameLst>
                                          <p:attrName>style.visibility</p:attrName>
                                        </p:attrNameLst>
                                      </p:cBhvr>
                                      <p:to>
                                        <p:strVal val="visible"/>
                                      </p:to>
                                    </p:set>
                                    <p:anim calcmode="lin" valueType="num">
                                      <p:cBhvr>
                                        <p:cTn id="37" dur="1000" fill="hold"/>
                                        <p:tgtEl>
                                          <p:spTgt spid="258"/>
                                        </p:tgtEl>
                                        <p:attrNameLst>
                                          <p:attrName>ppt_x</p:attrName>
                                        </p:attrNameLst>
                                      </p:cBhvr>
                                      <p:tavLst>
                                        <p:tav tm="0">
                                          <p:val>
                                            <p:strVal val="1+#ppt_w/2"/>
                                          </p:val>
                                        </p:tav>
                                        <p:tav tm="100000">
                                          <p:val>
                                            <p:strVal val="#ppt_x"/>
                                          </p:val>
                                        </p:tav>
                                      </p:tavLst>
                                    </p:anim>
                                    <p:anim calcmode="lin" valueType="num">
                                      <p:cBhvr>
                                        <p:cTn id="38" dur="1000" fill="hold"/>
                                        <p:tgtEl>
                                          <p:spTgt spid="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5"/>
      <p:bldP build="whole" bldLvl="1" animBg="1" rev="0" advAuto="0" spid="257" grpId="3"/>
      <p:bldP build="whole" bldLvl="1" animBg="1" rev="0" advAuto="0" spid="258" grpId="6"/>
      <p:bldP build="whole" bldLvl="1" animBg="1" rev="0" advAuto="0" spid="254" grpId="4"/>
      <p:bldP build="whole" bldLvl="1" animBg="1" rev="0" advAuto="0" spid="253" grpId="1"/>
      <p:bldP build="whole" bldLvl="1" animBg="1" rev="0" advAuto="0" spid="255"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4" name="Rectangle 6"/>
          <p:cNvGrpSpPr/>
          <p:nvPr/>
        </p:nvGrpSpPr>
        <p:grpSpPr>
          <a:xfrm>
            <a:off x="0" y="-1"/>
            <a:ext cx="9144000" cy="410202"/>
            <a:chOff x="0" y="0"/>
            <a:chExt cx="9144000" cy="410200"/>
          </a:xfrm>
        </p:grpSpPr>
        <p:sp>
          <p:nvSpPr>
            <p:cNvPr id="262"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63"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265"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266" name="2018 Wrap Up"/>
          <p:cNvSpPr txBox="1"/>
          <p:nvPr>
            <p:ph type="ctrTitle"/>
          </p:nvPr>
        </p:nvSpPr>
        <p:spPr>
          <a:xfrm>
            <a:off x="520700" y="389792"/>
            <a:ext cx="7772400" cy="85842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pic>
        <p:nvPicPr>
          <p:cNvPr id="267" name="Image" descr="Image"/>
          <p:cNvPicPr>
            <a:picLocks noChangeAspect="1"/>
          </p:cNvPicPr>
          <p:nvPr/>
        </p:nvPicPr>
        <p:blipFill>
          <a:blip r:embed="rId4">
            <a:extLst/>
          </a:blip>
          <a:stretch>
            <a:fillRect/>
          </a:stretch>
        </p:blipFill>
        <p:spPr>
          <a:xfrm>
            <a:off x="1405731" y="1222001"/>
            <a:ext cx="6332408" cy="4941946"/>
          </a:xfrm>
          <a:prstGeom prst="rect">
            <a:avLst/>
          </a:prstGeom>
          <a:ln w="12700">
            <a:miter lim="400000"/>
          </a:ln>
        </p:spPr>
      </p:pic>
      <p:sp>
        <p:nvSpPr>
          <p:cNvPr id="268" name="Jan. 2008"/>
          <p:cNvSpPr txBox="1"/>
          <p:nvPr/>
        </p:nvSpPr>
        <p:spPr>
          <a:xfrm>
            <a:off x="581495" y="5447727"/>
            <a:ext cx="109042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941751"/>
                </a:solidFill>
              </a:defRPr>
            </a:lvl1pPr>
          </a:lstStyle>
          <a:p>
            <a:pPr/>
            <a:r>
              <a:t>Jan. 2008</a:t>
            </a:r>
          </a:p>
        </p:txBody>
      </p:sp>
      <p:sp>
        <p:nvSpPr>
          <p:cNvPr id="269" name="Dec. 2018"/>
          <p:cNvSpPr txBox="1"/>
          <p:nvPr/>
        </p:nvSpPr>
        <p:spPr>
          <a:xfrm>
            <a:off x="7628019" y="5574727"/>
            <a:ext cx="111453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941751"/>
                </a:solidFill>
              </a:defRPr>
            </a:lvl1pPr>
          </a:lstStyle>
          <a:p>
            <a:pPr/>
            <a:r>
              <a:t>Dec. 2018</a:t>
            </a:r>
          </a:p>
        </p:txBody>
      </p:sp>
      <p:sp>
        <p:nvSpPr>
          <p:cNvPr id="270" name="Lowest # Sold 1,897 in Jan. 2011"/>
          <p:cNvSpPr txBox="1"/>
          <p:nvPr/>
        </p:nvSpPr>
        <p:spPr>
          <a:xfrm>
            <a:off x="2207711" y="4461157"/>
            <a:ext cx="1939533" cy="548641"/>
          </a:xfrm>
          <a:prstGeom prst="rect">
            <a:avLst/>
          </a:prstGeom>
          <a:solidFill>
            <a:srgbClr val="0096FF"/>
          </a:solidFill>
          <a:ln w="25400">
            <a:solidFill>
              <a:srgbClr val="797979"/>
            </a:solidFill>
            <a:miter/>
          </a:ln>
          <a:extLst>
            <a:ext uri="{C572A759-6A51-4108-AA02-DFA0A04FC94B}">
              <ma14:wrappingTextBoxFlag xmlns:ma14="http://schemas.microsoft.com/office/mac/drawingml/2011/main" val="1"/>
            </a:ext>
          </a:extLst>
        </p:spPr>
        <p:txBody>
          <a:bodyPr lIns="45719" rIns="45719">
            <a:spAutoFit/>
          </a:bodyPr>
          <a:lstStyle/>
          <a:p>
            <a:pPr algn="ctr">
              <a:defRPr b="1" sz="1500">
                <a:solidFill>
                  <a:srgbClr val="FFFFFF"/>
                </a:solidFill>
              </a:defRPr>
            </a:pPr>
            <a:r>
              <a:t>Lowest # Sold</a:t>
            </a:r>
            <a:br/>
            <a:r>
              <a:t>1,897 in Jan. 2011</a:t>
            </a:r>
          </a:p>
        </p:txBody>
      </p:sp>
      <p:sp>
        <p:nvSpPr>
          <p:cNvPr id="271" name="Lowest # Sold in 2018…"/>
          <p:cNvSpPr txBox="1"/>
          <p:nvPr/>
        </p:nvSpPr>
        <p:spPr>
          <a:xfrm>
            <a:off x="6547403" y="3374175"/>
            <a:ext cx="2407169" cy="650241"/>
          </a:xfrm>
          <a:prstGeom prst="rect">
            <a:avLst/>
          </a:prstGeom>
          <a:solidFill>
            <a:srgbClr val="0096FF"/>
          </a:solidFill>
          <a:ln w="25400">
            <a:solidFill>
              <a:srgbClr val="5E5E5E"/>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FFFFFF"/>
                </a:solidFill>
              </a:defRPr>
            </a:pPr>
            <a:r>
              <a:t>Lowest # Sold in 2018</a:t>
            </a:r>
          </a:p>
          <a:p>
            <a:pPr algn="ctr">
              <a:defRPr>
                <a:solidFill>
                  <a:srgbClr val="FFFFFF"/>
                </a:solidFill>
              </a:defRPr>
            </a:pPr>
            <a:r>
              <a:t>2,736 in January</a:t>
            </a:r>
          </a:p>
        </p:txBody>
      </p:sp>
      <p:sp>
        <p:nvSpPr>
          <p:cNvPr id="272" name="# Sold in  Dec.2018…"/>
          <p:cNvSpPr txBox="1"/>
          <p:nvPr/>
        </p:nvSpPr>
        <p:spPr>
          <a:xfrm>
            <a:off x="7782349" y="4536173"/>
            <a:ext cx="1139935" cy="916941"/>
          </a:xfrm>
          <a:prstGeom prst="rect">
            <a:avLst/>
          </a:prstGeom>
          <a:solidFill>
            <a:srgbClr val="0096FF"/>
          </a:solidFill>
          <a:ln w="25400">
            <a:solidFill>
              <a:srgbClr val="5E5E5E"/>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FFFFFF"/>
                </a:solidFill>
              </a:defRPr>
            </a:pPr>
            <a:r>
              <a:t># Sold in </a:t>
            </a:r>
            <a:br/>
            <a:r>
              <a:t>Dec.2018</a:t>
            </a:r>
          </a:p>
          <a:p>
            <a:pPr algn="ctr">
              <a:defRPr>
                <a:solidFill>
                  <a:srgbClr val="FFFFFF"/>
                </a:solidFill>
              </a:defRPr>
            </a:pPr>
            <a:r>
              <a:t>3,396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70"/>
                                        </p:tgtEl>
                                        <p:attrNameLst>
                                          <p:attrName>style.visibility</p:attrName>
                                        </p:attrNameLst>
                                      </p:cBhvr>
                                      <p:to>
                                        <p:strVal val="visible"/>
                                      </p:to>
                                    </p:set>
                                    <p:anim calcmode="lin" valueType="num">
                                      <p:cBhvr>
                                        <p:cTn id="7" dur="1000" fill="hold"/>
                                        <p:tgtEl>
                                          <p:spTgt spid="270"/>
                                        </p:tgtEl>
                                        <p:attrNameLst>
                                          <p:attrName>ppt_x</p:attrName>
                                        </p:attrNameLst>
                                      </p:cBhvr>
                                      <p:tavLst>
                                        <p:tav tm="0">
                                          <p:val>
                                            <p:strVal val="0-#ppt_w/2"/>
                                          </p:val>
                                        </p:tav>
                                        <p:tav tm="100000">
                                          <p:val>
                                            <p:strVal val="#ppt_x"/>
                                          </p:val>
                                        </p:tav>
                                      </p:tavLst>
                                    </p:anim>
                                    <p:anim calcmode="lin" valueType="num">
                                      <p:cBhvr>
                                        <p:cTn id="8" dur="1000" fill="hold"/>
                                        <p:tgtEl>
                                          <p:spTgt spid="2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71"/>
                                        </p:tgtEl>
                                        <p:attrNameLst>
                                          <p:attrName>style.visibility</p:attrName>
                                        </p:attrNameLst>
                                      </p:cBhvr>
                                      <p:to>
                                        <p:strVal val="visible"/>
                                      </p:to>
                                    </p:set>
                                    <p:anim calcmode="lin" valueType="num">
                                      <p:cBhvr>
                                        <p:cTn id="13" dur="1000" fill="hold"/>
                                        <p:tgtEl>
                                          <p:spTgt spid="271"/>
                                        </p:tgtEl>
                                        <p:attrNameLst>
                                          <p:attrName>ppt_x</p:attrName>
                                        </p:attrNameLst>
                                      </p:cBhvr>
                                      <p:tavLst>
                                        <p:tav tm="0">
                                          <p:val>
                                            <p:strVal val="1+#ppt_w/2"/>
                                          </p:val>
                                        </p:tav>
                                        <p:tav tm="100000">
                                          <p:val>
                                            <p:strVal val="#ppt_x"/>
                                          </p:val>
                                        </p:tav>
                                      </p:tavLst>
                                    </p:anim>
                                    <p:anim calcmode="lin" valueType="num">
                                      <p:cBhvr>
                                        <p:cTn id="14" dur="1000" fill="hold"/>
                                        <p:tgtEl>
                                          <p:spTgt spid="2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72"/>
                                        </p:tgtEl>
                                        <p:attrNameLst>
                                          <p:attrName>style.visibility</p:attrName>
                                        </p:attrNameLst>
                                      </p:cBhvr>
                                      <p:to>
                                        <p:strVal val="visible"/>
                                      </p:to>
                                    </p:set>
                                    <p:anim calcmode="lin" valueType="num">
                                      <p:cBhvr>
                                        <p:cTn id="19" dur="1000" fill="hold"/>
                                        <p:tgtEl>
                                          <p:spTgt spid="272"/>
                                        </p:tgtEl>
                                        <p:attrNameLst>
                                          <p:attrName>ppt_x</p:attrName>
                                        </p:attrNameLst>
                                      </p:cBhvr>
                                      <p:tavLst>
                                        <p:tav tm="0">
                                          <p:val>
                                            <p:strVal val="1+#ppt_w/2"/>
                                          </p:val>
                                        </p:tav>
                                        <p:tav tm="100000">
                                          <p:val>
                                            <p:strVal val="#ppt_x"/>
                                          </p:val>
                                        </p:tav>
                                      </p:tavLst>
                                    </p:anim>
                                    <p:anim calcmode="lin" valueType="num">
                                      <p:cBhvr>
                                        <p:cTn id="20" dur="1000" fill="hold"/>
                                        <p:tgtEl>
                                          <p:spTgt spid="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2"/>
      <p:bldP build="whole" bldLvl="1" animBg="1" rev="0" advAuto="0" spid="272" grpId="3"/>
      <p:bldP build="whole" bldLvl="1" animBg="1" rev="0" advAuto="0" spid="27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8" name="Rectangle 6"/>
          <p:cNvGrpSpPr/>
          <p:nvPr/>
        </p:nvGrpSpPr>
        <p:grpSpPr>
          <a:xfrm>
            <a:off x="0" y="-1"/>
            <a:ext cx="9144000" cy="410202"/>
            <a:chOff x="0" y="0"/>
            <a:chExt cx="9144000" cy="410200"/>
          </a:xfrm>
        </p:grpSpPr>
        <p:sp>
          <p:nvSpPr>
            <p:cNvPr id="276"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77"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279"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280" name="2018 Wrap Up"/>
          <p:cNvSpPr txBox="1"/>
          <p:nvPr>
            <p:ph type="ctrTitle"/>
          </p:nvPr>
        </p:nvSpPr>
        <p:spPr>
          <a:xfrm>
            <a:off x="534639" y="453789"/>
            <a:ext cx="7772401" cy="793524"/>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pic>
        <p:nvPicPr>
          <p:cNvPr id="281" name="Image" descr="Image"/>
          <p:cNvPicPr>
            <a:picLocks noChangeAspect="1"/>
          </p:cNvPicPr>
          <p:nvPr/>
        </p:nvPicPr>
        <p:blipFill>
          <a:blip r:embed="rId4">
            <a:extLst/>
          </a:blip>
          <a:stretch>
            <a:fillRect/>
          </a:stretch>
        </p:blipFill>
        <p:spPr>
          <a:xfrm>
            <a:off x="942928" y="1544901"/>
            <a:ext cx="5939719" cy="4859982"/>
          </a:xfrm>
          <a:prstGeom prst="rect">
            <a:avLst/>
          </a:prstGeom>
          <a:ln w="12700">
            <a:miter lim="400000"/>
          </a:ln>
        </p:spPr>
      </p:pic>
      <p:sp>
        <p:nvSpPr>
          <p:cNvPr id="282" name="12/18 ACTIVES 5,577"/>
          <p:cNvSpPr txBox="1"/>
          <p:nvPr/>
        </p:nvSpPr>
        <p:spPr>
          <a:xfrm>
            <a:off x="7048048" y="2970529"/>
            <a:ext cx="964132" cy="916941"/>
          </a:xfrm>
          <a:prstGeom prst="rect">
            <a:avLst/>
          </a:prstGeom>
          <a:ln w="25400">
            <a:solidFill>
              <a:srgbClr val="FFD479"/>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797979"/>
                </a:solidFill>
              </a:defRPr>
            </a:pPr>
            <a:r>
              <a:t>12/18</a:t>
            </a:r>
            <a:br/>
            <a:r>
              <a:t>ACTIVES</a:t>
            </a:r>
            <a:br/>
            <a:r>
              <a:t>5,577</a:t>
            </a:r>
          </a:p>
        </p:txBody>
      </p:sp>
      <p:sp>
        <p:nvSpPr>
          <p:cNvPr id="283" name="12/18…"/>
          <p:cNvSpPr txBox="1"/>
          <p:nvPr/>
        </p:nvSpPr>
        <p:spPr>
          <a:xfrm>
            <a:off x="7131206" y="4214243"/>
            <a:ext cx="797816" cy="916941"/>
          </a:xfrm>
          <a:prstGeom prst="rect">
            <a:avLst/>
          </a:prstGeom>
          <a:ln w="25400">
            <a:solidFill>
              <a:srgbClr val="941751"/>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941751"/>
                </a:solidFill>
              </a:defRPr>
            </a:pPr>
            <a:r>
              <a:t>12/18</a:t>
            </a:r>
          </a:p>
          <a:p>
            <a:pPr algn="ctr"/>
            <a:r>
              <a:rPr>
                <a:solidFill>
                  <a:srgbClr val="941751"/>
                </a:solidFill>
              </a:rPr>
              <a:t>SOLDS</a:t>
            </a:r>
            <a:br/>
            <a:r>
              <a:rPr>
                <a:solidFill>
                  <a:srgbClr val="941751"/>
                </a:solidFill>
              </a:rPr>
              <a:t>3,396</a:t>
            </a:r>
          </a:p>
        </p:txBody>
      </p:sp>
      <p:sp>
        <p:nvSpPr>
          <p:cNvPr id="284" name="12/17 ACTIVES 3,854"/>
          <p:cNvSpPr txBox="1"/>
          <p:nvPr/>
        </p:nvSpPr>
        <p:spPr>
          <a:xfrm>
            <a:off x="163284" y="4214243"/>
            <a:ext cx="964132" cy="916941"/>
          </a:xfrm>
          <a:prstGeom prst="rect">
            <a:avLst/>
          </a:prstGeom>
          <a:ln w="25400">
            <a:solidFill>
              <a:srgbClr val="FFD479"/>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797979"/>
                </a:solidFill>
              </a:defRPr>
            </a:pPr>
            <a:r>
              <a:t>12/17</a:t>
            </a:r>
            <a:br/>
            <a:r>
              <a:t>ACTIVES</a:t>
            </a:r>
            <a:br/>
            <a:r>
              <a:t>3,854</a:t>
            </a:r>
          </a:p>
        </p:txBody>
      </p:sp>
      <p:sp>
        <p:nvSpPr>
          <p:cNvPr id="285" name="12/17 SOLDS 4,408"/>
          <p:cNvSpPr txBox="1"/>
          <p:nvPr/>
        </p:nvSpPr>
        <p:spPr>
          <a:xfrm>
            <a:off x="265641" y="2855148"/>
            <a:ext cx="759419" cy="916941"/>
          </a:xfrm>
          <a:prstGeom prst="rect">
            <a:avLst/>
          </a:prstGeom>
          <a:ln w="25400">
            <a:solidFill>
              <a:srgbClr val="941751"/>
            </a:solidFill>
            <a:miter/>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941751"/>
                </a:solidFill>
              </a:defRPr>
            </a:pPr>
            <a:r>
              <a:t>12/17</a:t>
            </a:r>
            <a:br/>
            <a:r>
              <a:t>SOLDS</a:t>
            </a:r>
            <a:br/>
            <a:r>
              <a:t>4,408</a:t>
            </a:r>
          </a:p>
        </p:txBody>
      </p:sp>
      <p:sp>
        <p:nvSpPr>
          <p:cNvPr id="286" name="Line"/>
          <p:cNvSpPr/>
          <p:nvPr/>
        </p:nvSpPr>
        <p:spPr>
          <a:xfrm flipV="1">
            <a:off x="1543651" y="3828957"/>
            <a:ext cx="4738185" cy="613905"/>
          </a:xfrm>
          <a:prstGeom prst="line">
            <a:avLst/>
          </a:prstGeom>
          <a:ln w="38100">
            <a:solidFill>
              <a:srgbClr val="FFD479"/>
            </a:solidFill>
            <a:miter/>
          </a:ln>
        </p:spPr>
        <p:txBody>
          <a:bodyPr lIns="45719" rIns="45719"/>
          <a:lstStyle/>
          <a:p>
            <a:pPr/>
          </a:p>
        </p:txBody>
      </p:sp>
      <p:sp>
        <p:nvSpPr>
          <p:cNvPr id="287" name="Line"/>
          <p:cNvSpPr/>
          <p:nvPr/>
        </p:nvSpPr>
        <p:spPr>
          <a:xfrm>
            <a:off x="1740231" y="4262096"/>
            <a:ext cx="4728083" cy="397558"/>
          </a:xfrm>
          <a:prstGeom prst="line">
            <a:avLst/>
          </a:prstGeom>
          <a:ln w="38100">
            <a:solidFill>
              <a:srgbClr val="941751"/>
            </a:solidFill>
            <a:miter/>
          </a:ln>
        </p:spPr>
        <p:txBody>
          <a:bodyPr lIns="45719" rIns="45719"/>
          <a:lstStyle/>
          <a:p>
            <a:pPr/>
          </a:p>
        </p:txBody>
      </p:sp>
      <p:sp>
        <p:nvSpPr>
          <p:cNvPr id="288" name="Dec.2017"/>
          <p:cNvSpPr txBox="1"/>
          <p:nvPr/>
        </p:nvSpPr>
        <p:spPr>
          <a:xfrm>
            <a:off x="228065" y="5657721"/>
            <a:ext cx="104566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Dec.2017</a:t>
            </a:r>
          </a:p>
        </p:txBody>
      </p:sp>
      <p:sp>
        <p:nvSpPr>
          <p:cNvPr id="289" name="Dec. 2018"/>
          <p:cNvSpPr txBox="1"/>
          <p:nvPr/>
        </p:nvSpPr>
        <p:spPr>
          <a:xfrm>
            <a:off x="6835671" y="5657721"/>
            <a:ext cx="111453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Dec. 2018</a:t>
            </a:r>
          </a:p>
        </p:txBody>
      </p:sp>
      <p:sp>
        <p:nvSpPr>
          <p:cNvPr id="290" name="Text"/>
          <p:cNvSpPr txBox="1"/>
          <p:nvPr/>
        </p:nvSpPr>
        <p:spPr>
          <a:xfrm>
            <a:off x="4429882" y="3376929"/>
            <a:ext cx="538236" cy="358141"/>
          </a:xfrm>
          <a:prstGeom prst="rect">
            <a:avLst/>
          </a:prstGeom>
          <a:ln w="12700">
            <a:miter lim="400000"/>
          </a:ln>
        </p:spPr>
        <p:txBody>
          <a:bodyPr wrap="none" lIns="45719" rIns="45719">
            <a:spAutoFit/>
          </a:bodyPr>
          <a:lstStyle/>
          <a:p>
            <a:pPr/>
          </a:p>
        </p:txBody>
      </p:sp>
      <p:sp>
        <p:nvSpPr>
          <p:cNvPr id="291" name="8,807 Homes for Sale in Sept."/>
          <p:cNvSpPr txBox="1"/>
          <p:nvPr/>
        </p:nvSpPr>
        <p:spPr>
          <a:xfrm>
            <a:off x="4016857" y="1924712"/>
            <a:ext cx="3161394" cy="383541"/>
          </a:xfrm>
          <a:prstGeom prst="rect">
            <a:avLst/>
          </a:prstGeom>
          <a:solidFill>
            <a:srgbClr val="FFFFFF"/>
          </a:solidFill>
          <a:ln w="25400">
            <a:solidFill>
              <a:schemeClr val="accent1"/>
            </a:solidFill>
            <a:miter/>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1"/>
                </a:solidFill>
              </a:defRPr>
            </a:lvl1pPr>
          </a:lstStyle>
          <a:p>
            <a:pPr/>
            <a:r>
              <a:t>8,807 Homes for Sale in Sept.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85"/>
                                        </p:tgtEl>
                                        <p:attrNameLst>
                                          <p:attrName>style.visibility</p:attrName>
                                        </p:attrNameLst>
                                      </p:cBhvr>
                                      <p:to>
                                        <p:strVal val="visible"/>
                                      </p:to>
                                    </p:set>
                                    <p:anim calcmode="lin" valueType="num">
                                      <p:cBhvr>
                                        <p:cTn id="7" dur="1000" fill="hold"/>
                                        <p:tgtEl>
                                          <p:spTgt spid="285"/>
                                        </p:tgtEl>
                                        <p:attrNameLst>
                                          <p:attrName>ppt_x</p:attrName>
                                        </p:attrNameLst>
                                      </p:cBhvr>
                                      <p:tavLst>
                                        <p:tav tm="0">
                                          <p:val>
                                            <p:strVal val="0-#ppt_w/2"/>
                                          </p:val>
                                        </p:tav>
                                        <p:tav tm="100000">
                                          <p:val>
                                            <p:strVal val="#ppt_x"/>
                                          </p:val>
                                        </p:tav>
                                      </p:tavLst>
                                    </p:anim>
                                    <p:anim calcmode="lin" valueType="num">
                                      <p:cBhvr>
                                        <p:cTn id="8" dur="1000" fill="hold"/>
                                        <p:tgtEl>
                                          <p:spTgt spid="2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83"/>
                                        </p:tgtEl>
                                        <p:attrNameLst>
                                          <p:attrName>style.visibility</p:attrName>
                                        </p:attrNameLst>
                                      </p:cBhvr>
                                      <p:to>
                                        <p:strVal val="visible"/>
                                      </p:to>
                                    </p:set>
                                    <p:anim calcmode="lin" valueType="num">
                                      <p:cBhvr>
                                        <p:cTn id="13" dur="1000" fill="hold"/>
                                        <p:tgtEl>
                                          <p:spTgt spid="283"/>
                                        </p:tgtEl>
                                        <p:attrNameLst>
                                          <p:attrName>ppt_x</p:attrName>
                                        </p:attrNameLst>
                                      </p:cBhvr>
                                      <p:tavLst>
                                        <p:tav tm="0">
                                          <p:val>
                                            <p:strVal val="1+#ppt_w/2"/>
                                          </p:val>
                                        </p:tav>
                                        <p:tav tm="100000">
                                          <p:val>
                                            <p:strVal val="#ppt_x"/>
                                          </p:val>
                                        </p:tav>
                                      </p:tavLst>
                                    </p:anim>
                                    <p:anim calcmode="lin" valueType="num">
                                      <p:cBhvr>
                                        <p:cTn id="14" dur="10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87"/>
                                        </p:tgtEl>
                                        <p:attrNameLst>
                                          <p:attrName>style.visibility</p:attrName>
                                        </p:attrNameLst>
                                      </p:cBhvr>
                                      <p:to>
                                        <p:strVal val="visible"/>
                                      </p:to>
                                    </p:set>
                                    <p:anim calcmode="lin" valueType="num">
                                      <p:cBhvr>
                                        <p:cTn id="19" dur="750" fill="hold"/>
                                        <p:tgtEl>
                                          <p:spTgt spid="287"/>
                                        </p:tgtEl>
                                        <p:attrNameLst>
                                          <p:attrName>ppt_w</p:attrName>
                                        </p:attrNameLst>
                                      </p:cBhvr>
                                      <p:tavLst>
                                        <p:tav tm="0">
                                          <p:val>
                                            <p:fltVal val="0"/>
                                          </p:val>
                                        </p:tav>
                                        <p:tav tm="100000">
                                          <p:val>
                                            <p:strVal val="#ppt_w"/>
                                          </p:val>
                                        </p:tav>
                                      </p:tavLst>
                                    </p:anim>
                                    <p:anim calcmode="lin" valueType="num">
                                      <p:cBhvr>
                                        <p:cTn id="20" dur="750" fill="hold"/>
                                        <p:tgtEl>
                                          <p:spTgt spid="28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284"/>
                                        </p:tgtEl>
                                        <p:attrNameLst>
                                          <p:attrName>style.visibility</p:attrName>
                                        </p:attrNameLst>
                                      </p:cBhvr>
                                      <p:to>
                                        <p:strVal val="visible"/>
                                      </p:to>
                                    </p:set>
                                    <p:anim calcmode="lin" valueType="num">
                                      <p:cBhvr>
                                        <p:cTn id="25" dur="1000" fill="hold"/>
                                        <p:tgtEl>
                                          <p:spTgt spid="284"/>
                                        </p:tgtEl>
                                        <p:attrNameLst>
                                          <p:attrName>ppt_x</p:attrName>
                                        </p:attrNameLst>
                                      </p:cBhvr>
                                      <p:tavLst>
                                        <p:tav tm="0">
                                          <p:val>
                                            <p:strVal val="0-#ppt_w/2"/>
                                          </p:val>
                                        </p:tav>
                                        <p:tav tm="100000">
                                          <p:val>
                                            <p:strVal val="#ppt_x"/>
                                          </p:val>
                                        </p:tav>
                                      </p:tavLst>
                                    </p:anim>
                                    <p:anim calcmode="lin" valueType="num">
                                      <p:cBhvr>
                                        <p:cTn id="26" dur="1000" fill="hold"/>
                                        <p:tgtEl>
                                          <p:spTgt spid="2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291"/>
                                        </p:tgtEl>
                                        <p:attrNameLst>
                                          <p:attrName>style.visibility</p:attrName>
                                        </p:attrNameLst>
                                      </p:cBhvr>
                                      <p:to>
                                        <p:strVal val="visible"/>
                                      </p:to>
                                    </p:set>
                                    <p:anim calcmode="lin" valueType="num">
                                      <p:cBhvr>
                                        <p:cTn id="31" dur="1000" fill="hold"/>
                                        <p:tgtEl>
                                          <p:spTgt spid="291"/>
                                        </p:tgtEl>
                                        <p:attrNameLst>
                                          <p:attrName>ppt_x</p:attrName>
                                        </p:attrNameLst>
                                      </p:cBhvr>
                                      <p:tavLst>
                                        <p:tav tm="0">
                                          <p:val>
                                            <p:strVal val="#ppt_x"/>
                                          </p:val>
                                        </p:tav>
                                        <p:tav tm="100000">
                                          <p:val>
                                            <p:strVal val="#ppt_x"/>
                                          </p:val>
                                        </p:tav>
                                      </p:tavLst>
                                    </p:anim>
                                    <p:anim calcmode="lin" valueType="num">
                                      <p:cBhvr>
                                        <p:cTn id="32" dur="1000" fill="hold"/>
                                        <p:tgtEl>
                                          <p:spTgt spid="29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 grpId="6" fill="hold">
                                  <p:stCondLst>
                                    <p:cond delay="0"/>
                                  </p:stCondLst>
                                  <p:iterate type="el" backwards="0">
                                    <p:tmAbs val="0"/>
                                  </p:iterate>
                                  <p:childTnLst>
                                    <p:set>
                                      <p:cBhvr>
                                        <p:cTn id="36" fill="hold"/>
                                        <p:tgtEl>
                                          <p:spTgt spid="282"/>
                                        </p:tgtEl>
                                        <p:attrNameLst>
                                          <p:attrName>style.visibility</p:attrName>
                                        </p:attrNameLst>
                                      </p:cBhvr>
                                      <p:to>
                                        <p:strVal val="visible"/>
                                      </p:to>
                                    </p:set>
                                    <p:anim calcmode="lin" valueType="num">
                                      <p:cBhvr>
                                        <p:cTn id="37" dur="1000" fill="hold"/>
                                        <p:tgtEl>
                                          <p:spTgt spid="282"/>
                                        </p:tgtEl>
                                        <p:attrNameLst>
                                          <p:attrName>ppt_x</p:attrName>
                                        </p:attrNameLst>
                                      </p:cBhvr>
                                      <p:tavLst>
                                        <p:tav tm="0">
                                          <p:val>
                                            <p:strVal val="1+#ppt_w/2"/>
                                          </p:val>
                                        </p:tav>
                                        <p:tav tm="100000">
                                          <p:val>
                                            <p:strVal val="#ppt_x"/>
                                          </p:val>
                                        </p:tav>
                                      </p:tavLst>
                                    </p:anim>
                                    <p:anim calcmode="lin" valueType="num">
                                      <p:cBhvr>
                                        <p:cTn id="38" dur="1000" fill="hold"/>
                                        <p:tgtEl>
                                          <p:spTgt spid="28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7" fill="hold">
                                  <p:stCondLst>
                                    <p:cond delay="0"/>
                                  </p:stCondLst>
                                  <p:iterate type="el" backwards="0">
                                    <p:tmAbs val="0"/>
                                  </p:iterate>
                                  <p:childTnLst>
                                    <p:set>
                                      <p:cBhvr>
                                        <p:cTn id="42" fill="hold"/>
                                        <p:tgtEl>
                                          <p:spTgt spid="286"/>
                                        </p:tgtEl>
                                        <p:attrNameLst>
                                          <p:attrName>style.visibility</p:attrName>
                                        </p:attrNameLst>
                                      </p:cBhvr>
                                      <p:to>
                                        <p:strVal val="visible"/>
                                      </p:to>
                                    </p:set>
                                    <p:anim calcmode="lin" valueType="num">
                                      <p:cBhvr>
                                        <p:cTn id="43" dur="1000" fill="hold"/>
                                        <p:tgtEl>
                                          <p:spTgt spid="286"/>
                                        </p:tgtEl>
                                        <p:attrNameLst>
                                          <p:attrName>ppt_w</p:attrName>
                                        </p:attrNameLst>
                                      </p:cBhvr>
                                      <p:tavLst>
                                        <p:tav tm="0">
                                          <p:val>
                                            <p:fltVal val="0"/>
                                          </p:val>
                                        </p:tav>
                                        <p:tav tm="100000">
                                          <p:val>
                                            <p:strVal val="#ppt_w"/>
                                          </p:val>
                                        </p:tav>
                                      </p:tavLst>
                                    </p:anim>
                                    <p:anim calcmode="lin" valueType="num">
                                      <p:cBhvr>
                                        <p:cTn id="44" dur="1000" fill="hold"/>
                                        <p:tgtEl>
                                          <p:spTgt spid="2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1"/>
      <p:bldP build="whole" bldLvl="1" animBg="1" rev="0" advAuto="0" spid="286" grpId="7"/>
      <p:bldP build="whole" bldLvl="1" animBg="1" rev="0" advAuto="0" spid="291" grpId="5"/>
      <p:bldP build="whole" bldLvl="1" animBg="1" rev="0" advAuto="0" spid="287" grpId="3"/>
      <p:bldP build="whole" bldLvl="1" animBg="1" rev="0" advAuto="0" spid="283" grpId="2"/>
      <p:bldP build="whole" bldLvl="1" animBg="1" rev="0" advAuto="0" spid="282" grpId="6"/>
      <p:bldP build="whole" bldLvl="1" animBg="1" rev="0" advAuto="0" spid="284"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7" name="Rectangle 6"/>
          <p:cNvGrpSpPr/>
          <p:nvPr/>
        </p:nvGrpSpPr>
        <p:grpSpPr>
          <a:xfrm>
            <a:off x="0" y="-1"/>
            <a:ext cx="9144000" cy="410202"/>
            <a:chOff x="0" y="0"/>
            <a:chExt cx="9144000" cy="410200"/>
          </a:xfrm>
        </p:grpSpPr>
        <p:sp>
          <p:nvSpPr>
            <p:cNvPr id="295"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96"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298"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pic>
        <p:nvPicPr>
          <p:cNvPr id="299" name="Image" descr="Image"/>
          <p:cNvPicPr>
            <a:picLocks noChangeAspect="1"/>
          </p:cNvPicPr>
          <p:nvPr/>
        </p:nvPicPr>
        <p:blipFill>
          <a:blip r:embed="rId4">
            <a:extLst/>
          </a:blip>
          <a:stretch>
            <a:fillRect/>
          </a:stretch>
        </p:blipFill>
        <p:spPr>
          <a:xfrm>
            <a:off x="637343" y="1688579"/>
            <a:ext cx="2400301" cy="4445001"/>
          </a:xfrm>
          <a:prstGeom prst="rect">
            <a:avLst/>
          </a:prstGeom>
          <a:ln w="12700">
            <a:miter lim="400000"/>
          </a:ln>
        </p:spPr>
      </p:pic>
      <p:sp>
        <p:nvSpPr>
          <p:cNvPr id="300" name="2018 Wrap Up"/>
          <p:cNvSpPr txBox="1"/>
          <p:nvPr>
            <p:ph type="ctrTitle"/>
          </p:nvPr>
        </p:nvSpPr>
        <p:spPr>
          <a:xfrm>
            <a:off x="534639" y="325187"/>
            <a:ext cx="7772401" cy="935426"/>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pic>
        <p:nvPicPr>
          <p:cNvPr id="301" name="Image" descr="Image"/>
          <p:cNvPicPr>
            <a:picLocks noChangeAspect="1"/>
          </p:cNvPicPr>
          <p:nvPr/>
        </p:nvPicPr>
        <p:blipFill>
          <a:blip r:embed="rId5">
            <a:extLst/>
          </a:blip>
          <a:stretch>
            <a:fillRect/>
          </a:stretch>
        </p:blipFill>
        <p:spPr>
          <a:xfrm>
            <a:off x="3557508" y="1940916"/>
            <a:ext cx="4982370" cy="40766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299"/>
                                        </p:tgtEl>
                                        <p:attrNameLst>
                                          <p:attrName>style.visibility</p:attrName>
                                        </p:attrNameLst>
                                      </p:cBhvr>
                                      <p:to>
                                        <p:strVal val="visible"/>
                                      </p:to>
                                    </p:set>
                                    <p:anim calcmode="lin" valueType="num">
                                      <p:cBhvr>
                                        <p:cTn id="7" dur="1000" fill="hold"/>
                                        <p:tgtEl>
                                          <p:spTgt spid="299"/>
                                        </p:tgtEl>
                                        <p:attrNameLst>
                                          <p:attrName>ppt_w</p:attrName>
                                        </p:attrNameLst>
                                      </p:cBhvr>
                                      <p:tavLst>
                                        <p:tav tm="0">
                                          <p:val>
                                            <p:fltVal val="0"/>
                                          </p:val>
                                        </p:tav>
                                        <p:tav tm="100000">
                                          <p:val>
                                            <p:strVal val="#ppt_w"/>
                                          </p:val>
                                        </p:tav>
                                      </p:tavLst>
                                    </p:anim>
                                    <p:anim calcmode="lin" valueType="num">
                                      <p:cBhvr>
                                        <p:cTn id="8" dur="1000" fill="hold"/>
                                        <p:tgtEl>
                                          <p:spTgt spid="299"/>
                                        </p:tgtEl>
                                        <p:attrNameLst>
                                          <p:attrName>ppt_h</p:attrName>
                                        </p:attrNameLst>
                                      </p:cBhvr>
                                      <p:tavLst>
                                        <p:tav tm="0">
                                          <p:val>
                                            <p:fltVal val="0"/>
                                          </p:val>
                                        </p:tav>
                                        <p:tav tm="100000">
                                          <p:val>
                                            <p:strVal val="#ppt_h"/>
                                          </p:val>
                                        </p:tav>
                                      </p:tavLst>
                                    </p:anim>
                                    <p:anim calcmode="lin" valueType="num">
                                      <p:cBhvr>
                                        <p:cTn id="9" dur="1000" fill="hold"/>
                                        <p:tgtEl>
                                          <p:spTgt spid="2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7" name="Rectangle 6"/>
          <p:cNvGrpSpPr/>
          <p:nvPr/>
        </p:nvGrpSpPr>
        <p:grpSpPr>
          <a:xfrm>
            <a:off x="0" y="-1"/>
            <a:ext cx="9144000" cy="410202"/>
            <a:chOff x="0" y="0"/>
            <a:chExt cx="9144000" cy="410200"/>
          </a:xfrm>
        </p:grpSpPr>
        <p:sp>
          <p:nvSpPr>
            <p:cNvPr id="305"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06"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308" name="Picture 2" descr="Picture 2"/>
          <p:cNvPicPr>
            <a:picLocks noChangeAspect="1"/>
          </p:cNvPicPr>
          <p:nvPr/>
        </p:nvPicPr>
        <p:blipFill>
          <a:blip r:embed="rId3">
            <a:extLst/>
          </a:blip>
          <a:stretch>
            <a:fillRect/>
          </a:stretch>
        </p:blipFill>
        <p:spPr>
          <a:xfrm>
            <a:off x="7105281" y="6159248"/>
            <a:ext cx="1809596" cy="514352"/>
          </a:xfrm>
          <a:prstGeom prst="rect">
            <a:avLst/>
          </a:prstGeom>
          <a:ln w="12700">
            <a:miter lim="400000"/>
          </a:ln>
        </p:spPr>
      </p:pic>
      <p:sp>
        <p:nvSpPr>
          <p:cNvPr id="309"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pic>
        <p:nvPicPr>
          <p:cNvPr id="310" name="Real Estate Crystal Ball.jpg" descr="Real Estate Crystal Ball.jpg"/>
          <p:cNvPicPr>
            <a:picLocks noChangeAspect="1"/>
          </p:cNvPicPr>
          <p:nvPr/>
        </p:nvPicPr>
        <p:blipFill>
          <a:blip r:embed="rId4">
            <a:extLst/>
          </a:blip>
          <a:stretch>
            <a:fillRect/>
          </a:stretch>
        </p:blipFill>
        <p:spPr>
          <a:xfrm>
            <a:off x="615653" y="1522230"/>
            <a:ext cx="7005577" cy="4639888"/>
          </a:xfrm>
          <a:prstGeom prst="rect">
            <a:avLst/>
          </a:prstGeom>
          <a:ln w="12700">
            <a:miter lim="400000"/>
          </a:ln>
        </p:spPr>
      </p:pic>
      <p:sp>
        <p:nvSpPr>
          <p:cNvPr id="311" name="What to expect in 2019"/>
          <p:cNvSpPr txBox="1"/>
          <p:nvPr/>
        </p:nvSpPr>
        <p:spPr>
          <a:xfrm>
            <a:off x="1066486" y="444311"/>
            <a:ext cx="6387171"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311"/>
                                        </p:tgtEl>
                                        <p:attrNameLst>
                                          <p:attrName>style.visibility</p:attrName>
                                        </p:attrNameLst>
                                      </p:cBhvr>
                                      <p:to>
                                        <p:strVal val="visible"/>
                                      </p:to>
                                    </p:set>
                                    <p:anim calcmode="lin" valueType="num">
                                      <p:cBhvr>
                                        <p:cTn id="7" dur="1000" fill="hold"/>
                                        <p:tgtEl>
                                          <p:spTgt spid="311"/>
                                        </p:tgtEl>
                                        <p:attrNameLst>
                                          <p:attrName>ppt_x</p:attrName>
                                        </p:attrNameLst>
                                      </p:cBhvr>
                                      <p:tavLst>
                                        <p:tav tm="0">
                                          <p:val>
                                            <p:strVal val="0-#ppt_w/2"/>
                                          </p:val>
                                        </p:tav>
                                        <p:tav tm="100000">
                                          <p:val>
                                            <p:strVal val="#ppt_x"/>
                                          </p:val>
                                        </p:tav>
                                      </p:tavLst>
                                    </p:anim>
                                    <p:anim calcmode="lin" valueType="num">
                                      <p:cBhvr>
                                        <p:cTn id="8" dur="1000" fill="hold"/>
                                        <p:tgtEl>
                                          <p:spTgt spid="3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310"/>
                                        </p:tgtEl>
                                        <p:attrNameLst>
                                          <p:attrName>style.visibility</p:attrName>
                                        </p:attrNameLst>
                                      </p:cBhvr>
                                      <p:to>
                                        <p:strVal val="visible"/>
                                      </p:to>
                                    </p:set>
                                    <p:animEffect filter="fade" transition="in">
                                      <p:cBhvr>
                                        <p:cTn id="13" dur="500"/>
                                        <p:tgtEl>
                                          <p:spTgt spid="310"/>
                                        </p:tgtEl>
                                      </p:cBhvr>
                                    </p:animEffect>
                                  </p:childTnLst>
                                </p:cTn>
                              </p:par>
                            </p:childTnLst>
                          </p:cTn>
                        </p:par>
                      </p:childTnLst>
                    </p:cTn>
                  </p:par>
                  <p:par>
                    <p:cTn id="14" fill="hold">
                      <p:stCondLst>
                        <p:cond delay="indefinite"/>
                      </p:stCondLst>
                      <p:childTnLst>
                        <p:par>
                          <p:cTn id="15" fill="hold">
                            <p:stCondLst>
                              <p:cond delay="0"/>
                            </p:stCondLst>
                            <p:childTnLst>
                              <p:par>
                                <p:cTn id="16" presetClass="exit" nodeType="clickEffect" presetID="10" grpId="3" fill="hold">
                                  <p:stCondLst>
                                    <p:cond delay="0"/>
                                  </p:stCondLst>
                                  <p:iterate type="el" backwards="0">
                                    <p:tmAbs val="0"/>
                                  </p:iterate>
                                  <p:childTnLst>
                                    <p:animEffect filter="fade" transition="out">
                                      <p:cBhvr>
                                        <p:cTn id="17" dur="1500" fill="hold"/>
                                        <p:tgtEl>
                                          <p:spTgt spid="310"/>
                                        </p:tgtEl>
                                      </p:cBhvr>
                                    </p:animEffect>
                                    <p:set>
                                      <p:cBhvr>
                                        <p:cTn id="18" fill="hold">
                                          <p:stCondLst>
                                            <p:cond delay="1499"/>
                                          </p:stCondLst>
                                        </p:cTn>
                                        <p:tgtEl>
                                          <p:spTgt spid="3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1"/>
      <p:bldP build="whole" bldLvl="1" animBg="1" rev="0" advAuto="0" spid="310" grpId="2"/>
      <p:bldP build="whole" bldLvl="1" animBg="1" rev="0" advAuto="0" spid="310"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7" name="Rectangle 6"/>
          <p:cNvGrpSpPr/>
          <p:nvPr/>
        </p:nvGrpSpPr>
        <p:grpSpPr>
          <a:xfrm>
            <a:off x="0" y="-1"/>
            <a:ext cx="9144000" cy="410202"/>
            <a:chOff x="0" y="0"/>
            <a:chExt cx="9144000" cy="410200"/>
          </a:xfrm>
        </p:grpSpPr>
        <p:sp>
          <p:nvSpPr>
            <p:cNvPr id="315"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16"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318" name="Picture 2" descr="Picture 2"/>
          <p:cNvPicPr>
            <a:picLocks noChangeAspect="1"/>
          </p:cNvPicPr>
          <p:nvPr/>
        </p:nvPicPr>
        <p:blipFill>
          <a:blip r:embed="rId3">
            <a:extLst/>
          </a:blip>
          <a:stretch>
            <a:fillRect/>
          </a:stretch>
        </p:blipFill>
        <p:spPr>
          <a:xfrm>
            <a:off x="7105281" y="6159248"/>
            <a:ext cx="1809596" cy="514352"/>
          </a:xfrm>
          <a:prstGeom prst="rect">
            <a:avLst/>
          </a:prstGeom>
          <a:ln w="12700">
            <a:miter lim="400000"/>
          </a:ln>
        </p:spPr>
      </p:pic>
      <p:sp>
        <p:nvSpPr>
          <p:cNvPr id="319"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20" name="What to expect in 2019"/>
          <p:cNvSpPr txBox="1"/>
          <p:nvPr/>
        </p:nvSpPr>
        <p:spPr>
          <a:xfrm>
            <a:off x="1056870" y="473157"/>
            <a:ext cx="6337218"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pic>
        <p:nvPicPr>
          <p:cNvPr id="321" name="Home buying season is upon us.png" descr="Home buying season is upon us.png"/>
          <p:cNvPicPr>
            <a:picLocks noChangeAspect="1"/>
          </p:cNvPicPr>
          <p:nvPr/>
        </p:nvPicPr>
        <p:blipFill>
          <a:blip r:embed="rId4">
            <a:extLst/>
          </a:blip>
          <a:stretch>
            <a:fillRect/>
          </a:stretch>
        </p:blipFill>
        <p:spPr>
          <a:xfrm>
            <a:off x="1755884" y="1886639"/>
            <a:ext cx="4334428" cy="43344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21"/>
                                        </p:tgtEl>
                                        <p:attrNameLst>
                                          <p:attrName>style.visibility</p:attrName>
                                        </p:attrNameLst>
                                      </p:cBhvr>
                                      <p:to>
                                        <p:strVal val="visible"/>
                                      </p:to>
                                    </p:set>
                                    <p:anim calcmode="lin" valueType="num">
                                      <p:cBhvr>
                                        <p:cTn id="7" dur="1750" fill="hold"/>
                                        <p:tgtEl>
                                          <p:spTgt spid="321"/>
                                        </p:tgtEl>
                                        <p:attrNameLst>
                                          <p:attrName>ppt_x</p:attrName>
                                        </p:attrNameLst>
                                      </p:cBhvr>
                                      <p:tavLst>
                                        <p:tav tm="0">
                                          <p:val>
                                            <p:strVal val="0-#ppt_w/2"/>
                                          </p:val>
                                        </p:tav>
                                        <p:tav tm="100000">
                                          <p:val>
                                            <p:strVal val="#ppt_x"/>
                                          </p:val>
                                        </p:tav>
                                      </p:tavLst>
                                    </p:anim>
                                    <p:anim calcmode="lin" valueType="num">
                                      <p:cBhvr>
                                        <p:cTn id="8" dur="1750" fill="hold"/>
                                        <p:tgtEl>
                                          <p:spTgt spid="3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2" presetID="2" grpId="2" fill="hold">
                                  <p:stCondLst>
                                    <p:cond delay="0"/>
                                  </p:stCondLst>
                                  <p:iterate type="el" backwards="0">
                                    <p:tmAbs val="0"/>
                                  </p:iterate>
                                  <p:childTnLst>
                                    <p:anim calcmode="lin" valueType="num">
                                      <p:cBhvr>
                                        <p:cTn id="12" dur="1250" fill="hold"/>
                                        <p:tgtEl>
                                          <p:spTgt spid="321"/>
                                        </p:tgtEl>
                                        <p:attrNameLst>
                                          <p:attrName>ppt_x</p:attrName>
                                        </p:attrNameLst>
                                      </p:cBhvr>
                                      <p:tavLst>
                                        <p:tav tm="0">
                                          <p:val>
                                            <p:strVal val="ppt_x"/>
                                          </p:val>
                                        </p:tav>
                                        <p:tav tm="100000">
                                          <p:val>
                                            <p:strVal val="1+ppt_w/2"/>
                                          </p:val>
                                        </p:tav>
                                      </p:tavLst>
                                    </p:anim>
                                    <p:anim calcmode="lin" valueType="num">
                                      <p:cBhvr>
                                        <p:cTn id="13" dur="1250" fill="hold"/>
                                        <p:tgtEl>
                                          <p:spTgt spid="321"/>
                                        </p:tgtEl>
                                        <p:attrNameLst>
                                          <p:attrName>ppt_y</p:attrName>
                                        </p:attrNameLst>
                                      </p:cBhvr>
                                      <p:tavLst>
                                        <p:tav tm="0">
                                          <p:val>
                                            <p:strVal val="ppt_y"/>
                                          </p:val>
                                        </p:tav>
                                        <p:tav tm="100000">
                                          <p:val>
                                            <p:strVal val="ppt_y"/>
                                          </p:val>
                                        </p:tav>
                                      </p:tavLst>
                                    </p:anim>
                                    <p:set>
                                      <p:cBhvr>
                                        <p:cTn id="14" fill="hold">
                                          <p:stCondLst>
                                            <p:cond delay="1249"/>
                                          </p:stCondLst>
                                        </p:cTn>
                                        <p:tgtEl>
                                          <p:spTgt spid="3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1"/>
      <p:bldP build="whole" bldLvl="1" animBg="1" rev="0" advAuto="0" spid="321"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7" name="Rectangle 6"/>
          <p:cNvGrpSpPr/>
          <p:nvPr/>
        </p:nvGrpSpPr>
        <p:grpSpPr>
          <a:xfrm>
            <a:off x="0" y="-1"/>
            <a:ext cx="9144000" cy="410202"/>
            <a:chOff x="0" y="0"/>
            <a:chExt cx="9144000" cy="410200"/>
          </a:xfrm>
        </p:grpSpPr>
        <p:sp>
          <p:nvSpPr>
            <p:cNvPr id="325"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26"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sp>
        <p:nvSpPr>
          <p:cNvPr id="328"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29" name="What to expect in 2019"/>
          <p:cNvSpPr txBox="1"/>
          <p:nvPr/>
        </p:nvSpPr>
        <p:spPr>
          <a:xfrm>
            <a:off x="1104946" y="473157"/>
            <a:ext cx="6312760"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pic>
        <p:nvPicPr>
          <p:cNvPr id="330" name="Image" descr="Image"/>
          <p:cNvPicPr>
            <a:picLocks noChangeAspect="1"/>
          </p:cNvPicPr>
          <p:nvPr/>
        </p:nvPicPr>
        <p:blipFill>
          <a:blip r:embed="rId3">
            <a:extLst/>
          </a:blip>
          <a:stretch>
            <a:fillRect/>
          </a:stretch>
        </p:blipFill>
        <p:spPr>
          <a:xfrm>
            <a:off x="834168" y="1544453"/>
            <a:ext cx="6319129" cy="5170421"/>
          </a:xfrm>
          <a:prstGeom prst="rect">
            <a:avLst/>
          </a:prstGeom>
          <a:ln w="12700">
            <a:miter lim="400000"/>
          </a:ln>
        </p:spPr>
      </p:pic>
      <p:pic>
        <p:nvPicPr>
          <p:cNvPr id="331" name="Image" descr="Image"/>
          <p:cNvPicPr>
            <a:picLocks noChangeAspect="1"/>
          </p:cNvPicPr>
          <p:nvPr/>
        </p:nvPicPr>
        <p:blipFill>
          <a:blip r:embed="rId4">
            <a:extLst/>
          </a:blip>
          <a:stretch>
            <a:fillRect/>
          </a:stretch>
        </p:blipFill>
        <p:spPr>
          <a:xfrm>
            <a:off x="1475858" y="2154252"/>
            <a:ext cx="5570858" cy="3950962"/>
          </a:xfrm>
          <a:prstGeom prst="rect">
            <a:avLst/>
          </a:prstGeom>
          <a:ln w="12700">
            <a:miter lim="400000"/>
          </a:ln>
        </p:spPr>
      </p:pic>
      <p:sp>
        <p:nvSpPr>
          <p:cNvPr id="332" name="Lowest  # of Solds in 2018…"/>
          <p:cNvSpPr txBox="1"/>
          <p:nvPr/>
        </p:nvSpPr>
        <p:spPr>
          <a:xfrm>
            <a:off x="1435402" y="3156903"/>
            <a:ext cx="969136" cy="1177291"/>
          </a:xfrm>
          <a:prstGeom prst="rect">
            <a:avLst/>
          </a:prstGeom>
          <a:solidFill>
            <a:srgbClr val="941751"/>
          </a:solidFill>
          <a:ln w="6350">
            <a:solidFill>
              <a:srgbClr val="76D6FF"/>
            </a:solidFill>
            <a:miter/>
          </a:ln>
          <a:extLst>
            <a:ext uri="{C572A759-6A51-4108-AA02-DFA0A04FC94B}">
              <ma14:wrappingTextBoxFlag xmlns:ma14="http://schemas.microsoft.com/office/mac/drawingml/2011/main" val="1"/>
            </a:ext>
          </a:extLst>
        </p:spPr>
        <p:txBody>
          <a:bodyPr wrap="none" lIns="45719" rIns="45719">
            <a:spAutoFit/>
          </a:bodyPr>
          <a:lstStyle/>
          <a:p>
            <a:pPr algn="ctr">
              <a:defRPr b="1" sz="1500">
                <a:solidFill>
                  <a:srgbClr val="FFFFFF"/>
                </a:solidFill>
              </a:defRPr>
            </a:pPr>
            <a:r>
              <a:t>Lowest </a:t>
            </a:r>
            <a:br/>
            <a:r>
              <a:t># of Solds</a:t>
            </a:r>
            <a:br/>
            <a:r>
              <a:t>in 2018</a:t>
            </a:r>
          </a:p>
          <a:p>
            <a:pPr algn="ctr">
              <a:defRPr b="1" sz="1500">
                <a:solidFill>
                  <a:srgbClr val="FFFFFF"/>
                </a:solidFill>
              </a:defRPr>
            </a:pPr>
            <a:r>
              <a:t>January</a:t>
            </a:r>
            <a:br/>
            <a:r>
              <a:t>3,012</a:t>
            </a:r>
          </a:p>
        </p:txBody>
      </p:sp>
      <p:sp>
        <p:nvSpPr>
          <p:cNvPr id="333" name="Highest  # of Solds in 2018 June    5,979"/>
          <p:cNvSpPr txBox="1"/>
          <p:nvPr/>
        </p:nvSpPr>
        <p:spPr>
          <a:xfrm>
            <a:off x="4046584" y="1912585"/>
            <a:ext cx="1874114" cy="745490"/>
          </a:xfrm>
          <a:prstGeom prst="rect">
            <a:avLst/>
          </a:prstGeom>
          <a:solidFill>
            <a:srgbClr val="941751"/>
          </a:solidFill>
          <a:ln w="6350">
            <a:solidFill>
              <a:schemeClr val="accent5"/>
            </a:solidFill>
            <a:miter/>
          </a:ln>
          <a:extLst>
            <a:ext uri="{C572A759-6A51-4108-AA02-DFA0A04FC94B}">
              <ma14:wrappingTextBoxFlag xmlns:ma14="http://schemas.microsoft.com/office/mac/drawingml/2011/main" val="1"/>
            </a:ext>
          </a:extLst>
        </p:spPr>
        <p:txBody>
          <a:bodyPr lIns="45719" rIns="45719">
            <a:spAutoFit/>
          </a:bodyPr>
          <a:lstStyle/>
          <a:p>
            <a:pPr algn="ctr">
              <a:defRPr b="1" sz="1500">
                <a:solidFill>
                  <a:srgbClr val="FFFFFF"/>
                </a:solidFill>
              </a:defRPr>
            </a:pPr>
            <a:r>
              <a:t>Highest </a:t>
            </a:r>
            <a:br/>
            <a:r>
              <a:t># of Solds in 2018</a:t>
            </a:r>
            <a:br/>
            <a:r>
              <a:t>June    5,979</a:t>
            </a:r>
          </a:p>
        </p:txBody>
      </p:sp>
      <p:sp>
        <p:nvSpPr>
          <p:cNvPr id="334" name="Highest # of New Listings in 2018 May   7,750"/>
          <p:cNvSpPr txBox="1"/>
          <p:nvPr/>
        </p:nvSpPr>
        <p:spPr>
          <a:xfrm>
            <a:off x="2360590" y="1962832"/>
            <a:ext cx="1654136" cy="10629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p>
            <a:pPr algn="ctr">
              <a:defRPr sz="1600">
                <a:solidFill>
                  <a:srgbClr val="FFFFFF"/>
                </a:solidFill>
              </a:defRPr>
            </a:pPr>
            <a:r>
              <a:t>Highest # of New</a:t>
            </a:r>
            <a:br/>
            <a:r>
              <a:t>Listings in 2018</a:t>
            </a:r>
            <a:br/>
            <a:r>
              <a:t>May </a:t>
            </a:r>
            <a:br/>
            <a:r>
              <a:t> 7,750</a:t>
            </a:r>
          </a:p>
        </p:txBody>
      </p:sp>
      <p:sp>
        <p:nvSpPr>
          <p:cNvPr id="335" name="Line"/>
          <p:cNvSpPr/>
          <p:nvPr/>
        </p:nvSpPr>
        <p:spPr>
          <a:xfrm flipV="1">
            <a:off x="1550355" y="3130456"/>
            <a:ext cx="2109659" cy="2109659"/>
          </a:xfrm>
          <a:prstGeom prst="line">
            <a:avLst/>
          </a:prstGeom>
          <a:ln w="38100">
            <a:solidFill>
              <a:schemeClr val="accent1"/>
            </a:solidFill>
            <a:miter lim="400000"/>
            <a:headEnd type="arrow"/>
            <a:tailEnd type="arrow"/>
          </a:ln>
        </p:spPr>
        <p:txBody>
          <a:bodyPr lIns="45719" rIns="45719"/>
          <a:lstStyle/>
          <a:p>
            <a:pPr/>
          </a:p>
        </p:txBody>
      </p:sp>
      <p:sp>
        <p:nvSpPr>
          <p:cNvPr id="336" name="Lowest # of  New Listings December 2,376"/>
          <p:cNvSpPr txBox="1"/>
          <p:nvPr/>
        </p:nvSpPr>
        <p:spPr>
          <a:xfrm>
            <a:off x="41407" y="4017817"/>
            <a:ext cx="1240294" cy="10629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p>
            <a:pPr algn="ctr">
              <a:defRPr sz="1600">
                <a:solidFill>
                  <a:srgbClr val="FFFFFF"/>
                </a:solidFill>
              </a:defRPr>
            </a:pPr>
            <a:r>
              <a:t>Lowest # of </a:t>
            </a:r>
            <a:br/>
            <a:r>
              <a:t>New Listings</a:t>
            </a:r>
            <a:br/>
            <a:r>
              <a:t>December</a:t>
            </a:r>
            <a:br/>
            <a:r>
              <a:t>2,376</a:t>
            </a:r>
          </a:p>
        </p:txBody>
      </p:sp>
      <p:sp>
        <p:nvSpPr>
          <p:cNvPr id="337" name="Line"/>
          <p:cNvSpPr/>
          <p:nvPr/>
        </p:nvSpPr>
        <p:spPr>
          <a:xfrm flipV="1">
            <a:off x="2118197" y="3786239"/>
            <a:ext cx="2138923" cy="1236703"/>
          </a:xfrm>
          <a:prstGeom prst="line">
            <a:avLst/>
          </a:prstGeom>
          <a:ln w="38100">
            <a:solidFill>
              <a:srgbClr val="941751"/>
            </a:solidFill>
            <a:miter lim="400000"/>
            <a:headEnd type="arrow"/>
            <a:tailEnd type="arrow"/>
          </a:ln>
        </p:spPr>
        <p:txBody>
          <a:bodyPr lIns="45719" rIns="45719"/>
          <a:lstStyle/>
          <a:p>
            <a:pPr/>
          </a:p>
        </p:txBody>
      </p:sp>
      <p:pic>
        <p:nvPicPr>
          <p:cNvPr id="338" name="Picture 2" descr="Picture 2"/>
          <p:cNvPicPr>
            <a:picLocks noChangeAspect="1"/>
          </p:cNvPicPr>
          <p:nvPr/>
        </p:nvPicPr>
        <p:blipFill>
          <a:blip r:embed="rId5">
            <a:extLst/>
          </a:blip>
          <a:stretch>
            <a:fillRect/>
          </a:stretch>
        </p:blipFill>
        <p:spPr>
          <a:xfrm>
            <a:off x="7105281" y="6159248"/>
            <a:ext cx="1809596" cy="5143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31"/>
                                        </p:tgtEl>
                                        <p:attrNameLst>
                                          <p:attrName>style.visibility</p:attrName>
                                        </p:attrNameLst>
                                      </p:cBhvr>
                                      <p:to>
                                        <p:strVal val="visible"/>
                                      </p:to>
                                    </p:set>
                                    <p:anim calcmode="lin" valueType="num">
                                      <p:cBhvr>
                                        <p:cTn id="7" dur="1500" fill="hold"/>
                                        <p:tgtEl>
                                          <p:spTgt spid="331"/>
                                        </p:tgtEl>
                                        <p:attrNameLst>
                                          <p:attrName>ppt_w</p:attrName>
                                        </p:attrNameLst>
                                      </p:cBhvr>
                                      <p:tavLst>
                                        <p:tav tm="0">
                                          <p:val>
                                            <p:fltVal val="0"/>
                                          </p:val>
                                        </p:tav>
                                        <p:tav tm="100000">
                                          <p:val>
                                            <p:strVal val="#ppt_w"/>
                                          </p:val>
                                        </p:tav>
                                      </p:tavLst>
                                    </p:anim>
                                    <p:anim calcmode="lin" valueType="num">
                                      <p:cBhvr>
                                        <p:cTn id="8" dur="1500" fill="hold"/>
                                        <p:tgtEl>
                                          <p:spTgt spid="3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6" presetID="15" grpId="2" fill="hold">
                                  <p:stCondLst>
                                    <p:cond delay="0"/>
                                  </p:stCondLst>
                                  <p:iterate type="el" backwards="0">
                                    <p:tmAbs val="0"/>
                                  </p:iterate>
                                  <p:childTnLst>
                                    <p:anim calcmode="lin" valueType="num">
                                      <p:cBhvr>
                                        <p:cTn id="12" dur="2500" fill="hold"/>
                                        <p:tgtEl>
                                          <p:spTgt spid="331"/>
                                        </p:tgtEl>
                                        <p:attrNameLst>
                                          <p:attrName>ppt_w</p:attrName>
                                        </p:attrNameLst>
                                      </p:cBhvr>
                                      <p:tavLst>
                                        <p:tav tm="0">
                                          <p:val>
                                            <p:strVal val="ppt_w"/>
                                          </p:val>
                                        </p:tav>
                                        <p:tav tm="100000">
                                          <p:val>
                                            <p:fltVal val="0"/>
                                          </p:val>
                                        </p:tav>
                                      </p:tavLst>
                                    </p:anim>
                                    <p:anim calcmode="lin" valueType="num">
                                      <p:cBhvr>
                                        <p:cTn id="13" dur="2500" fill="hold"/>
                                        <p:tgtEl>
                                          <p:spTgt spid="331"/>
                                        </p:tgtEl>
                                        <p:attrNameLst>
                                          <p:attrName>ppt_h</p:attrName>
                                        </p:attrNameLst>
                                      </p:cBhvr>
                                      <p:tavLst>
                                        <p:tav tm="0">
                                          <p:val>
                                            <p:strVal val="ppt_h"/>
                                          </p:val>
                                        </p:tav>
                                        <p:tav tm="100000">
                                          <p:val>
                                            <p:fltVal val="0"/>
                                          </p:val>
                                        </p:tav>
                                      </p:tavLst>
                                    </p:anim>
                                    <p:anim calcmode="lin" valueType="num">
                                      <p:cBhvr>
                                        <p:cTn id="14" dur="2500" fill="hold"/>
                                        <p:tgtEl>
                                          <p:spTgt spid="33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2500" fill="hold"/>
                                        <p:tgtEl>
                                          <p:spTgt spid="33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fill="hold">
                                          <p:stCondLst>
                                            <p:cond delay="2499"/>
                                          </p:stCondLst>
                                        </p:cTn>
                                        <p:tgtEl>
                                          <p:spTgt spid="3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6" presetID="23" grpId="3" fill="hold">
                                  <p:stCondLst>
                                    <p:cond delay="0"/>
                                  </p:stCondLst>
                                  <p:iterate type="el" backwards="0">
                                    <p:tmAbs val="0"/>
                                  </p:iterate>
                                  <p:childTnLst>
                                    <p:set>
                                      <p:cBhvr>
                                        <p:cTn id="20" fill="hold"/>
                                        <p:tgtEl>
                                          <p:spTgt spid="330"/>
                                        </p:tgtEl>
                                        <p:attrNameLst>
                                          <p:attrName>style.visibility</p:attrName>
                                        </p:attrNameLst>
                                      </p:cBhvr>
                                      <p:to>
                                        <p:strVal val="visible"/>
                                      </p:to>
                                    </p:set>
                                    <p:anim calcmode="lin" valueType="num">
                                      <p:cBhvr>
                                        <p:cTn id="21" dur="500" fill="hold"/>
                                        <p:tgtEl>
                                          <p:spTgt spid="330"/>
                                        </p:tgtEl>
                                        <p:attrNameLst>
                                          <p:attrName>ppt_w</p:attrName>
                                        </p:attrNameLst>
                                      </p:cBhvr>
                                      <p:tavLst>
                                        <p:tav tm="0">
                                          <p:val>
                                            <p:fltVal val="0"/>
                                          </p:val>
                                        </p:tav>
                                        <p:tav tm="100000">
                                          <p:val>
                                            <p:strVal val="#ppt_w"/>
                                          </p:val>
                                        </p:tav>
                                      </p:tavLst>
                                    </p:anim>
                                    <p:anim calcmode="lin" valueType="num">
                                      <p:cBhvr>
                                        <p:cTn id="22" dur="500" fill="hold"/>
                                        <p:tgtEl>
                                          <p:spTgt spid="33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 grpId="4" fill="hold">
                                  <p:stCondLst>
                                    <p:cond delay="0"/>
                                  </p:stCondLst>
                                  <p:iterate type="el" backwards="0">
                                    <p:tmAbs val="0"/>
                                  </p:iterate>
                                  <p:childTnLst>
                                    <p:set>
                                      <p:cBhvr>
                                        <p:cTn id="26" fill="hold"/>
                                        <p:tgtEl>
                                          <p:spTgt spid="336"/>
                                        </p:tgtEl>
                                        <p:attrNameLst>
                                          <p:attrName>style.visibility</p:attrName>
                                        </p:attrNameLst>
                                      </p:cBhvr>
                                      <p:to>
                                        <p:strVal val="visible"/>
                                      </p:to>
                                    </p:set>
                                    <p:anim calcmode="lin" valueType="num">
                                      <p:cBhvr>
                                        <p:cTn id="27" dur="1000" fill="hold"/>
                                        <p:tgtEl>
                                          <p:spTgt spid="336"/>
                                        </p:tgtEl>
                                        <p:attrNameLst>
                                          <p:attrName>ppt_x</p:attrName>
                                        </p:attrNameLst>
                                      </p:cBhvr>
                                      <p:tavLst>
                                        <p:tav tm="0">
                                          <p:val>
                                            <p:strVal val="#ppt_x"/>
                                          </p:val>
                                        </p:tav>
                                        <p:tav tm="100000">
                                          <p:val>
                                            <p:strVal val="#ppt_x"/>
                                          </p:val>
                                        </p:tav>
                                      </p:tavLst>
                                    </p:anim>
                                    <p:anim calcmode="lin" valueType="num">
                                      <p:cBhvr>
                                        <p:cTn id="28" dur="1000" fill="hold"/>
                                        <p:tgtEl>
                                          <p:spTgt spid="33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5" fill="hold">
                                  <p:stCondLst>
                                    <p:cond delay="0"/>
                                  </p:stCondLst>
                                  <p:iterate type="el" backwards="0">
                                    <p:tmAbs val="0"/>
                                  </p:iterate>
                                  <p:childTnLst>
                                    <p:set>
                                      <p:cBhvr>
                                        <p:cTn id="32" fill="hold"/>
                                        <p:tgtEl>
                                          <p:spTgt spid="334"/>
                                        </p:tgtEl>
                                        <p:attrNameLst>
                                          <p:attrName>style.visibility</p:attrName>
                                        </p:attrNameLst>
                                      </p:cBhvr>
                                      <p:to>
                                        <p:strVal val="visible"/>
                                      </p:to>
                                    </p:set>
                                    <p:anim calcmode="lin" valueType="num">
                                      <p:cBhvr>
                                        <p:cTn id="33" dur="1000" fill="hold"/>
                                        <p:tgtEl>
                                          <p:spTgt spid="334"/>
                                        </p:tgtEl>
                                        <p:attrNameLst>
                                          <p:attrName>ppt_x</p:attrName>
                                        </p:attrNameLst>
                                      </p:cBhvr>
                                      <p:tavLst>
                                        <p:tav tm="0">
                                          <p:val>
                                            <p:strVal val="#ppt_x"/>
                                          </p:val>
                                        </p:tav>
                                        <p:tav tm="100000">
                                          <p:val>
                                            <p:strVal val="#ppt_x"/>
                                          </p:val>
                                        </p:tav>
                                      </p:tavLst>
                                    </p:anim>
                                    <p:anim calcmode="lin" valueType="num">
                                      <p:cBhvr>
                                        <p:cTn id="34" dur="1000" fill="hold"/>
                                        <p:tgtEl>
                                          <p:spTgt spid="3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ID="9" grpId="6" fill="hold">
                                  <p:stCondLst>
                                    <p:cond delay="0"/>
                                  </p:stCondLst>
                                  <p:iterate type="el" backwards="0">
                                    <p:tmAbs val="0"/>
                                  </p:iterate>
                                  <p:childTnLst>
                                    <p:set>
                                      <p:cBhvr>
                                        <p:cTn id="38" fill="hold"/>
                                        <p:tgtEl>
                                          <p:spTgt spid="335"/>
                                        </p:tgtEl>
                                        <p:attrNameLst>
                                          <p:attrName>style.visibility</p:attrName>
                                        </p:attrNameLst>
                                      </p:cBhvr>
                                      <p:to>
                                        <p:strVal val="visible"/>
                                      </p:to>
                                    </p:set>
                                    <p:animEffect filter="dissolve" transition="in">
                                      <p:cBhvr>
                                        <p:cTn id="39" dur="2000"/>
                                        <p:tgtEl>
                                          <p:spTgt spid="335"/>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 presetID="2" grpId="7" fill="hold">
                                  <p:stCondLst>
                                    <p:cond delay="0"/>
                                  </p:stCondLst>
                                  <p:iterate type="el" backwards="0">
                                    <p:tmAbs val="0"/>
                                  </p:iterate>
                                  <p:childTnLst>
                                    <p:set>
                                      <p:cBhvr>
                                        <p:cTn id="43" fill="hold"/>
                                        <p:tgtEl>
                                          <p:spTgt spid="332"/>
                                        </p:tgtEl>
                                        <p:attrNameLst>
                                          <p:attrName>style.visibility</p:attrName>
                                        </p:attrNameLst>
                                      </p:cBhvr>
                                      <p:to>
                                        <p:strVal val="visible"/>
                                      </p:to>
                                    </p:set>
                                    <p:anim calcmode="lin" valueType="num">
                                      <p:cBhvr>
                                        <p:cTn id="44" dur="1000" fill="hold"/>
                                        <p:tgtEl>
                                          <p:spTgt spid="332"/>
                                        </p:tgtEl>
                                        <p:attrNameLst>
                                          <p:attrName>ppt_x</p:attrName>
                                        </p:attrNameLst>
                                      </p:cBhvr>
                                      <p:tavLst>
                                        <p:tav tm="0">
                                          <p:val>
                                            <p:strVal val="#ppt_x"/>
                                          </p:val>
                                        </p:tav>
                                        <p:tav tm="100000">
                                          <p:val>
                                            <p:strVal val="#ppt_x"/>
                                          </p:val>
                                        </p:tav>
                                      </p:tavLst>
                                    </p:anim>
                                    <p:anim calcmode="lin" valueType="num">
                                      <p:cBhvr>
                                        <p:cTn id="45" dur="1000" fill="hold"/>
                                        <p:tgtEl>
                                          <p:spTgt spid="332"/>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4" presetID="2" grpId="8" fill="hold">
                                  <p:stCondLst>
                                    <p:cond delay="0"/>
                                  </p:stCondLst>
                                  <p:iterate type="el" backwards="0">
                                    <p:tmAbs val="0"/>
                                  </p:iterate>
                                  <p:childTnLst>
                                    <p:set>
                                      <p:cBhvr>
                                        <p:cTn id="49" fill="hold"/>
                                        <p:tgtEl>
                                          <p:spTgt spid="333">
                                            <p:bg/>
                                          </p:spTgt>
                                        </p:tgtEl>
                                        <p:attrNameLst>
                                          <p:attrName>style.visibility</p:attrName>
                                        </p:attrNameLst>
                                      </p:cBhvr>
                                      <p:to>
                                        <p:strVal val="visible"/>
                                      </p:to>
                                    </p:set>
                                    <p:anim calcmode="lin" valueType="num">
                                      <p:cBhvr>
                                        <p:cTn id="50" dur="1000" fill="hold"/>
                                        <p:tgtEl>
                                          <p:spTgt spid="333">
                                            <p:bg/>
                                          </p:spTgt>
                                        </p:tgtEl>
                                        <p:attrNameLst>
                                          <p:attrName>ppt_x</p:attrName>
                                        </p:attrNameLst>
                                      </p:cBhvr>
                                      <p:tavLst>
                                        <p:tav tm="0">
                                          <p:val>
                                            <p:strVal val="#ppt_x"/>
                                          </p:val>
                                        </p:tav>
                                        <p:tav tm="100000">
                                          <p:val>
                                            <p:strVal val="#ppt_x"/>
                                          </p:val>
                                        </p:tav>
                                      </p:tavLst>
                                    </p:anim>
                                    <p:anim calcmode="lin" valueType="num">
                                      <p:cBhvr>
                                        <p:cTn id="51" dur="1000" fill="hold"/>
                                        <p:tgtEl>
                                          <p:spTgt spid="333">
                                            <p:bg/>
                                          </p:spTgt>
                                        </p:tgtEl>
                                        <p:attrNameLst>
                                          <p:attrName>ppt_y</p:attrName>
                                        </p:attrNameLst>
                                      </p:cBhvr>
                                      <p:tavLst>
                                        <p:tav tm="0">
                                          <p:val>
                                            <p:strVal val="1+#ppt_h/2"/>
                                          </p:val>
                                        </p:tav>
                                        <p:tav tm="100000">
                                          <p:val>
                                            <p:strVal val="#ppt_y"/>
                                          </p:val>
                                        </p:tav>
                                      </p:tavLst>
                                    </p:anim>
                                  </p:childTnLst>
                                </p:cTn>
                              </p:par>
                              <p:par>
                                <p:cTn id="52" presetClass="entr" nodeType="withEffect" presetSubtype="4" presetID="2" grpId="8" fill="hold">
                                  <p:stCondLst>
                                    <p:cond delay="0"/>
                                  </p:stCondLst>
                                  <p:iterate type="el" backwards="0">
                                    <p:tmAbs val="0"/>
                                  </p:iterate>
                                  <p:childTnLst>
                                    <p:set>
                                      <p:cBhvr>
                                        <p:cTn id="53" fill="hold"/>
                                        <p:tgtEl>
                                          <p:spTgt spid="333">
                                            <p:txEl>
                                              <p:pRg st="0" end="0"/>
                                            </p:txEl>
                                          </p:spTgt>
                                        </p:tgtEl>
                                        <p:attrNameLst>
                                          <p:attrName>style.visibility</p:attrName>
                                        </p:attrNameLst>
                                      </p:cBhvr>
                                      <p:to>
                                        <p:strVal val="visible"/>
                                      </p:to>
                                    </p:set>
                                    <p:anim calcmode="lin" valueType="num">
                                      <p:cBhvr>
                                        <p:cTn id="54" dur="1000" fill="hold"/>
                                        <p:tgtEl>
                                          <p:spTgt spid="33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ID="9" grpId="9" fill="hold">
                                  <p:stCondLst>
                                    <p:cond delay="0"/>
                                  </p:stCondLst>
                                  <p:iterate type="el" backwards="0">
                                    <p:tmAbs val="0"/>
                                  </p:iterate>
                                  <p:childTnLst>
                                    <p:set>
                                      <p:cBhvr>
                                        <p:cTn id="59" fill="hold"/>
                                        <p:tgtEl>
                                          <p:spTgt spid="337"/>
                                        </p:tgtEl>
                                        <p:attrNameLst>
                                          <p:attrName>style.visibility</p:attrName>
                                        </p:attrNameLst>
                                      </p:cBhvr>
                                      <p:to>
                                        <p:strVal val="visible"/>
                                      </p:to>
                                    </p:set>
                                    <p:animEffect filter="dissolve" transition="in">
                                      <p:cBhvr>
                                        <p:cTn id="60" dur="2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9"/>
      <p:bldP build="whole" bldLvl="1" animBg="1" rev="0" advAuto="0" spid="335" grpId="6"/>
      <p:bldP build="p" bldLvl="5" animBg="1" rev="0" advAuto="0" spid="333" grpId="8"/>
      <p:bldP build="whole" bldLvl="1" animBg="1" rev="0" advAuto="0" spid="336" grpId="4"/>
      <p:bldP build="whole" bldLvl="1" animBg="1" rev="0" advAuto="0" spid="332" grpId="7"/>
      <p:bldP build="whole" bldLvl="1" animBg="1" rev="0" advAuto="0" spid="334" grpId="5"/>
      <p:bldP build="whole" bldLvl="1" animBg="1" rev="0" advAuto="0" spid="330" grpId="3"/>
      <p:bldP build="whole" bldLvl="1" animBg="1" rev="0" advAuto="0" spid="331" grpId="1"/>
      <p:bldP build="whole" bldLvl="1" animBg="1" rev="0" advAuto="0" spid="331"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4" name="Rectangle 6"/>
          <p:cNvGrpSpPr/>
          <p:nvPr/>
        </p:nvGrpSpPr>
        <p:grpSpPr>
          <a:xfrm>
            <a:off x="0" y="-1"/>
            <a:ext cx="9144000" cy="410202"/>
            <a:chOff x="0" y="0"/>
            <a:chExt cx="9144000" cy="410200"/>
          </a:xfrm>
        </p:grpSpPr>
        <p:sp>
          <p:nvSpPr>
            <p:cNvPr id="342"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43"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sp>
        <p:nvSpPr>
          <p:cNvPr id="345"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46" name="What to expect in 2019"/>
          <p:cNvSpPr txBox="1"/>
          <p:nvPr/>
        </p:nvSpPr>
        <p:spPr>
          <a:xfrm>
            <a:off x="1071387" y="453926"/>
            <a:ext cx="6389237"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pic>
        <p:nvPicPr>
          <p:cNvPr id="347" name="Screen Shot 2019-01-08 at 1.44.23 PM.png" descr="Screen Shot 2019-01-08 at 1.44.23 PM.png"/>
          <p:cNvPicPr>
            <a:picLocks noChangeAspect="1"/>
          </p:cNvPicPr>
          <p:nvPr/>
        </p:nvPicPr>
        <p:blipFill>
          <a:blip r:embed="rId3">
            <a:extLst/>
          </a:blip>
          <a:stretch>
            <a:fillRect/>
          </a:stretch>
        </p:blipFill>
        <p:spPr>
          <a:xfrm>
            <a:off x="87690" y="2269260"/>
            <a:ext cx="8686801" cy="2717801"/>
          </a:xfrm>
          <a:prstGeom prst="rect">
            <a:avLst/>
          </a:prstGeom>
          <a:ln w="12700">
            <a:miter lim="400000"/>
          </a:ln>
        </p:spPr>
      </p:pic>
      <p:sp>
        <p:nvSpPr>
          <p:cNvPr id="348" name="Who Will Have The Negotiating Power?"/>
          <p:cNvSpPr txBox="1"/>
          <p:nvPr/>
        </p:nvSpPr>
        <p:spPr>
          <a:xfrm>
            <a:off x="1529321" y="1578293"/>
            <a:ext cx="580354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chemeClr val="accent1"/>
                </a:solidFill>
              </a:defRPr>
            </a:lvl1pPr>
          </a:lstStyle>
          <a:p>
            <a:pPr/>
            <a:r>
              <a:t>Who Will Have The Negotiating Power?</a:t>
            </a:r>
          </a:p>
        </p:txBody>
      </p:sp>
      <p:pic>
        <p:nvPicPr>
          <p:cNvPr id="349" name="Screen Shot 2019-01-08 at 1.46.43 PM.png" descr="Screen Shot 2019-01-08 at 1.46.43 PM.png"/>
          <p:cNvPicPr>
            <a:picLocks noChangeAspect="1"/>
          </p:cNvPicPr>
          <p:nvPr/>
        </p:nvPicPr>
        <p:blipFill>
          <a:blip r:embed="rId4">
            <a:extLst/>
          </a:blip>
          <a:stretch>
            <a:fillRect/>
          </a:stretch>
        </p:blipFill>
        <p:spPr>
          <a:xfrm>
            <a:off x="4742052" y="2313493"/>
            <a:ext cx="1895077" cy="3886513"/>
          </a:xfrm>
          <a:prstGeom prst="rect">
            <a:avLst/>
          </a:prstGeom>
          <a:ln w="12700">
            <a:miter lim="400000"/>
          </a:ln>
        </p:spPr>
      </p:pic>
      <p:sp>
        <p:nvSpPr>
          <p:cNvPr id="350" name="Under 5 MONTHS OF INVENTORY (MOI) Is Considered a Seller’s Market"/>
          <p:cNvSpPr txBox="1"/>
          <p:nvPr/>
        </p:nvSpPr>
        <p:spPr>
          <a:xfrm>
            <a:off x="304986" y="5040349"/>
            <a:ext cx="4175651" cy="6311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defRPr>
            </a:pPr>
            <a:r>
              <a:rPr b="1">
                <a:solidFill>
                  <a:srgbClr val="941751"/>
                </a:solidFill>
              </a:rPr>
              <a:t>Under 5 MONTHS</a:t>
            </a:r>
            <a:r>
              <a:t> OF INVENTORY (MOI) Is Considered a </a:t>
            </a:r>
            <a:r>
              <a:rPr b="1">
                <a:solidFill>
                  <a:srgbClr val="941751"/>
                </a:solidFill>
              </a:rPr>
              <a:t>Seller’s</a:t>
            </a:r>
            <a:r>
              <a:t> </a:t>
            </a:r>
            <a:r>
              <a:rPr b="1">
                <a:solidFill>
                  <a:srgbClr val="941751"/>
                </a:solidFill>
              </a:rPr>
              <a:t>Market</a:t>
            </a:r>
          </a:p>
        </p:txBody>
      </p:sp>
      <p:sp>
        <p:nvSpPr>
          <p:cNvPr id="351" name="Between 5 -6 MONTHS MOI Is Considered an Equal Market Between Buyers and Sellers"/>
          <p:cNvSpPr txBox="1"/>
          <p:nvPr/>
        </p:nvSpPr>
        <p:spPr>
          <a:xfrm>
            <a:off x="304986" y="5728003"/>
            <a:ext cx="4175651" cy="8978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defRPr>
            </a:pPr>
            <a:r>
              <a:rPr b="1">
                <a:solidFill>
                  <a:srgbClr val="941751"/>
                </a:solidFill>
              </a:rPr>
              <a:t>Between 5 -6 MONTHS</a:t>
            </a:r>
            <a:r>
              <a:t> MOI Is Considered an </a:t>
            </a:r>
            <a:r>
              <a:rPr b="1">
                <a:solidFill>
                  <a:srgbClr val="941751"/>
                </a:solidFill>
              </a:rPr>
              <a:t>Equal Market</a:t>
            </a:r>
            <a:br/>
            <a:r>
              <a:t>Between Buyers and Sellers</a:t>
            </a:r>
          </a:p>
        </p:txBody>
      </p:sp>
      <p:pic>
        <p:nvPicPr>
          <p:cNvPr id="352" name="Screen Shot 2019-01-08 at 1.47.08 PM.png" descr="Screen Shot 2019-01-08 at 1.47.08 PM.png"/>
          <p:cNvPicPr>
            <a:picLocks noChangeAspect="1"/>
          </p:cNvPicPr>
          <p:nvPr/>
        </p:nvPicPr>
        <p:blipFill>
          <a:blip r:embed="rId5">
            <a:extLst/>
          </a:blip>
          <a:stretch>
            <a:fillRect/>
          </a:stretch>
        </p:blipFill>
        <p:spPr>
          <a:xfrm>
            <a:off x="7606135" y="2265633"/>
            <a:ext cx="1284646" cy="3886598"/>
          </a:xfrm>
          <a:prstGeom prst="rect">
            <a:avLst/>
          </a:prstGeom>
          <a:ln w="12700">
            <a:miter lim="400000"/>
          </a:ln>
        </p:spPr>
      </p:pic>
      <p:pic>
        <p:nvPicPr>
          <p:cNvPr id="353" name="Picture 2" descr="Picture 2"/>
          <p:cNvPicPr>
            <a:picLocks noChangeAspect="1"/>
          </p:cNvPicPr>
          <p:nvPr/>
        </p:nvPicPr>
        <p:blipFill>
          <a:blip r:embed="rId6">
            <a:extLst/>
          </a:blip>
          <a:stretch>
            <a:fillRect/>
          </a:stretch>
        </p:blipFill>
        <p:spPr>
          <a:xfrm>
            <a:off x="7134126" y="6313828"/>
            <a:ext cx="1809596" cy="514352"/>
          </a:xfrm>
          <a:prstGeom prst="rect">
            <a:avLst/>
          </a:prstGeom>
          <a:ln w="12700">
            <a:miter lim="400000"/>
          </a:ln>
        </p:spPr>
      </p:pic>
      <p:sp>
        <p:nvSpPr>
          <p:cNvPr id="354" name="Single Family"/>
          <p:cNvSpPr txBox="1"/>
          <p:nvPr/>
        </p:nvSpPr>
        <p:spPr>
          <a:xfrm>
            <a:off x="4962119" y="2269260"/>
            <a:ext cx="145509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Single Family</a:t>
            </a:r>
          </a:p>
        </p:txBody>
      </p:sp>
      <p:sp>
        <p:nvSpPr>
          <p:cNvPr id="355" name="Condos"/>
          <p:cNvSpPr txBox="1"/>
          <p:nvPr/>
        </p:nvSpPr>
        <p:spPr>
          <a:xfrm>
            <a:off x="7832949" y="2245067"/>
            <a:ext cx="831018"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Condos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mph" nodeType="clickEffect" presetID="9" grpId="3" fill="hold">
                                  <p:stCondLst>
                                    <p:cond delay="0"/>
                                  </p:stCondLst>
                                  <p:childTnLst>
                                    <p:set>
                                      <p:cBhvr>
                                        <p:cTn id="14" dur="indefinite" fill="hold"/>
                                        <p:tgtEl>
                                          <p:spTgt spid="347"/>
                                        </p:tgtEl>
                                        <p:attrNameLst>
                                          <p:attrName>style.opacity</p:attrName>
                                        </p:attrNameLst>
                                      </p:cBhvr>
                                      <p:to>
                                        <p:strVal val="0.50"/>
                                      </p:to>
                                    </p:set>
                                    <p:animEffect filter="image" prLst="opacity: 0.50; ">
                                      <p:cBhvr>
                                        <p:cTn id="15" dur="indefinite" fill="hold"/>
                                        <p:tgtEl>
                                          <p:spTgt spid="34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 grpId="4" fill="hold">
                                  <p:stCondLst>
                                    <p:cond delay="0"/>
                                  </p:stCondLst>
                                  <p:iterate type="el" backwards="0">
                                    <p:tmAbs val="0"/>
                                  </p:iterate>
                                  <p:childTnLst>
                                    <p:set>
                                      <p:cBhvr>
                                        <p:cTn id="19" fill="hold"/>
                                        <p:tgtEl>
                                          <p:spTgt spid="350"/>
                                        </p:tgtEl>
                                        <p:attrNameLst>
                                          <p:attrName>style.visibility</p:attrName>
                                        </p:attrNameLst>
                                      </p:cBhvr>
                                      <p:to>
                                        <p:strVal val="visible"/>
                                      </p:to>
                                    </p:set>
                                    <p:anim calcmode="lin" valueType="num">
                                      <p:cBhvr>
                                        <p:cTn id="20" dur="1000" fill="hold"/>
                                        <p:tgtEl>
                                          <p:spTgt spid="350"/>
                                        </p:tgtEl>
                                        <p:attrNameLst>
                                          <p:attrName>ppt_x</p:attrName>
                                        </p:attrNameLst>
                                      </p:cBhvr>
                                      <p:tavLst>
                                        <p:tav tm="0">
                                          <p:val>
                                            <p:strVal val="0-#ppt_w/2"/>
                                          </p:val>
                                        </p:tav>
                                        <p:tav tm="100000">
                                          <p:val>
                                            <p:strVal val="#ppt_x"/>
                                          </p:val>
                                        </p:tav>
                                      </p:tavLst>
                                    </p:anim>
                                    <p:anim calcmode="lin" valueType="num">
                                      <p:cBhvr>
                                        <p:cTn id="21" dur="1000" fill="hold"/>
                                        <p:tgtEl>
                                          <p:spTgt spid="35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5" fill="hold">
                                  <p:stCondLst>
                                    <p:cond delay="0"/>
                                  </p:stCondLst>
                                  <p:iterate type="el" backwards="0">
                                    <p:tmAbs val="0"/>
                                  </p:iterate>
                                  <p:childTnLst>
                                    <p:set>
                                      <p:cBhvr>
                                        <p:cTn id="25" fill="hold"/>
                                        <p:tgtEl>
                                          <p:spTgt spid="351"/>
                                        </p:tgtEl>
                                        <p:attrNameLst>
                                          <p:attrName>style.visibility</p:attrName>
                                        </p:attrNameLst>
                                      </p:cBhvr>
                                      <p:to>
                                        <p:strVal val="visible"/>
                                      </p:to>
                                    </p:set>
                                    <p:anim calcmode="lin" valueType="num">
                                      <p:cBhvr>
                                        <p:cTn id="26" dur="1000" fill="hold"/>
                                        <p:tgtEl>
                                          <p:spTgt spid="351"/>
                                        </p:tgtEl>
                                        <p:attrNameLst>
                                          <p:attrName>ppt_x</p:attrName>
                                        </p:attrNameLst>
                                      </p:cBhvr>
                                      <p:tavLst>
                                        <p:tav tm="0">
                                          <p:val>
                                            <p:strVal val="0-#ppt_w/2"/>
                                          </p:val>
                                        </p:tav>
                                        <p:tav tm="100000">
                                          <p:val>
                                            <p:strVal val="#ppt_x"/>
                                          </p:val>
                                        </p:tav>
                                      </p:tavLst>
                                    </p:anim>
                                    <p:anim calcmode="lin" valueType="num">
                                      <p:cBhvr>
                                        <p:cTn id="27" dur="1000" fill="hold"/>
                                        <p:tgtEl>
                                          <p:spTgt spid="35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23" grpId="6" fill="hold">
                                  <p:stCondLst>
                                    <p:cond delay="0"/>
                                  </p:stCondLst>
                                  <p:iterate type="el" backwards="0">
                                    <p:tmAbs val="0"/>
                                  </p:iterate>
                                  <p:childTnLst>
                                    <p:set>
                                      <p:cBhvr>
                                        <p:cTn id="31" fill="hold"/>
                                        <p:tgtEl>
                                          <p:spTgt spid="349"/>
                                        </p:tgtEl>
                                        <p:attrNameLst>
                                          <p:attrName>style.visibility</p:attrName>
                                        </p:attrNameLst>
                                      </p:cBhvr>
                                      <p:to>
                                        <p:strVal val="visible"/>
                                      </p:to>
                                    </p:set>
                                    <p:anim calcmode="lin" valueType="num">
                                      <p:cBhvr>
                                        <p:cTn id="32" dur="750" fill="hold"/>
                                        <p:tgtEl>
                                          <p:spTgt spid="349"/>
                                        </p:tgtEl>
                                        <p:attrNameLst>
                                          <p:attrName>ppt_w</p:attrName>
                                        </p:attrNameLst>
                                      </p:cBhvr>
                                      <p:tavLst>
                                        <p:tav tm="0">
                                          <p:val>
                                            <p:fltVal val="0"/>
                                          </p:val>
                                        </p:tav>
                                        <p:tav tm="100000">
                                          <p:val>
                                            <p:strVal val="#ppt_w"/>
                                          </p:val>
                                        </p:tav>
                                      </p:tavLst>
                                    </p:anim>
                                    <p:anim calcmode="lin" valueType="num">
                                      <p:cBhvr>
                                        <p:cTn id="33" dur="750" fill="hold"/>
                                        <p:tgtEl>
                                          <p:spTgt spid="34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7" fill="hold">
                                  <p:stCondLst>
                                    <p:cond delay="0"/>
                                  </p:stCondLst>
                                  <p:iterate type="el" backwards="0">
                                    <p:tmAbs val="0"/>
                                  </p:iterate>
                                  <p:childTnLst>
                                    <p:set>
                                      <p:cBhvr>
                                        <p:cTn id="37" fill="hold"/>
                                        <p:tgtEl>
                                          <p:spTgt spid="3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6" presetID="23" grpId="8" fill="hold">
                                  <p:stCondLst>
                                    <p:cond delay="0"/>
                                  </p:stCondLst>
                                  <p:iterate type="el" backwards="0">
                                    <p:tmAbs val="0"/>
                                  </p:iterate>
                                  <p:childTnLst>
                                    <p:set>
                                      <p:cBhvr>
                                        <p:cTn id="41" fill="hold"/>
                                        <p:tgtEl>
                                          <p:spTgt spid="352"/>
                                        </p:tgtEl>
                                        <p:attrNameLst>
                                          <p:attrName>style.visibility</p:attrName>
                                        </p:attrNameLst>
                                      </p:cBhvr>
                                      <p:to>
                                        <p:strVal val="visible"/>
                                      </p:to>
                                    </p:set>
                                    <p:anim calcmode="lin" valueType="num">
                                      <p:cBhvr>
                                        <p:cTn id="42" dur="750" fill="hold"/>
                                        <p:tgtEl>
                                          <p:spTgt spid="352"/>
                                        </p:tgtEl>
                                        <p:attrNameLst>
                                          <p:attrName>ppt_w</p:attrName>
                                        </p:attrNameLst>
                                      </p:cBhvr>
                                      <p:tavLst>
                                        <p:tav tm="0">
                                          <p:val>
                                            <p:fltVal val="0"/>
                                          </p:val>
                                        </p:tav>
                                        <p:tav tm="100000">
                                          <p:val>
                                            <p:strVal val="#ppt_w"/>
                                          </p:val>
                                        </p:tav>
                                      </p:tavLst>
                                    </p:anim>
                                    <p:anim calcmode="lin" valueType="num">
                                      <p:cBhvr>
                                        <p:cTn id="43" dur="750" fill="hold"/>
                                        <p:tgtEl>
                                          <p:spTgt spid="35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9" fill="hold">
                                  <p:stCondLst>
                                    <p:cond delay="0"/>
                                  </p:stCondLst>
                                  <p:iterate type="el" backwards="0">
                                    <p:tmAbs val="0"/>
                                  </p:iterate>
                                  <p:childTnLst>
                                    <p:set>
                                      <p:cBhvr>
                                        <p:cTn id="47" fill="hold"/>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6"/>
      <p:bldP build="whole" bldLvl="1" animBg="1" rev="0" advAuto="0" spid="351" grpId="5"/>
      <p:bldP build="whole" bldLvl="1" animBg="1" rev="0" advAuto="0" spid="355" grpId="9"/>
      <p:bldP build="whole" bldLvl="1" animBg="1" rev="0" advAuto="0" spid="354" grpId="7"/>
      <p:bldP build="whole" bldLvl="1" animBg="1" rev="0" advAuto="0" spid="348" grpId="1"/>
      <p:bldP build="whole" bldLvl="1" animBg="1" rev="0" advAuto="0" spid="347" grpId="2"/>
      <p:bldP build="whole" bldLvl="1" animBg="1" rev="0" advAuto="0" spid="347" grpId="3"/>
      <p:bldP build="whole" bldLvl="1" animBg="1" rev="0" advAuto="0" spid="350" grpId="4"/>
      <p:bldP build="whole" bldLvl="1" animBg="1" rev="0" advAuto="0" spid="352" grpId="8"/>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3" name="Rectangle 6"/>
          <p:cNvGrpSpPr/>
          <p:nvPr/>
        </p:nvGrpSpPr>
        <p:grpSpPr>
          <a:xfrm>
            <a:off x="0" y="-1"/>
            <a:ext cx="9144000" cy="410202"/>
            <a:chOff x="0" y="0"/>
            <a:chExt cx="9144000" cy="410200"/>
          </a:xfrm>
        </p:grpSpPr>
        <p:sp>
          <p:nvSpPr>
            <p:cNvPr id="121"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22"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sp>
        <p:nvSpPr>
          <p:cNvPr id="124" name="Rectangle 5"/>
          <p:cNvSpPr/>
          <p:nvPr/>
        </p:nvSpPr>
        <p:spPr>
          <a:xfrm>
            <a:off x="29007" y="929008"/>
            <a:ext cx="7119244" cy="566675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50000"/>
              </a:lnSpc>
              <a:buSzPct val="100000"/>
              <a:buFont typeface="Arial"/>
              <a:buChar char="•"/>
              <a:defRPr sz="2400">
                <a:latin typeface="Calibri Light"/>
                <a:ea typeface="Calibri Light"/>
                <a:cs typeface="Calibri Light"/>
                <a:sym typeface="Calibri Light"/>
              </a:defRPr>
            </a:pPr>
            <a:r>
              <a:t>The DMAR Market Trends Committee</a:t>
            </a:r>
            <a:br/>
            <a:r>
              <a:t>releases reports </a:t>
            </a:r>
            <a:r>
              <a:rPr b="1"/>
              <a:t>monthly</a:t>
            </a:r>
            <a:r>
              <a:t>, highlighting </a:t>
            </a:r>
            <a:br/>
            <a:r>
              <a:t>important trends and market activity </a:t>
            </a:r>
            <a:br/>
            <a:r>
              <a:t>from across the Denver metro area.</a:t>
            </a:r>
          </a:p>
          <a:p>
            <a:pPr marL="342900" indent="-342900">
              <a:lnSpc>
                <a:spcPct val="150000"/>
              </a:lnSpc>
              <a:buSzPct val="100000"/>
              <a:buFont typeface="Arial"/>
              <a:buChar char="•"/>
              <a:defRPr sz="2400">
                <a:latin typeface="Calibri Light"/>
                <a:ea typeface="Calibri Light"/>
                <a:cs typeface="Calibri Light"/>
                <a:sym typeface="Calibri Light"/>
              </a:defRPr>
            </a:pPr>
            <a:r>
              <a:rPr b="1"/>
              <a:t>11- County Coverage</a:t>
            </a:r>
            <a:r>
              <a:t> :</a:t>
            </a:r>
            <a:br/>
            <a:r>
              <a:t>Adams, Arapahoe, Boulder, Broomfield, Clear Creek, Denver, Douglas, Elbert, Gilpin, Jefferson and Park counties. Data for the report is sourced from REcolorado® and interpreted by DMAR.</a:t>
            </a:r>
          </a:p>
          <a:p>
            <a:pPr>
              <a:lnSpc>
                <a:spcPct val="150000"/>
              </a:lnSpc>
              <a:defRPr sz="2400">
                <a:solidFill>
                  <a:srgbClr val="9D2D63"/>
                </a:solidFill>
                <a:latin typeface="Calibri Light"/>
                <a:ea typeface="Calibri Light"/>
                <a:cs typeface="Calibri Light"/>
                <a:sym typeface="Calibri Light"/>
              </a:defRPr>
            </a:pPr>
            <a:endParaRPr sz="1600">
              <a:solidFill>
                <a:srgbClr val="595959"/>
              </a:solidFill>
            </a:endParaRPr>
          </a:p>
        </p:txBody>
      </p:sp>
      <p:pic>
        <p:nvPicPr>
          <p:cNvPr id="125"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26" name="Rectangle 7"/>
          <p:cNvSpPr txBox="1"/>
          <p:nvPr/>
        </p:nvSpPr>
        <p:spPr>
          <a:xfrm>
            <a:off x="5823796" y="-25733"/>
            <a:ext cx="3058715" cy="447041"/>
          </a:xfrm>
          <a:prstGeom prst="rect">
            <a:avLst/>
          </a:prstGeom>
          <a:ln w="12700">
            <a:miter lim="400000"/>
          </a:ln>
        </p:spPr>
        <p:txBody>
          <a:bodyPr lIns="45719" rIns="45719">
            <a:spAutoFit/>
          </a:bodyPr>
          <a:lstStyle/>
          <a:p>
            <a:pPr algn="r">
              <a:defRPr b="1" sz="2400">
                <a:solidFill>
                  <a:srgbClr val="FFFFFF"/>
                </a:solidFill>
              </a:defRPr>
            </a:pPr>
          </a:p>
        </p:txBody>
      </p:sp>
      <p:pic>
        <p:nvPicPr>
          <p:cNvPr id="127" name="Picture 1" descr="Picture 1"/>
          <p:cNvPicPr>
            <a:picLocks noChangeAspect="1"/>
          </p:cNvPicPr>
          <p:nvPr/>
        </p:nvPicPr>
        <p:blipFill>
          <a:blip r:embed="rId4">
            <a:extLst/>
          </a:blip>
          <a:stretch>
            <a:fillRect/>
          </a:stretch>
        </p:blipFill>
        <p:spPr>
          <a:xfrm>
            <a:off x="5823796" y="837051"/>
            <a:ext cx="3058715" cy="23640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push dir="r"/>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1" name="Rectangle 6"/>
          <p:cNvGrpSpPr/>
          <p:nvPr/>
        </p:nvGrpSpPr>
        <p:grpSpPr>
          <a:xfrm>
            <a:off x="0" y="-1"/>
            <a:ext cx="9144000" cy="410202"/>
            <a:chOff x="0" y="0"/>
            <a:chExt cx="9144000" cy="410200"/>
          </a:xfrm>
        </p:grpSpPr>
        <p:sp>
          <p:nvSpPr>
            <p:cNvPr id="359"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60"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362" name="Picture 2" descr="Picture 2"/>
          <p:cNvPicPr>
            <a:picLocks noChangeAspect="1"/>
          </p:cNvPicPr>
          <p:nvPr/>
        </p:nvPicPr>
        <p:blipFill>
          <a:blip r:embed="rId2">
            <a:extLst/>
          </a:blip>
          <a:stretch>
            <a:fillRect/>
          </a:stretch>
        </p:blipFill>
        <p:spPr>
          <a:xfrm>
            <a:off x="7105281" y="6159248"/>
            <a:ext cx="1809596" cy="514352"/>
          </a:xfrm>
          <a:prstGeom prst="rect">
            <a:avLst/>
          </a:prstGeom>
          <a:ln w="12700">
            <a:miter lim="400000"/>
          </a:ln>
        </p:spPr>
      </p:pic>
      <p:sp>
        <p:nvSpPr>
          <p:cNvPr id="363"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64" name="What to expect in 2019"/>
          <p:cNvSpPr txBox="1"/>
          <p:nvPr/>
        </p:nvSpPr>
        <p:spPr>
          <a:xfrm>
            <a:off x="1056870" y="473157"/>
            <a:ext cx="6337218"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sp>
        <p:nvSpPr>
          <p:cNvPr id="365" name="Sellers Have The Power  In Every Price Segment"/>
          <p:cNvSpPr txBox="1"/>
          <p:nvPr/>
        </p:nvSpPr>
        <p:spPr>
          <a:xfrm>
            <a:off x="5213624" y="2068984"/>
            <a:ext cx="3412887" cy="802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solidFill>
                  <a:srgbClr val="941751"/>
                </a:solidFill>
              </a:defRPr>
            </a:pPr>
            <a:r>
              <a:t>Sellers Have The Power</a:t>
            </a:r>
            <a:br/>
            <a:r>
              <a:t> In Every Price Segment </a:t>
            </a:r>
          </a:p>
        </p:txBody>
      </p:sp>
      <p:pic>
        <p:nvPicPr>
          <p:cNvPr id="366" name="Image" descr="Image"/>
          <p:cNvPicPr>
            <a:picLocks noChangeAspect="1"/>
          </p:cNvPicPr>
          <p:nvPr/>
        </p:nvPicPr>
        <p:blipFill>
          <a:blip r:embed="rId3">
            <a:extLst/>
          </a:blip>
          <a:stretch>
            <a:fillRect/>
          </a:stretch>
        </p:blipFill>
        <p:spPr>
          <a:xfrm>
            <a:off x="1074940" y="4749940"/>
            <a:ext cx="3236330" cy="1618166"/>
          </a:xfrm>
          <a:prstGeom prst="rect">
            <a:avLst/>
          </a:prstGeom>
          <a:ln w="12700">
            <a:miter lim="400000"/>
          </a:ln>
        </p:spPr>
      </p:pic>
      <p:sp>
        <p:nvSpPr>
          <p:cNvPr id="367" name="Buyers"/>
          <p:cNvSpPr txBox="1"/>
          <p:nvPr/>
        </p:nvSpPr>
        <p:spPr>
          <a:xfrm>
            <a:off x="214713" y="5178161"/>
            <a:ext cx="783566" cy="3644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Buyers</a:t>
            </a:r>
          </a:p>
        </p:txBody>
      </p:sp>
      <p:sp>
        <p:nvSpPr>
          <p:cNvPr id="368" name="Sellers"/>
          <p:cNvSpPr txBox="1"/>
          <p:nvPr/>
        </p:nvSpPr>
        <p:spPr>
          <a:xfrm>
            <a:off x="4235841" y="2291234"/>
            <a:ext cx="786021" cy="3644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Sellers</a:t>
            </a:r>
          </a:p>
        </p:txBody>
      </p:sp>
      <p:sp>
        <p:nvSpPr>
          <p:cNvPr id="369" name="EXCEPT Luxury Single Family Homes ($1 Million+)"/>
          <p:cNvSpPr txBox="1"/>
          <p:nvPr/>
        </p:nvSpPr>
        <p:spPr>
          <a:xfrm>
            <a:off x="218900" y="4163702"/>
            <a:ext cx="689412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solidFill>
                  <a:srgbClr val="941751"/>
                </a:solidFill>
              </a:defRPr>
            </a:lvl1pPr>
          </a:lstStyle>
          <a:p>
            <a:pPr/>
            <a:r>
              <a:t>EXCEPT Luxury Single Family Homes ($1 Million+) </a:t>
            </a:r>
          </a:p>
        </p:txBody>
      </p:sp>
      <p:pic>
        <p:nvPicPr>
          <p:cNvPr id="370" name="Image" descr="Image"/>
          <p:cNvPicPr>
            <a:picLocks noChangeAspect="1"/>
          </p:cNvPicPr>
          <p:nvPr/>
        </p:nvPicPr>
        <p:blipFill>
          <a:blip r:embed="rId4">
            <a:extLst/>
          </a:blip>
          <a:stretch>
            <a:fillRect/>
          </a:stretch>
        </p:blipFill>
        <p:spPr>
          <a:xfrm>
            <a:off x="1069936" y="1529559"/>
            <a:ext cx="3087898" cy="2212535"/>
          </a:xfrm>
          <a:prstGeom prst="rect">
            <a:avLst/>
          </a:prstGeom>
          <a:ln w="12700">
            <a:miter lim="400000"/>
          </a:ln>
        </p:spPr>
      </p:pic>
      <p:sp>
        <p:nvSpPr>
          <p:cNvPr id="371" name="Buyers"/>
          <p:cNvSpPr txBox="1"/>
          <p:nvPr/>
        </p:nvSpPr>
        <p:spPr>
          <a:xfrm>
            <a:off x="214713" y="2291234"/>
            <a:ext cx="783566" cy="3644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Buyers</a:t>
            </a:r>
          </a:p>
        </p:txBody>
      </p:sp>
      <p:sp>
        <p:nvSpPr>
          <p:cNvPr id="372" name="Sellers"/>
          <p:cNvSpPr txBox="1"/>
          <p:nvPr/>
        </p:nvSpPr>
        <p:spPr>
          <a:xfrm>
            <a:off x="4387931" y="5178161"/>
            <a:ext cx="786021" cy="364491"/>
          </a:xfrm>
          <a:prstGeom prst="rect">
            <a:avLst/>
          </a:prstGeom>
          <a:solidFill>
            <a:schemeClr val="accent1"/>
          </a:solidFill>
          <a:ln w="6350">
            <a:solidFill>
              <a:schemeClr val="accent5"/>
            </a:solidFill>
            <a:miter/>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Sellers</a:t>
            </a:r>
          </a:p>
        </p:txBody>
      </p:sp>
      <p:sp>
        <p:nvSpPr>
          <p:cNvPr id="373" name="Where Neither  Buyers nor Sellers  Have The Upper Hand"/>
          <p:cNvSpPr txBox="1"/>
          <p:nvPr/>
        </p:nvSpPr>
        <p:spPr>
          <a:xfrm>
            <a:off x="5250613" y="4781286"/>
            <a:ext cx="3076834" cy="1158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solidFill>
                  <a:srgbClr val="941751"/>
                </a:solidFill>
              </a:defRPr>
            </a:pPr>
            <a:r>
              <a:t>Where Neither </a:t>
            </a:r>
            <a:br/>
            <a:r>
              <a:t>Buyers nor Sellers </a:t>
            </a:r>
            <a:br/>
            <a:r>
              <a:t>Have The Upper Hand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70"/>
                                        </p:tgtEl>
                                        <p:attrNameLst>
                                          <p:attrName>style.visibility</p:attrName>
                                        </p:attrNameLst>
                                      </p:cBhvr>
                                      <p:to>
                                        <p:strVal val="visible"/>
                                      </p:to>
                                    </p:set>
                                    <p:anim calcmode="lin" valueType="num">
                                      <p:cBhvr>
                                        <p:cTn id="7" dur="500" fill="hold"/>
                                        <p:tgtEl>
                                          <p:spTgt spid="370"/>
                                        </p:tgtEl>
                                        <p:attrNameLst>
                                          <p:attrName>ppt_x</p:attrName>
                                        </p:attrNameLst>
                                      </p:cBhvr>
                                      <p:tavLst>
                                        <p:tav tm="0">
                                          <p:val>
                                            <p:strVal val="#ppt_x"/>
                                          </p:val>
                                        </p:tav>
                                        <p:tav tm="100000">
                                          <p:val>
                                            <p:strVal val="#ppt_x"/>
                                          </p:val>
                                        </p:tav>
                                      </p:tavLst>
                                    </p:anim>
                                    <p:anim calcmode="lin" valueType="num">
                                      <p:cBhvr>
                                        <p:cTn id="8" dur="500" fill="hold"/>
                                        <p:tgtEl>
                                          <p:spTgt spid="3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71"/>
                                        </p:tgtEl>
                                        <p:attrNameLst>
                                          <p:attrName>style.visibility</p:attrName>
                                        </p:attrNameLst>
                                      </p:cBhvr>
                                      <p:to>
                                        <p:strVal val="visible"/>
                                      </p:to>
                                    </p:set>
                                    <p:anim calcmode="lin" valueType="num">
                                      <p:cBhvr>
                                        <p:cTn id="13" dur="1000" fill="hold"/>
                                        <p:tgtEl>
                                          <p:spTgt spid="371"/>
                                        </p:tgtEl>
                                        <p:attrNameLst>
                                          <p:attrName>ppt_x</p:attrName>
                                        </p:attrNameLst>
                                      </p:cBhvr>
                                      <p:tavLst>
                                        <p:tav tm="0">
                                          <p:val>
                                            <p:strVal val="0-#ppt_w/2"/>
                                          </p:val>
                                        </p:tav>
                                        <p:tav tm="100000">
                                          <p:val>
                                            <p:strVal val="#ppt_x"/>
                                          </p:val>
                                        </p:tav>
                                      </p:tavLst>
                                    </p:anim>
                                    <p:anim calcmode="lin" valueType="num">
                                      <p:cBhvr>
                                        <p:cTn id="14" dur="1000" fill="hold"/>
                                        <p:tgtEl>
                                          <p:spTgt spid="3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368"/>
                                        </p:tgtEl>
                                        <p:attrNameLst>
                                          <p:attrName>style.visibility</p:attrName>
                                        </p:attrNameLst>
                                      </p:cBhvr>
                                      <p:to>
                                        <p:strVal val="visible"/>
                                      </p:to>
                                    </p:set>
                                    <p:anim calcmode="lin" valueType="num">
                                      <p:cBhvr>
                                        <p:cTn id="19" dur="500" fill="hold"/>
                                        <p:tgtEl>
                                          <p:spTgt spid="368"/>
                                        </p:tgtEl>
                                        <p:attrNameLst>
                                          <p:attrName>ppt_x</p:attrName>
                                        </p:attrNameLst>
                                      </p:cBhvr>
                                      <p:tavLst>
                                        <p:tav tm="0">
                                          <p:val>
                                            <p:strVal val="1+#ppt_w/2"/>
                                          </p:val>
                                        </p:tav>
                                        <p:tav tm="100000">
                                          <p:val>
                                            <p:strVal val="#ppt_x"/>
                                          </p:val>
                                        </p:tav>
                                      </p:tavLst>
                                    </p:anim>
                                    <p:anim calcmode="lin" valueType="num">
                                      <p:cBhvr>
                                        <p:cTn id="20" dur="500" fill="hold"/>
                                        <p:tgtEl>
                                          <p:spTgt spid="3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lt" backwards="0">
                                    <p:tmAbs val="100"/>
                                  </p:iterate>
                                  <p:childTnLst>
                                    <p:set>
                                      <p:cBhvr>
                                        <p:cTn id="24" fill="hold"/>
                                        <p:tgtEl>
                                          <p:spTgt spid="3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5" fill="hold">
                                  <p:stCondLst>
                                    <p:cond delay="0"/>
                                  </p:stCondLst>
                                  <p:iterate type="lt" backwards="0">
                                    <p:tmAbs val="100"/>
                                  </p:iterate>
                                  <p:childTnLst>
                                    <p:set>
                                      <p:cBhvr>
                                        <p:cTn id="28" fill="hold"/>
                                        <p:tgtEl>
                                          <p:spTgt spid="3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6" fill="hold">
                                  <p:stCondLst>
                                    <p:cond delay="0"/>
                                  </p:stCondLst>
                                  <p:iterate type="el" backwards="0">
                                    <p:tmAbs val="0"/>
                                  </p:iterate>
                                  <p:childTnLst>
                                    <p:set>
                                      <p:cBhvr>
                                        <p:cTn id="32" fill="hold"/>
                                        <p:tgtEl>
                                          <p:spTgt spid="366"/>
                                        </p:tgtEl>
                                        <p:attrNameLst>
                                          <p:attrName>style.visibility</p:attrName>
                                        </p:attrNameLst>
                                      </p:cBhvr>
                                      <p:to>
                                        <p:strVal val="visible"/>
                                      </p:to>
                                    </p:set>
                                    <p:animEffect filter="dissolve" transition="in">
                                      <p:cBhvr>
                                        <p:cTn id="33" dur="500"/>
                                        <p:tgtEl>
                                          <p:spTgt spid="366"/>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7" fill="hold">
                                  <p:stCondLst>
                                    <p:cond delay="0"/>
                                  </p:stCondLst>
                                  <p:iterate type="el" backwards="0">
                                    <p:tmAbs val="0"/>
                                  </p:iterate>
                                  <p:childTnLst>
                                    <p:set>
                                      <p:cBhvr>
                                        <p:cTn id="37" fill="hold"/>
                                        <p:tgtEl>
                                          <p:spTgt spid="367"/>
                                        </p:tgtEl>
                                        <p:attrNameLst>
                                          <p:attrName>style.visibility</p:attrName>
                                        </p:attrNameLst>
                                      </p:cBhvr>
                                      <p:to>
                                        <p:strVal val="visible"/>
                                      </p:to>
                                    </p:set>
                                    <p:anim calcmode="lin" valueType="num">
                                      <p:cBhvr>
                                        <p:cTn id="38" dur="500" fill="hold"/>
                                        <p:tgtEl>
                                          <p:spTgt spid="367"/>
                                        </p:tgtEl>
                                        <p:attrNameLst>
                                          <p:attrName>ppt_x</p:attrName>
                                        </p:attrNameLst>
                                      </p:cBhvr>
                                      <p:tavLst>
                                        <p:tav tm="0">
                                          <p:val>
                                            <p:strVal val="0-#ppt_w/2"/>
                                          </p:val>
                                        </p:tav>
                                        <p:tav tm="100000">
                                          <p:val>
                                            <p:strVal val="#ppt_x"/>
                                          </p:val>
                                        </p:tav>
                                      </p:tavLst>
                                    </p:anim>
                                    <p:anim calcmode="lin" valueType="num">
                                      <p:cBhvr>
                                        <p:cTn id="39" dur="500" fill="hold"/>
                                        <p:tgtEl>
                                          <p:spTgt spid="36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2" presetID="2" grpId="8" fill="hold">
                                  <p:stCondLst>
                                    <p:cond delay="0"/>
                                  </p:stCondLst>
                                  <p:iterate type="el" backwards="0">
                                    <p:tmAbs val="0"/>
                                  </p:iterate>
                                  <p:childTnLst>
                                    <p:set>
                                      <p:cBhvr>
                                        <p:cTn id="43" fill="hold"/>
                                        <p:tgtEl>
                                          <p:spTgt spid="372"/>
                                        </p:tgtEl>
                                        <p:attrNameLst>
                                          <p:attrName>style.visibility</p:attrName>
                                        </p:attrNameLst>
                                      </p:cBhvr>
                                      <p:to>
                                        <p:strVal val="visible"/>
                                      </p:to>
                                    </p:set>
                                    <p:anim calcmode="lin" valueType="num">
                                      <p:cBhvr>
                                        <p:cTn id="44" dur="500" fill="hold"/>
                                        <p:tgtEl>
                                          <p:spTgt spid="372"/>
                                        </p:tgtEl>
                                        <p:attrNameLst>
                                          <p:attrName>ppt_x</p:attrName>
                                        </p:attrNameLst>
                                      </p:cBhvr>
                                      <p:tavLst>
                                        <p:tav tm="0">
                                          <p:val>
                                            <p:strVal val="1+#ppt_w/2"/>
                                          </p:val>
                                        </p:tav>
                                        <p:tav tm="100000">
                                          <p:val>
                                            <p:strVal val="#ppt_x"/>
                                          </p:val>
                                        </p:tav>
                                      </p:tavLst>
                                    </p:anim>
                                    <p:anim calcmode="lin" valueType="num">
                                      <p:cBhvr>
                                        <p:cTn id="45" dur="500" fill="hold"/>
                                        <p:tgtEl>
                                          <p:spTgt spid="37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9" fill="hold">
                                  <p:stCondLst>
                                    <p:cond delay="0"/>
                                  </p:stCondLst>
                                  <p:iterate type="lt" backwards="0">
                                    <p:tmAbs val="100"/>
                                  </p:iterate>
                                  <p:childTnLst>
                                    <p:set>
                                      <p:cBhvr>
                                        <p:cTn id="49" fill="hold"/>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 grpId="1"/>
      <p:bldP build="whole" bldLvl="1" animBg="1" rev="0" advAuto="0" spid="373" grpId="9"/>
      <p:bldP build="whole" bldLvl="1" animBg="1" rev="0" advAuto="0" spid="365" grpId="4"/>
      <p:bldP build="whole" bldLvl="1" animBg="1" rev="0" advAuto="0" spid="371" grpId="2"/>
      <p:bldP build="whole" bldLvl="1" animBg="1" rev="0" advAuto="0" spid="369" grpId="5"/>
      <p:bldP build="whole" bldLvl="1" animBg="1" rev="0" advAuto="0" spid="367" grpId="7"/>
      <p:bldP build="whole" bldLvl="1" animBg="1" rev="0" advAuto="0" spid="366" grpId="6"/>
      <p:bldP build="whole" bldLvl="1" animBg="1" rev="0" advAuto="0" spid="372" grpId="8"/>
      <p:bldP build="whole" bldLvl="1" animBg="1" rev="0" advAuto="0" spid="368"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77" name="Rectangle 6"/>
          <p:cNvGrpSpPr/>
          <p:nvPr/>
        </p:nvGrpSpPr>
        <p:grpSpPr>
          <a:xfrm>
            <a:off x="0" y="-1"/>
            <a:ext cx="9144000" cy="410202"/>
            <a:chOff x="0" y="0"/>
            <a:chExt cx="9144000" cy="410200"/>
          </a:xfrm>
        </p:grpSpPr>
        <p:sp>
          <p:nvSpPr>
            <p:cNvPr id="375"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76"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378" name="Picture 2" descr="Picture 2"/>
          <p:cNvPicPr>
            <a:picLocks noChangeAspect="1"/>
          </p:cNvPicPr>
          <p:nvPr/>
        </p:nvPicPr>
        <p:blipFill>
          <a:blip r:embed="rId3">
            <a:extLst/>
          </a:blip>
          <a:stretch>
            <a:fillRect/>
          </a:stretch>
        </p:blipFill>
        <p:spPr>
          <a:xfrm>
            <a:off x="7105281" y="6159248"/>
            <a:ext cx="1809596" cy="514352"/>
          </a:xfrm>
          <a:prstGeom prst="rect">
            <a:avLst/>
          </a:prstGeom>
          <a:ln w="12700">
            <a:miter lim="400000"/>
          </a:ln>
        </p:spPr>
      </p:pic>
      <p:sp>
        <p:nvSpPr>
          <p:cNvPr id="379"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80" name="What to expect in 2019"/>
          <p:cNvSpPr txBox="1"/>
          <p:nvPr/>
        </p:nvSpPr>
        <p:spPr>
          <a:xfrm>
            <a:off x="1071387" y="453926"/>
            <a:ext cx="6389237"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sp>
        <p:nvSpPr>
          <p:cNvPr id="381" name="Will People Still Be Moving Here?…"/>
          <p:cNvSpPr txBox="1"/>
          <p:nvPr/>
        </p:nvSpPr>
        <p:spPr>
          <a:xfrm>
            <a:off x="1112927" y="1925043"/>
            <a:ext cx="5283572"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Will People Still Be Moving Here?</a:t>
            </a:r>
          </a:p>
          <a:p>
            <a:pPr>
              <a:defRPr sz="2400"/>
            </a:pPr>
            <a:r>
              <a:t>Will Buyers Have More Choices?</a:t>
            </a:r>
          </a:p>
          <a:p>
            <a:pPr>
              <a:defRPr sz="2400"/>
            </a:pPr>
            <a:r>
              <a:t>Will Prices Continue to Go Up?</a:t>
            </a:r>
          </a:p>
        </p:txBody>
      </p:sp>
      <p:sp>
        <p:nvSpPr>
          <p:cNvPr id="382" name="YES YES YES"/>
          <p:cNvSpPr txBox="1"/>
          <p:nvPr/>
        </p:nvSpPr>
        <p:spPr>
          <a:xfrm>
            <a:off x="7725019" y="1925043"/>
            <a:ext cx="89084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4">
                    <a:lumOff val="-9999"/>
                  </a:schemeClr>
                </a:solidFill>
              </a:defRPr>
            </a:pPr>
            <a:r>
              <a:t>YES</a:t>
            </a:r>
            <a:br/>
            <a:r>
              <a:t>YES</a:t>
            </a:r>
            <a:br/>
            <a:r>
              <a:t>YES</a:t>
            </a:r>
          </a:p>
        </p:txBody>
      </p:sp>
      <p:sp>
        <p:nvSpPr>
          <p:cNvPr id="383" name="Will Interest Rates Go Up?…"/>
          <p:cNvSpPr txBox="1"/>
          <p:nvPr/>
        </p:nvSpPr>
        <p:spPr>
          <a:xfrm>
            <a:off x="1112326" y="3907766"/>
            <a:ext cx="6307359" cy="186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Will Interest Rates Go Up?</a:t>
            </a:r>
          </a:p>
          <a:p>
            <a:pPr>
              <a:defRPr sz="2400"/>
            </a:pPr>
            <a:r>
              <a:t>Will Affordability Continue To Be An Issue?</a:t>
            </a:r>
          </a:p>
          <a:p>
            <a:pPr>
              <a:defRPr sz="2400"/>
            </a:pPr>
            <a:r>
              <a:t>Will First-Time Buyers Have A Difficult Time?</a:t>
            </a:r>
          </a:p>
          <a:p>
            <a:pPr>
              <a:defRPr sz="2400"/>
            </a:pPr>
          </a:p>
        </p:txBody>
      </p:sp>
      <p:sp>
        <p:nvSpPr>
          <p:cNvPr id="384" name="YES YES YES"/>
          <p:cNvSpPr txBox="1"/>
          <p:nvPr/>
        </p:nvSpPr>
        <p:spPr>
          <a:xfrm>
            <a:off x="7725019" y="3875174"/>
            <a:ext cx="89084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4">
                    <a:lumOff val="-9999"/>
                  </a:schemeClr>
                </a:solidFill>
              </a:defRPr>
            </a:pPr>
            <a:r>
              <a:t>YES</a:t>
            </a:r>
            <a:br/>
            <a:r>
              <a:t>YES</a:t>
            </a:r>
            <a:br/>
            <a:r>
              <a:t>YES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81">
                                            <p:bg/>
                                          </p:spTgt>
                                        </p:tgtEl>
                                        <p:attrNameLst>
                                          <p:attrName>style.visibility</p:attrName>
                                        </p:attrNameLst>
                                      </p:cBhvr>
                                      <p:to>
                                        <p:strVal val="visible"/>
                                      </p:to>
                                    </p:set>
                                    <p:anim calcmode="lin" valueType="num">
                                      <p:cBhvr>
                                        <p:cTn id="7" dur="1000" fill="hold"/>
                                        <p:tgtEl>
                                          <p:spTgt spid="381">
                                            <p:bg/>
                                          </p:spTgt>
                                        </p:tgtEl>
                                        <p:attrNameLst>
                                          <p:attrName>ppt_x</p:attrName>
                                        </p:attrNameLst>
                                      </p:cBhvr>
                                      <p:tavLst>
                                        <p:tav tm="0">
                                          <p:val>
                                            <p:strVal val="#ppt_x"/>
                                          </p:val>
                                        </p:tav>
                                        <p:tav tm="100000">
                                          <p:val>
                                            <p:strVal val="#ppt_x"/>
                                          </p:val>
                                        </p:tav>
                                      </p:tavLst>
                                    </p:anim>
                                    <p:anim calcmode="lin" valueType="num">
                                      <p:cBhvr>
                                        <p:cTn id="8" dur="1000" fill="hold"/>
                                        <p:tgtEl>
                                          <p:spTgt spid="381">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381">
                                            <p:txEl>
                                              <p:pRg st="0" end="0"/>
                                            </p:txEl>
                                          </p:spTgt>
                                        </p:tgtEl>
                                        <p:attrNameLst>
                                          <p:attrName>style.visibility</p:attrName>
                                        </p:attrNameLst>
                                      </p:cBhvr>
                                      <p:to>
                                        <p:strVal val="visible"/>
                                      </p:to>
                                    </p:set>
                                    <p:anim calcmode="lin" valueType="num">
                                      <p:cBhvr>
                                        <p:cTn id="11" dur="1000" fill="hold"/>
                                        <p:tgtEl>
                                          <p:spTgt spid="38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8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381">
                                            <p:txEl>
                                              <p:pRg st="1" end="1"/>
                                            </p:txEl>
                                          </p:spTgt>
                                        </p:tgtEl>
                                        <p:attrNameLst>
                                          <p:attrName>style.visibility</p:attrName>
                                        </p:attrNameLst>
                                      </p:cBhvr>
                                      <p:to>
                                        <p:strVal val="visible"/>
                                      </p:to>
                                    </p:set>
                                    <p:anim calcmode="lin" valueType="num">
                                      <p:cBhvr>
                                        <p:cTn id="17" dur="1000" fill="hold"/>
                                        <p:tgtEl>
                                          <p:spTgt spid="38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8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381">
                                            <p:txEl>
                                              <p:pRg st="2" end="2"/>
                                            </p:txEl>
                                          </p:spTgt>
                                        </p:tgtEl>
                                        <p:attrNameLst>
                                          <p:attrName>style.visibility</p:attrName>
                                        </p:attrNameLst>
                                      </p:cBhvr>
                                      <p:to>
                                        <p:strVal val="visible"/>
                                      </p:to>
                                    </p:set>
                                    <p:anim calcmode="lin" valueType="num">
                                      <p:cBhvr>
                                        <p:cTn id="23" dur="1000" fill="hold"/>
                                        <p:tgtEl>
                                          <p:spTgt spid="38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8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2" fill="hold">
                                  <p:stCondLst>
                                    <p:cond delay="0"/>
                                  </p:stCondLst>
                                  <p:iterate type="wd" backwards="0">
                                    <p:tmAbs val="0"/>
                                  </p:iterate>
                                  <p:childTnLst>
                                    <p:set>
                                      <p:cBhvr>
                                        <p:cTn id="28" fill="hold"/>
                                        <p:tgtEl>
                                          <p:spTgt spid="382">
                                            <p:bg/>
                                          </p:spTgt>
                                        </p:tgtEl>
                                        <p:attrNameLst>
                                          <p:attrName>style.visibility</p:attrName>
                                        </p:attrNameLst>
                                      </p:cBhvr>
                                      <p:to>
                                        <p:strVal val="visible"/>
                                      </p:to>
                                    </p:set>
                                    <p:anim calcmode="lin" valueType="num">
                                      <p:cBhvr>
                                        <p:cTn id="29" dur="2000" fill="hold"/>
                                        <p:tgtEl>
                                          <p:spTgt spid="382">
                                            <p:bg/>
                                          </p:spTgt>
                                        </p:tgtEl>
                                        <p:attrNameLst>
                                          <p:attrName>ppt_x</p:attrName>
                                        </p:attrNameLst>
                                      </p:cBhvr>
                                      <p:tavLst>
                                        <p:tav tm="0">
                                          <p:val>
                                            <p:strVal val="#ppt_x"/>
                                          </p:val>
                                        </p:tav>
                                        <p:tav tm="100000">
                                          <p:val>
                                            <p:strVal val="#ppt_x"/>
                                          </p:val>
                                        </p:tav>
                                      </p:tavLst>
                                    </p:anim>
                                    <p:anim calcmode="lin" valueType="num">
                                      <p:cBhvr>
                                        <p:cTn id="30" dur="2000" fill="hold"/>
                                        <p:tgtEl>
                                          <p:spTgt spid="382">
                                            <p:bg/>
                                          </p:spTgt>
                                        </p:tgtEl>
                                        <p:attrNameLst>
                                          <p:attrName>ppt_y</p:attrName>
                                        </p:attrNameLst>
                                      </p:cBhvr>
                                      <p:tavLst>
                                        <p:tav tm="0">
                                          <p:val>
                                            <p:strVal val="0-#ppt_h/2"/>
                                          </p:val>
                                        </p:tav>
                                        <p:tav tm="100000">
                                          <p:val>
                                            <p:strVal val="#ppt_y"/>
                                          </p:val>
                                        </p:tav>
                                      </p:tavLst>
                                    </p:anim>
                                  </p:childTnLst>
                                </p:cTn>
                              </p:par>
                              <p:par>
                                <p:cTn id="31" presetClass="entr" nodeType="withEffect" presetSubtype="1" presetID="2" grpId="2" fill="hold">
                                  <p:stCondLst>
                                    <p:cond delay="0"/>
                                  </p:stCondLst>
                                  <p:iterate type="wd" backwards="0">
                                    <p:tmAbs val="0"/>
                                  </p:iterate>
                                  <p:childTnLst>
                                    <p:set>
                                      <p:cBhvr>
                                        <p:cTn id="32" fill="hold"/>
                                        <p:tgtEl>
                                          <p:spTgt spid="382">
                                            <p:txEl>
                                              <p:pRg st="0" end="0"/>
                                            </p:txEl>
                                          </p:spTgt>
                                        </p:tgtEl>
                                        <p:attrNameLst>
                                          <p:attrName>style.visibility</p:attrName>
                                        </p:attrNameLst>
                                      </p:cBhvr>
                                      <p:to>
                                        <p:strVal val="visible"/>
                                      </p:to>
                                    </p:set>
                                    <p:anim calcmode="lin" valueType="num">
                                      <p:cBhvr>
                                        <p:cTn id="33" dur="2000" fill="hold"/>
                                        <p:tgtEl>
                                          <p:spTgt spid="382">
                                            <p:txEl>
                                              <p:pRg st="0" end="0"/>
                                            </p:txEl>
                                          </p:spTgt>
                                        </p:tgtEl>
                                        <p:attrNameLst>
                                          <p:attrName>ppt_x</p:attrName>
                                        </p:attrNameLst>
                                      </p:cBhvr>
                                      <p:tavLst>
                                        <p:tav tm="0">
                                          <p:val>
                                            <p:strVal val="#ppt_x"/>
                                          </p:val>
                                        </p:tav>
                                        <p:tav tm="100000">
                                          <p:val>
                                            <p:strVal val="#ppt_x"/>
                                          </p:val>
                                        </p:tav>
                                      </p:tavLst>
                                    </p:anim>
                                    <p:anim calcmode="lin" valueType="num">
                                      <p:cBhvr>
                                        <p:cTn id="34" dur="2000" fill="hold"/>
                                        <p:tgtEl>
                                          <p:spTgt spid="3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 presetID="2" grpId="3" fill="hold">
                                  <p:stCondLst>
                                    <p:cond delay="0"/>
                                  </p:stCondLst>
                                  <p:iterate type="el" backwards="0">
                                    <p:tmAbs val="0"/>
                                  </p:iterate>
                                  <p:childTnLst>
                                    <p:set>
                                      <p:cBhvr>
                                        <p:cTn id="38" fill="hold"/>
                                        <p:tgtEl>
                                          <p:spTgt spid="383">
                                            <p:bg/>
                                          </p:spTgt>
                                        </p:tgtEl>
                                        <p:attrNameLst>
                                          <p:attrName>style.visibility</p:attrName>
                                        </p:attrNameLst>
                                      </p:cBhvr>
                                      <p:to>
                                        <p:strVal val="visible"/>
                                      </p:to>
                                    </p:set>
                                    <p:anim calcmode="lin" valueType="num">
                                      <p:cBhvr>
                                        <p:cTn id="39" dur="1000" fill="hold"/>
                                        <p:tgtEl>
                                          <p:spTgt spid="383">
                                            <p:bg/>
                                          </p:spTgt>
                                        </p:tgtEl>
                                        <p:attrNameLst>
                                          <p:attrName>ppt_x</p:attrName>
                                        </p:attrNameLst>
                                      </p:cBhvr>
                                      <p:tavLst>
                                        <p:tav tm="0">
                                          <p:val>
                                            <p:strVal val="#ppt_x"/>
                                          </p:val>
                                        </p:tav>
                                        <p:tav tm="100000">
                                          <p:val>
                                            <p:strVal val="#ppt_x"/>
                                          </p:val>
                                        </p:tav>
                                      </p:tavLst>
                                    </p:anim>
                                    <p:anim calcmode="lin" valueType="num">
                                      <p:cBhvr>
                                        <p:cTn id="40" dur="1000" fill="hold"/>
                                        <p:tgtEl>
                                          <p:spTgt spid="383">
                                            <p:bg/>
                                          </p:spTgt>
                                        </p:tgtEl>
                                        <p:attrNameLst>
                                          <p:attrName>ppt_y</p:attrName>
                                        </p:attrNameLst>
                                      </p:cBhvr>
                                      <p:tavLst>
                                        <p:tav tm="0">
                                          <p:val>
                                            <p:strVal val="0-#ppt_h/2"/>
                                          </p:val>
                                        </p:tav>
                                        <p:tav tm="100000">
                                          <p:val>
                                            <p:strVal val="#ppt_y"/>
                                          </p:val>
                                        </p:tav>
                                      </p:tavLst>
                                    </p:anim>
                                  </p:childTnLst>
                                </p:cTn>
                              </p:par>
                              <p:par>
                                <p:cTn id="41" presetClass="entr" nodeType="withEffect" presetSubtype="1" presetID="2" grpId="3" fill="hold">
                                  <p:stCondLst>
                                    <p:cond delay="0"/>
                                  </p:stCondLst>
                                  <p:iterate type="el" backwards="0">
                                    <p:tmAbs val="0"/>
                                  </p:iterate>
                                  <p:childTnLst>
                                    <p:set>
                                      <p:cBhvr>
                                        <p:cTn id="42" fill="hold"/>
                                        <p:tgtEl>
                                          <p:spTgt spid="383">
                                            <p:txEl>
                                              <p:pRg st="0" end="0"/>
                                            </p:txEl>
                                          </p:spTgt>
                                        </p:tgtEl>
                                        <p:attrNameLst>
                                          <p:attrName>style.visibility</p:attrName>
                                        </p:attrNameLst>
                                      </p:cBhvr>
                                      <p:to>
                                        <p:strVal val="visible"/>
                                      </p:to>
                                    </p:set>
                                    <p:anim calcmode="lin" valueType="num">
                                      <p:cBhvr>
                                        <p:cTn id="43" dur="1000" fill="hold"/>
                                        <p:tgtEl>
                                          <p:spTgt spid="38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 presetID="2" grpId="3" fill="hold">
                                  <p:stCondLst>
                                    <p:cond delay="0"/>
                                  </p:stCondLst>
                                  <p:iterate type="el" backwards="0">
                                    <p:tmAbs val="0"/>
                                  </p:iterate>
                                  <p:childTnLst>
                                    <p:set>
                                      <p:cBhvr>
                                        <p:cTn id="48" fill="hold"/>
                                        <p:tgtEl>
                                          <p:spTgt spid="383">
                                            <p:txEl>
                                              <p:pRg st="1" end="1"/>
                                            </p:txEl>
                                          </p:spTgt>
                                        </p:tgtEl>
                                        <p:attrNameLst>
                                          <p:attrName>style.visibility</p:attrName>
                                        </p:attrNameLst>
                                      </p:cBhvr>
                                      <p:to>
                                        <p:strVal val="visible"/>
                                      </p:to>
                                    </p:set>
                                    <p:anim calcmode="lin" valueType="num">
                                      <p:cBhvr>
                                        <p:cTn id="49" dur="1000" fill="hold"/>
                                        <p:tgtEl>
                                          <p:spTgt spid="383">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3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 presetID="2" grpId="3" fill="hold">
                                  <p:stCondLst>
                                    <p:cond delay="0"/>
                                  </p:stCondLst>
                                  <p:iterate type="el" backwards="0">
                                    <p:tmAbs val="0"/>
                                  </p:iterate>
                                  <p:childTnLst>
                                    <p:set>
                                      <p:cBhvr>
                                        <p:cTn id="54" fill="hold"/>
                                        <p:tgtEl>
                                          <p:spTgt spid="383">
                                            <p:txEl>
                                              <p:pRg st="2" end="2"/>
                                            </p:txEl>
                                          </p:spTgt>
                                        </p:tgtEl>
                                        <p:attrNameLst>
                                          <p:attrName>style.visibility</p:attrName>
                                        </p:attrNameLst>
                                      </p:cBhvr>
                                      <p:to>
                                        <p:strVal val="visible"/>
                                      </p:to>
                                    </p:set>
                                    <p:anim calcmode="lin" valueType="num">
                                      <p:cBhvr>
                                        <p:cTn id="55" dur="1000" fill="hold"/>
                                        <p:tgtEl>
                                          <p:spTgt spid="38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 presetID="2" grpId="3" fill="hold">
                                  <p:stCondLst>
                                    <p:cond delay="0"/>
                                  </p:stCondLst>
                                  <p:iterate type="el" backwards="0">
                                    <p:tmAbs val="0"/>
                                  </p:iterate>
                                  <p:childTnLst>
                                    <p:set>
                                      <p:cBhvr>
                                        <p:cTn id="60" fill="hold"/>
                                        <p:tgtEl>
                                          <p:spTgt spid="383">
                                            <p:txEl>
                                              <p:pRg st="3" end="3"/>
                                            </p:txEl>
                                          </p:spTgt>
                                        </p:tgtEl>
                                        <p:attrNameLst>
                                          <p:attrName>style.visibility</p:attrName>
                                        </p:attrNameLst>
                                      </p:cBhvr>
                                      <p:to>
                                        <p:strVal val="visible"/>
                                      </p:to>
                                    </p:set>
                                    <p:anim calcmode="lin" valueType="num">
                                      <p:cBhvr>
                                        <p:cTn id="61" dur="1000" fill="hold"/>
                                        <p:tgtEl>
                                          <p:spTgt spid="383">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3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 presetID="2" grpId="3" fill="hold">
                                  <p:stCondLst>
                                    <p:cond delay="0"/>
                                  </p:stCondLst>
                                  <p:iterate type="el" backwards="0">
                                    <p:tmAbs val="0"/>
                                  </p:iterate>
                                  <p:childTnLst>
                                    <p:set>
                                      <p:cBhvr>
                                        <p:cTn id="66" fill="hold"/>
                                        <p:tgtEl>
                                          <p:spTgt spid="383">
                                            <p:txEl>
                                              <p:pRg st="4" end="4"/>
                                            </p:txEl>
                                          </p:spTgt>
                                        </p:tgtEl>
                                        <p:attrNameLst>
                                          <p:attrName>style.visibility</p:attrName>
                                        </p:attrNameLst>
                                      </p:cBhvr>
                                      <p:to>
                                        <p:strVal val="visible"/>
                                      </p:to>
                                    </p:set>
                                    <p:anim calcmode="lin" valueType="num">
                                      <p:cBhvr>
                                        <p:cTn id="67" dur="1000" fill="hold"/>
                                        <p:tgtEl>
                                          <p:spTgt spid="383">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38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 presetID="2" grpId="4" fill="hold">
                                  <p:stCondLst>
                                    <p:cond delay="0"/>
                                  </p:stCondLst>
                                  <p:iterate type="wd" backwards="0">
                                    <p:tmAbs val="0"/>
                                  </p:iterate>
                                  <p:childTnLst>
                                    <p:set>
                                      <p:cBhvr>
                                        <p:cTn id="72" fill="hold"/>
                                        <p:tgtEl>
                                          <p:spTgt spid="384">
                                            <p:bg/>
                                          </p:spTgt>
                                        </p:tgtEl>
                                        <p:attrNameLst>
                                          <p:attrName>style.visibility</p:attrName>
                                        </p:attrNameLst>
                                      </p:cBhvr>
                                      <p:to>
                                        <p:strVal val="visible"/>
                                      </p:to>
                                    </p:set>
                                    <p:anim calcmode="lin" valueType="num">
                                      <p:cBhvr>
                                        <p:cTn id="73" dur="2000" fill="hold"/>
                                        <p:tgtEl>
                                          <p:spTgt spid="384">
                                            <p:bg/>
                                          </p:spTgt>
                                        </p:tgtEl>
                                        <p:attrNameLst>
                                          <p:attrName>ppt_x</p:attrName>
                                        </p:attrNameLst>
                                      </p:cBhvr>
                                      <p:tavLst>
                                        <p:tav tm="0">
                                          <p:val>
                                            <p:strVal val="#ppt_x"/>
                                          </p:val>
                                        </p:tav>
                                        <p:tav tm="100000">
                                          <p:val>
                                            <p:strVal val="#ppt_x"/>
                                          </p:val>
                                        </p:tav>
                                      </p:tavLst>
                                    </p:anim>
                                    <p:anim calcmode="lin" valueType="num">
                                      <p:cBhvr>
                                        <p:cTn id="74" dur="2000" fill="hold"/>
                                        <p:tgtEl>
                                          <p:spTgt spid="384">
                                            <p:bg/>
                                          </p:spTgt>
                                        </p:tgtEl>
                                        <p:attrNameLst>
                                          <p:attrName>ppt_y</p:attrName>
                                        </p:attrNameLst>
                                      </p:cBhvr>
                                      <p:tavLst>
                                        <p:tav tm="0">
                                          <p:val>
                                            <p:strVal val="0-#ppt_h/2"/>
                                          </p:val>
                                        </p:tav>
                                        <p:tav tm="100000">
                                          <p:val>
                                            <p:strVal val="#ppt_y"/>
                                          </p:val>
                                        </p:tav>
                                      </p:tavLst>
                                    </p:anim>
                                  </p:childTnLst>
                                </p:cTn>
                              </p:par>
                              <p:par>
                                <p:cTn id="75" presetClass="entr" nodeType="withEffect" presetSubtype="1" presetID="2" grpId="4" fill="hold">
                                  <p:stCondLst>
                                    <p:cond delay="0"/>
                                  </p:stCondLst>
                                  <p:iterate type="wd" backwards="0">
                                    <p:tmAbs val="0"/>
                                  </p:iterate>
                                  <p:childTnLst>
                                    <p:set>
                                      <p:cBhvr>
                                        <p:cTn id="76" fill="hold"/>
                                        <p:tgtEl>
                                          <p:spTgt spid="384">
                                            <p:txEl>
                                              <p:pRg st="0" end="0"/>
                                            </p:txEl>
                                          </p:spTgt>
                                        </p:tgtEl>
                                        <p:attrNameLst>
                                          <p:attrName>style.visibility</p:attrName>
                                        </p:attrNameLst>
                                      </p:cBhvr>
                                      <p:to>
                                        <p:strVal val="visible"/>
                                      </p:to>
                                    </p:set>
                                    <p:anim calcmode="lin" valueType="num">
                                      <p:cBhvr>
                                        <p:cTn id="77" dur="2000" fill="hold"/>
                                        <p:tgtEl>
                                          <p:spTgt spid="384">
                                            <p:txEl>
                                              <p:pRg st="0" end="0"/>
                                            </p:txEl>
                                          </p:spTgt>
                                        </p:tgtEl>
                                        <p:attrNameLst>
                                          <p:attrName>ppt_x</p:attrName>
                                        </p:attrNameLst>
                                      </p:cBhvr>
                                      <p:tavLst>
                                        <p:tav tm="0">
                                          <p:val>
                                            <p:strVal val="#ppt_x"/>
                                          </p:val>
                                        </p:tav>
                                        <p:tav tm="100000">
                                          <p:val>
                                            <p:strVal val="#ppt_x"/>
                                          </p:val>
                                        </p:tav>
                                      </p:tavLst>
                                    </p:anim>
                                    <p:anim calcmode="lin" valueType="num">
                                      <p:cBhvr>
                                        <p:cTn id="78" dur="2000" fill="hold"/>
                                        <p:tgtEl>
                                          <p:spTgt spid="38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1" grpId="1"/>
      <p:bldP build="p" bldLvl="1" animBg="1" rev="0" advAuto="0" spid="383" grpId="3"/>
      <p:bldP build="p" bldLvl="1" animBg="1" rev="0" advAuto="0" spid="384" grpId="4"/>
      <p:bldP build="p" bldLvl="1" animBg="1" rev="0" advAuto="0" spid="38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90" name="Rectangle 6"/>
          <p:cNvGrpSpPr/>
          <p:nvPr/>
        </p:nvGrpSpPr>
        <p:grpSpPr>
          <a:xfrm>
            <a:off x="0" y="-1"/>
            <a:ext cx="9144000" cy="410202"/>
            <a:chOff x="0" y="0"/>
            <a:chExt cx="9144000" cy="410200"/>
          </a:xfrm>
        </p:grpSpPr>
        <p:sp>
          <p:nvSpPr>
            <p:cNvPr id="388"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89"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391" name="Picture 2" descr="Picture 2"/>
          <p:cNvPicPr>
            <a:picLocks noChangeAspect="1"/>
          </p:cNvPicPr>
          <p:nvPr/>
        </p:nvPicPr>
        <p:blipFill>
          <a:blip r:embed="rId3">
            <a:extLst/>
          </a:blip>
          <a:stretch>
            <a:fillRect/>
          </a:stretch>
        </p:blipFill>
        <p:spPr>
          <a:xfrm>
            <a:off x="7105281" y="6159248"/>
            <a:ext cx="1809596" cy="514352"/>
          </a:xfrm>
          <a:prstGeom prst="rect">
            <a:avLst/>
          </a:prstGeom>
          <a:ln w="12700">
            <a:miter lim="400000"/>
          </a:ln>
        </p:spPr>
      </p:pic>
      <p:sp>
        <p:nvSpPr>
          <p:cNvPr id="392"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393" name="What to expect in 2019"/>
          <p:cNvSpPr txBox="1"/>
          <p:nvPr/>
        </p:nvSpPr>
        <p:spPr>
          <a:xfrm>
            <a:off x="1056870" y="473157"/>
            <a:ext cx="6337218"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sp>
        <p:nvSpPr>
          <p:cNvPr id="394" name="Real Estate is Like a Roller Coaster You Can Either Scream Every Time There Is A Bump Or You Can Throw Your Hands Up And Enjoy The Ride"/>
          <p:cNvSpPr txBox="1"/>
          <p:nvPr/>
        </p:nvSpPr>
        <p:spPr>
          <a:xfrm>
            <a:off x="601991" y="4857662"/>
            <a:ext cx="7246976" cy="131937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3400">
                <a:latin typeface="SignPainter-HouseScript"/>
                <a:ea typeface="SignPainter-HouseScript"/>
                <a:cs typeface="SignPainter-HouseScript"/>
                <a:sym typeface="SignPainter-HouseScript"/>
              </a:defRPr>
            </a:pPr>
            <a:r>
              <a:t>Real Estate is Like a Roller Coaster</a:t>
            </a:r>
            <a:br/>
            <a:r>
              <a:t>You Can Either Scream Every Time There Is A Bump</a:t>
            </a:r>
            <a:br/>
            <a:r>
              <a:t>Or You Can Throw Your Hands Up And Enjoy The Ride</a:t>
            </a:r>
          </a:p>
        </p:txBody>
      </p:sp>
      <p:pic>
        <p:nvPicPr>
          <p:cNvPr id="395" name="Image" descr="Image"/>
          <p:cNvPicPr>
            <a:picLocks noChangeAspect="1"/>
          </p:cNvPicPr>
          <p:nvPr/>
        </p:nvPicPr>
        <p:blipFill>
          <a:blip r:embed="rId4">
            <a:extLst/>
          </a:blip>
          <a:stretch>
            <a:fillRect/>
          </a:stretch>
        </p:blipFill>
        <p:spPr>
          <a:xfrm>
            <a:off x="1679900" y="1621675"/>
            <a:ext cx="5579533" cy="31397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95"/>
                                        </p:tgtEl>
                                        <p:attrNameLst>
                                          <p:attrName>style.visibility</p:attrName>
                                        </p:attrNameLst>
                                      </p:cBhvr>
                                      <p:to>
                                        <p:strVal val="visible"/>
                                      </p:to>
                                    </p:set>
                                    <p:anim calcmode="lin" valueType="num">
                                      <p:cBhvr>
                                        <p:cTn id="7" dur="1000" fill="hold"/>
                                        <p:tgtEl>
                                          <p:spTgt spid="395"/>
                                        </p:tgtEl>
                                        <p:attrNameLst>
                                          <p:attrName>ppt_w</p:attrName>
                                        </p:attrNameLst>
                                      </p:cBhvr>
                                      <p:tavLst>
                                        <p:tav tm="0">
                                          <p:val>
                                            <p:fltVal val="0"/>
                                          </p:val>
                                        </p:tav>
                                        <p:tav tm="100000">
                                          <p:val>
                                            <p:strVal val="#ppt_w"/>
                                          </p:val>
                                        </p:tav>
                                      </p:tavLst>
                                    </p:anim>
                                    <p:anim calcmode="lin" valueType="num">
                                      <p:cBhvr>
                                        <p:cTn id="8" dur="1000" fill="hold"/>
                                        <p:tgtEl>
                                          <p:spTgt spid="395"/>
                                        </p:tgtEl>
                                        <p:attrNameLst>
                                          <p:attrName>ppt_h</p:attrName>
                                        </p:attrNameLst>
                                      </p:cBhvr>
                                      <p:tavLst>
                                        <p:tav tm="0">
                                          <p:val>
                                            <p:fltVal val="0"/>
                                          </p:val>
                                        </p:tav>
                                        <p:tav tm="100000">
                                          <p:val>
                                            <p:strVal val="#ppt_h"/>
                                          </p:val>
                                        </p:tav>
                                      </p:tavLst>
                                    </p:anim>
                                    <p:anim calcmode="lin" valueType="num">
                                      <p:cBhvr>
                                        <p:cTn id="9" dur="1000" fill="hold"/>
                                        <p:tgtEl>
                                          <p:spTgt spid="3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lt" backwards="0">
                                    <p:tmAbs val="100"/>
                                  </p:iterate>
                                  <p:childTnLst>
                                    <p:set>
                                      <p:cBhvr>
                                        <p:cTn id="14" fill="hold"/>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1"/>
      <p:bldP build="whole" bldLvl="1" animBg="1" rev="0" advAuto="0" spid="394"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1" name="Rectangle 6"/>
          <p:cNvGrpSpPr/>
          <p:nvPr/>
        </p:nvGrpSpPr>
        <p:grpSpPr>
          <a:xfrm>
            <a:off x="0" y="-1"/>
            <a:ext cx="9144000" cy="410202"/>
            <a:chOff x="0" y="0"/>
            <a:chExt cx="9144000" cy="410200"/>
          </a:xfrm>
        </p:grpSpPr>
        <p:sp>
          <p:nvSpPr>
            <p:cNvPr id="399"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00"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402" name="Picture 2" descr="Picture 2"/>
          <p:cNvPicPr>
            <a:picLocks noChangeAspect="1"/>
          </p:cNvPicPr>
          <p:nvPr/>
        </p:nvPicPr>
        <p:blipFill>
          <a:blip r:embed="rId3">
            <a:extLst/>
          </a:blip>
          <a:stretch>
            <a:fillRect/>
          </a:stretch>
        </p:blipFill>
        <p:spPr>
          <a:xfrm>
            <a:off x="7105281" y="6159248"/>
            <a:ext cx="1809596" cy="514352"/>
          </a:xfrm>
          <a:prstGeom prst="rect">
            <a:avLst/>
          </a:prstGeom>
          <a:ln w="12700">
            <a:miter lim="400000"/>
          </a:ln>
        </p:spPr>
      </p:pic>
      <p:sp>
        <p:nvSpPr>
          <p:cNvPr id="403" name="Rectangle 5"/>
          <p:cNvSpPr txBox="1"/>
          <p:nvPr/>
        </p:nvSpPr>
        <p:spPr>
          <a:xfrm>
            <a:off x="5823796" y="-25733"/>
            <a:ext cx="3058715"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solidFill>
                  <a:srgbClr val="FFFFFF"/>
                </a:solidFill>
              </a:defRPr>
            </a:lvl1pPr>
          </a:lstStyle>
          <a:p>
            <a:pPr/>
            <a:r>
              <a:t>The 11-county report</a:t>
            </a:r>
          </a:p>
        </p:txBody>
      </p:sp>
      <p:sp>
        <p:nvSpPr>
          <p:cNvPr id="404" name="What to expect in 2019"/>
          <p:cNvSpPr txBox="1"/>
          <p:nvPr/>
        </p:nvSpPr>
        <p:spPr>
          <a:xfrm>
            <a:off x="1056870" y="473157"/>
            <a:ext cx="6337218" cy="889966"/>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9" rIns="45719">
            <a:spAutoFit/>
          </a:bodyPr>
          <a:lstStyle>
            <a:lvl1pPr>
              <a:lnSpc>
                <a:spcPct val="90000"/>
              </a:lnSpc>
              <a:defRPr sz="6800">
                <a:solidFill>
                  <a:srgbClr val="FFFFFF"/>
                </a:solidFill>
                <a:latin typeface="SignPainter-HouseScript"/>
                <a:ea typeface="SignPainter-HouseScript"/>
                <a:cs typeface="SignPainter-HouseScript"/>
                <a:sym typeface="SignPainter-HouseScript"/>
              </a:defRPr>
            </a:lvl1pPr>
          </a:lstStyle>
          <a:p>
            <a:pPr/>
            <a:r>
              <a:t>What to expect in 2019</a:t>
            </a:r>
          </a:p>
        </p:txBody>
      </p:sp>
      <p:pic>
        <p:nvPicPr>
          <p:cNvPr id="405" name="Image" descr="Image"/>
          <p:cNvPicPr>
            <a:picLocks noChangeAspect="1"/>
          </p:cNvPicPr>
          <p:nvPr/>
        </p:nvPicPr>
        <p:blipFill>
          <a:blip r:embed="rId4">
            <a:extLst/>
          </a:blip>
          <a:stretch>
            <a:fillRect/>
          </a:stretch>
        </p:blipFill>
        <p:spPr>
          <a:xfrm>
            <a:off x="923479" y="1565673"/>
            <a:ext cx="6604001" cy="43942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05"/>
                                        </p:tgtEl>
                                        <p:attrNameLst>
                                          <p:attrName>style.visibility</p:attrName>
                                        </p:attrNameLst>
                                      </p:cBhvr>
                                      <p:to>
                                        <p:strVal val="visible"/>
                                      </p:to>
                                    </p:set>
                                    <p:animEffect filter="dissolve" transition="in">
                                      <p:cBhvr>
                                        <p:cTn id="7"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1" name="Rectangle 3"/>
          <p:cNvGrpSpPr/>
          <p:nvPr/>
        </p:nvGrpSpPr>
        <p:grpSpPr>
          <a:xfrm>
            <a:off x="0" y="-1"/>
            <a:ext cx="9144000" cy="410202"/>
            <a:chOff x="0" y="0"/>
            <a:chExt cx="9144000" cy="410200"/>
          </a:xfrm>
        </p:grpSpPr>
        <p:sp>
          <p:nvSpPr>
            <p:cNvPr id="409"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10"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412" name="Picture 2" descr="Picture 2"/>
          <p:cNvPicPr>
            <a:picLocks noChangeAspect="1"/>
          </p:cNvPicPr>
          <p:nvPr/>
        </p:nvPicPr>
        <p:blipFill>
          <a:blip r:embed="rId2">
            <a:extLst/>
          </a:blip>
          <a:stretch>
            <a:fillRect/>
          </a:stretch>
        </p:blipFill>
        <p:spPr>
          <a:xfrm>
            <a:off x="7105281" y="6150371"/>
            <a:ext cx="1809596" cy="514352"/>
          </a:xfrm>
          <a:prstGeom prst="rect">
            <a:avLst/>
          </a:prstGeom>
          <a:ln w="12700">
            <a:miter lim="400000"/>
          </a:ln>
        </p:spPr>
      </p:pic>
      <p:sp>
        <p:nvSpPr>
          <p:cNvPr id="413" name="Rectangle 5"/>
          <p:cNvSpPr txBox="1"/>
          <p:nvPr/>
        </p:nvSpPr>
        <p:spPr>
          <a:xfrm>
            <a:off x="0" y="1781618"/>
            <a:ext cx="9144000"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6000">
                <a:solidFill>
                  <a:srgbClr val="9D2D63"/>
                </a:solidFill>
              </a:defRPr>
            </a:lvl1pPr>
          </a:lstStyle>
          <a:p>
            <a:pPr/>
            <a:r>
              <a:t>Questions</a:t>
            </a:r>
          </a:p>
        </p:txBody>
      </p:sp>
      <p:pic>
        <p:nvPicPr>
          <p:cNvPr id="414" name="Picture 1" descr="Picture 1"/>
          <p:cNvPicPr>
            <a:picLocks noChangeAspect="1"/>
          </p:cNvPicPr>
          <p:nvPr/>
        </p:nvPicPr>
        <p:blipFill>
          <a:blip r:embed="rId3">
            <a:extLst/>
          </a:blip>
          <a:stretch>
            <a:fillRect/>
          </a:stretch>
        </p:blipFill>
        <p:spPr>
          <a:xfrm>
            <a:off x="2472275" y="2757120"/>
            <a:ext cx="4264591" cy="28231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8" name="Rectangle 3"/>
          <p:cNvGrpSpPr/>
          <p:nvPr/>
        </p:nvGrpSpPr>
        <p:grpSpPr>
          <a:xfrm>
            <a:off x="0" y="-1"/>
            <a:ext cx="9144000" cy="410202"/>
            <a:chOff x="0" y="0"/>
            <a:chExt cx="9144000" cy="410200"/>
          </a:xfrm>
        </p:grpSpPr>
        <p:sp>
          <p:nvSpPr>
            <p:cNvPr id="416"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17"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419" name="Picture 2" descr="Picture 2"/>
          <p:cNvPicPr>
            <a:picLocks noChangeAspect="1"/>
          </p:cNvPicPr>
          <p:nvPr/>
        </p:nvPicPr>
        <p:blipFill>
          <a:blip r:embed="rId2">
            <a:extLst/>
          </a:blip>
          <a:stretch>
            <a:fillRect/>
          </a:stretch>
        </p:blipFill>
        <p:spPr>
          <a:xfrm>
            <a:off x="7105281" y="6150371"/>
            <a:ext cx="1809596" cy="514352"/>
          </a:xfrm>
          <a:prstGeom prst="rect">
            <a:avLst/>
          </a:prstGeom>
          <a:ln w="12700">
            <a:miter lim="400000"/>
          </a:ln>
        </p:spPr>
      </p:pic>
      <p:pic>
        <p:nvPicPr>
          <p:cNvPr id="420" name="percent will believe anything in a powerpoint meme.jpg" descr="percent will believe anything in a powerpoint meme.jpg"/>
          <p:cNvPicPr>
            <a:picLocks noChangeAspect="1"/>
          </p:cNvPicPr>
          <p:nvPr/>
        </p:nvPicPr>
        <p:blipFill>
          <a:blip r:embed="rId3">
            <a:extLst/>
          </a:blip>
          <a:stretch>
            <a:fillRect/>
          </a:stretch>
        </p:blipFill>
        <p:spPr>
          <a:xfrm>
            <a:off x="558055" y="629671"/>
            <a:ext cx="7400193" cy="53012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3" name="Rectangle 6"/>
          <p:cNvGrpSpPr/>
          <p:nvPr/>
        </p:nvGrpSpPr>
        <p:grpSpPr>
          <a:xfrm>
            <a:off x="0" y="-1"/>
            <a:ext cx="9144000" cy="410202"/>
            <a:chOff x="0" y="0"/>
            <a:chExt cx="9144000" cy="410200"/>
          </a:xfrm>
        </p:grpSpPr>
        <p:sp>
          <p:nvSpPr>
            <p:cNvPr id="131"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32"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34"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35" name="Rectangle 7"/>
          <p:cNvSpPr txBox="1"/>
          <p:nvPr/>
        </p:nvSpPr>
        <p:spPr>
          <a:xfrm>
            <a:off x="5823796" y="-25733"/>
            <a:ext cx="3058715" cy="447041"/>
          </a:xfrm>
          <a:prstGeom prst="rect">
            <a:avLst/>
          </a:prstGeom>
          <a:ln w="12700">
            <a:miter lim="400000"/>
          </a:ln>
        </p:spPr>
        <p:txBody>
          <a:bodyPr lIns="45719" rIns="45719">
            <a:spAutoFit/>
          </a:bodyPr>
          <a:lstStyle/>
          <a:p>
            <a:pPr algn="r">
              <a:defRPr b="1" sz="2400">
                <a:solidFill>
                  <a:srgbClr val="FFFFFF"/>
                </a:solidFill>
              </a:defRPr>
            </a:pPr>
          </a:p>
        </p:txBody>
      </p:sp>
      <p:pic>
        <p:nvPicPr>
          <p:cNvPr id="136" name="Image" descr="Image"/>
          <p:cNvPicPr>
            <a:picLocks noChangeAspect="1"/>
          </p:cNvPicPr>
          <p:nvPr/>
        </p:nvPicPr>
        <p:blipFill>
          <a:blip r:embed="rId4">
            <a:extLst/>
          </a:blip>
          <a:stretch>
            <a:fillRect/>
          </a:stretch>
        </p:blipFill>
        <p:spPr>
          <a:xfrm>
            <a:off x="-280326" y="-115382"/>
            <a:ext cx="8877749" cy="6858001"/>
          </a:xfrm>
          <a:prstGeom prst="rect">
            <a:avLst/>
          </a:prstGeom>
          <a:ln w="12700">
            <a:miter lim="400000"/>
          </a:ln>
        </p:spPr>
      </p:pic>
      <p:pic>
        <p:nvPicPr>
          <p:cNvPr id="137" name="Screen Shot 2019-01-08 at 12.57.50 PM.png" descr="Screen Shot 2019-01-08 at 12.57.50 PM.png"/>
          <p:cNvPicPr>
            <a:picLocks noChangeAspect="1"/>
          </p:cNvPicPr>
          <p:nvPr/>
        </p:nvPicPr>
        <p:blipFill>
          <a:blip r:embed="rId5">
            <a:extLst/>
          </a:blip>
          <a:stretch>
            <a:fillRect/>
          </a:stretch>
        </p:blipFill>
        <p:spPr>
          <a:xfrm>
            <a:off x="1360696" y="996524"/>
            <a:ext cx="5913581" cy="48649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push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750" fill="hold"/>
                                        <p:tgtEl>
                                          <p:spTgt spid="137"/>
                                        </p:tgtEl>
                                        <p:attrNameLst>
                                          <p:attrName>ppt_w</p:attrName>
                                        </p:attrNameLst>
                                      </p:cBhvr>
                                      <p:tavLst>
                                        <p:tav tm="0">
                                          <p:val>
                                            <p:fltVal val="0"/>
                                          </p:val>
                                        </p:tav>
                                        <p:tav tm="100000">
                                          <p:val>
                                            <p:strVal val="#ppt_w"/>
                                          </p:val>
                                        </p:tav>
                                      </p:tavLst>
                                    </p:anim>
                                    <p:anim calcmode="lin" valueType="num">
                                      <p:cBhvr>
                                        <p:cTn id="8" dur="750" fill="hold"/>
                                        <p:tgtEl>
                                          <p:spTgt spid="1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3" name="Rectangle 6"/>
          <p:cNvGrpSpPr/>
          <p:nvPr/>
        </p:nvGrpSpPr>
        <p:grpSpPr>
          <a:xfrm>
            <a:off x="0" y="-1"/>
            <a:ext cx="9144000" cy="410202"/>
            <a:chOff x="0" y="0"/>
            <a:chExt cx="9144000" cy="410200"/>
          </a:xfrm>
        </p:grpSpPr>
        <p:sp>
          <p:nvSpPr>
            <p:cNvPr id="141"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42"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44"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45" name="2018 Wrap Up"/>
          <p:cNvSpPr txBox="1"/>
          <p:nvPr>
            <p:ph type="ctrTitle"/>
          </p:nvPr>
        </p:nvSpPr>
        <p:spPr>
          <a:xfrm>
            <a:off x="520700" y="105605"/>
            <a:ext cx="7772400"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pic>
        <p:nvPicPr>
          <p:cNvPr id="146" name="Image" descr="Image"/>
          <p:cNvPicPr>
            <a:picLocks noChangeAspect="1"/>
          </p:cNvPicPr>
          <p:nvPr/>
        </p:nvPicPr>
        <p:blipFill>
          <a:blip r:embed="rId4">
            <a:extLst/>
          </a:blip>
          <a:stretch>
            <a:fillRect/>
          </a:stretch>
        </p:blipFill>
        <p:spPr>
          <a:xfrm>
            <a:off x="658983" y="1725708"/>
            <a:ext cx="6980084" cy="38815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push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46"/>
                                        </p:tgtEl>
                                        <p:attrNameLst>
                                          <p:attrName>style.visibility</p:attrName>
                                        </p:attrNameLst>
                                      </p:cBhvr>
                                      <p:to>
                                        <p:strVal val="visible"/>
                                      </p:to>
                                    </p:set>
                                    <p:anim calcmode="lin" valueType="num">
                                      <p:cBhvr>
                                        <p:cTn id="7" dur="1000" fill="hold"/>
                                        <p:tgtEl>
                                          <p:spTgt spid="146"/>
                                        </p:tgtEl>
                                        <p:attrNameLst>
                                          <p:attrName>ppt_w</p:attrName>
                                        </p:attrNameLst>
                                      </p:cBhvr>
                                      <p:tavLst>
                                        <p:tav tm="0">
                                          <p:val>
                                            <p:fltVal val="0"/>
                                          </p:val>
                                        </p:tav>
                                        <p:tav tm="100000">
                                          <p:val>
                                            <p:strVal val="#ppt_w"/>
                                          </p:val>
                                        </p:tav>
                                      </p:tavLst>
                                    </p:anim>
                                    <p:anim calcmode="lin" valueType="num">
                                      <p:cBhvr>
                                        <p:cTn id="8" dur="1000" fill="hold"/>
                                        <p:tgtEl>
                                          <p:spTgt spid="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 name="Rectangle 6"/>
          <p:cNvGrpSpPr/>
          <p:nvPr/>
        </p:nvGrpSpPr>
        <p:grpSpPr>
          <a:xfrm>
            <a:off x="0" y="-1"/>
            <a:ext cx="9144000" cy="410202"/>
            <a:chOff x="0" y="0"/>
            <a:chExt cx="9144000" cy="410200"/>
          </a:xfrm>
        </p:grpSpPr>
        <p:sp>
          <p:nvSpPr>
            <p:cNvPr id="150"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51"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53"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54" name="2018 Wrap Up"/>
          <p:cNvSpPr txBox="1"/>
          <p:nvPr>
            <p:ph type="ctrTitle"/>
          </p:nvPr>
        </p:nvSpPr>
        <p:spPr>
          <a:xfrm>
            <a:off x="520700" y="105605"/>
            <a:ext cx="7772400"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sp>
        <p:nvSpPr>
          <p:cNvPr id="155" name="SALES PRICE Detached Homes…"/>
          <p:cNvSpPr txBox="1"/>
          <p:nvPr/>
        </p:nvSpPr>
        <p:spPr>
          <a:xfrm>
            <a:off x="3602423" y="1486562"/>
            <a:ext cx="5396738" cy="27228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3700">
                <a:latin typeface="Calibri Light"/>
                <a:ea typeface="Calibri Light"/>
                <a:cs typeface="Calibri Light"/>
                <a:sym typeface="Calibri Light"/>
              </a:defRPr>
            </a:pPr>
            <a:r>
              <a:rPr u="sng"/>
              <a:t>SALES PRICE</a:t>
            </a:r>
            <a:br/>
            <a:r>
              <a:rPr>
                <a:solidFill>
                  <a:schemeClr val="accent3">
                    <a:lumOff val="-12941"/>
                  </a:schemeClr>
                </a:solidFill>
              </a:rPr>
              <a:t>Detached Homes</a:t>
            </a:r>
            <a:r>
              <a:rPr>
                <a:solidFill>
                  <a:srgbClr val="535353"/>
                </a:solidFill>
              </a:rPr>
              <a:t> </a:t>
            </a:r>
            <a:endParaRPr>
              <a:solidFill>
                <a:srgbClr val="535353"/>
              </a:solidFill>
            </a:endParaRPr>
          </a:p>
          <a:p>
            <a:pPr algn="ctr" defTabSz="457200">
              <a:defRPr b="1" sz="1900">
                <a:solidFill>
                  <a:srgbClr val="941751"/>
                </a:solidFill>
                <a:latin typeface="+mj-lt"/>
                <a:ea typeface="+mj-ea"/>
                <a:cs typeface="+mj-cs"/>
                <a:sym typeface="Helvetica"/>
              </a:defRPr>
            </a:pPr>
            <a:endParaRPr>
              <a:solidFill>
                <a:srgbClr val="535353"/>
              </a:solidFill>
            </a:endParaRPr>
          </a:p>
          <a:p>
            <a:pPr algn="ctr" defTabSz="457200">
              <a:defRPr b="1" sz="2800">
                <a:solidFill>
                  <a:srgbClr val="941751"/>
                </a:solidFill>
                <a:latin typeface="+mj-lt"/>
                <a:ea typeface="+mj-ea"/>
                <a:cs typeface="+mj-cs"/>
                <a:sym typeface="Helvetica"/>
              </a:defRPr>
            </a:pPr>
            <a:r>
              <a:t>Average </a:t>
            </a:r>
            <a:endParaRPr sz="2400"/>
          </a:p>
          <a:p>
            <a:pPr algn="ctr" defTabSz="457200">
              <a:defRPr b="1" sz="3300">
                <a:solidFill>
                  <a:srgbClr val="212121"/>
                </a:solidFill>
                <a:latin typeface="+mj-lt"/>
                <a:ea typeface="+mj-ea"/>
                <a:cs typeface="+mj-cs"/>
                <a:sym typeface="Helvetica"/>
              </a:defRPr>
            </a:pPr>
            <a:r>
              <a:t>$522,839</a:t>
            </a:r>
          </a:p>
          <a:p>
            <a:pPr algn="ctr" defTabSz="457200">
              <a:defRPr b="1" sz="2600">
                <a:solidFill>
                  <a:srgbClr val="941751"/>
                </a:solidFill>
                <a:latin typeface="+mj-lt"/>
                <a:ea typeface="+mj-ea"/>
                <a:cs typeface="+mj-cs"/>
                <a:sym typeface="Helvetica"/>
              </a:defRPr>
            </a:pPr>
            <a:r>
              <a:t>8.05%</a:t>
            </a:r>
          </a:p>
        </p:txBody>
      </p:sp>
      <p:pic>
        <p:nvPicPr>
          <p:cNvPr id="156" name="Image" descr="Image"/>
          <p:cNvPicPr>
            <a:picLocks noChangeAspect="1"/>
          </p:cNvPicPr>
          <p:nvPr/>
        </p:nvPicPr>
        <p:blipFill>
          <a:blip r:embed="rId4">
            <a:extLst/>
          </a:blip>
          <a:stretch>
            <a:fillRect/>
          </a:stretch>
        </p:blipFill>
        <p:spPr>
          <a:xfrm>
            <a:off x="2607" y="2511883"/>
            <a:ext cx="3298449" cy="1834234"/>
          </a:xfrm>
          <a:prstGeom prst="rect">
            <a:avLst/>
          </a:prstGeom>
          <a:ln w="12700">
            <a:miter lim="400000"/>
          </a:ln>
        </p:spPr>
      </p:pic>
      <p:sp>
        <p:nvSpPr>
          <p:cNvPr id="157" name="Arrow 9"/>
          <p:cNvSpPr/>
          <p:nvPr/>
        </p:nvSpPr>
        <p:spPr>
          <a:xfrm>
            <a:off x="4952884" y="3600704"/>
            <a:ext cx="332960" cy="716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7999"/>
                </a:lnTo>
                <a:lnTo>
                  <a:pt x="3507" y="7999"/>
                </a:lnTo>
                <a:lnTo>
                  <a:pt x="3507" y="12543"/>
                </a:lnTo>
                <a:cubicBezTo>
                  <a:pt x="3507" y="13928"/>
                  <a:pt x="1985" y="13786"/>
                  <a:pt x="44" y="13914"/>
                </a:cubicBezTo>
                <a:lnTo>
                  <a:pt x="44" y="14052"/>
                </a:lnTo>
                <a:lnTo>
                  <a:pt x="44" y="16343"/>
                </a:lnTo>
                <a:lnTo>
                  <a:pt x="44" y="21600"/>
                </a:lnTo>
                <a:cubicBezTo>
                  <a:pt x="4663" y="21294"/>
                  <a:pt x="9025" y="21480"/>
                  <a:pt x="10816" y="19652"/>
                </a:cubicBezTo>
                <a:cubicBezTo>
                  <a:pt x="12595" y="21480"/>
                  <a:pt x="16931" y="21294"/>
                  <a:pt x="21551" y="21600"/>
                </a:cubicBezTo>
                <a:lnTo>
                  <a:pt x="21551" y="16343"/>
                </a:lnTo>
                <a:lnTo>
                  <a:pt x="21551" y="14052"/>
                </a:lnTo>
                <a:lnTo>
                  <a:pt x="21551" y="13914"/>
                </a:lnTo>
                <a:cubicBezTo>
                  <a:pt x="19610" y="13786"/>
                  <a:pt x="18093" y="13928"/>
                  <a:pt x="18093" y="12543"/>
                </a:cubicBezTo>
                <a:lnTo>
                  <a:pt x="18093" y="7999"/>
                </a:lnTo>
                <a:lnTo>
                  <a:pt x="21600" y="7999"/>
                </a:lnTo>
                <a:lnTo>
                  <a:pt x="10800" y="0"/>
                </a:lnTo>
                <a:close/>
              </a:path>
            </a:pathLst>
          </a:custGeom>
          <a:solidFill>
            <a:srgbClr val="76D6FF"/>
          </a:solidFill>
          <a:ln w="12700">
            <a:solidFill>
              <a:schemeClr val="accent1"/>
            </a:solidFill>
            <a:miter/>
          </a:ln>
        </p:spPr>
        <p:txBody>
          <a:bodyPr lIns="45719" rIns="45719" anchor="ctr"/>
          <a:lstStyle/>
          <a:p>
            <a:pPr>
              <a:defRPr>
                <a:solidFill>
                  <a:srgbClr val="941751"/>
                </a:solidFill>
              </a:defRPr>
            </a:pPr>
          </a:p>
        </p:txBody>
      </p:sp>
      <p:sp>
        <p:nvSpPr>
          <p:cNvPr id="158" name="Median…"/>
          <p:cNvSpPr txBox="1"/>
          <p:nvPr/>
        </p:nvSpPr>
        <p:spPr>
          <a:xfrm>
            <a:off x="4377112" y="3795992"/>
            <a:ext cx="3847359" cy="275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800">
                <a:solidFill>
                  <a:srgbClr val="941751"/>
                </a:solidFill>
                <a:latin typeface="+mj-lt"/>
                <a:ea typeface="+mj-ea"/>
                <a:cs typeface="+mj-cs"/>
                <a:sym typeface="Helvetica"/>
              </a:defRPr>
            </a:pPr>
          </a:p>
          <a:p>
            <a:pPr algn="ctr" defTabSz="457200">
              <a:defRPr b="1" sz="2800">
                <a:solidFill>
                  <a:srgbClr val="941751"/>
                </a:solidFill>
                <a:latin typeface="+mj-lt"/>
                <a:ea typeface="+mj-ea"/>
                <a:cs typeface="+mj-cs"/>
                <a:sym typeface="Helvetica"/>
              </a:defRPr>
            </a:pPr>
          </a:p>
          <a:p>
            <a:pPr algn="ctr" defTabSz="457200">
              <a:defRPr b="1" sz="2800">
                <a:solidFill>
                  <a:srgbClr val="941751"/>
                </a:solidFill>
                <a:latin typeface="+mj-lt"/>
                <a:ea typeface="+mj-ea"/>
                <a:cs typeface="+mj-cs"/>
                <a:sym typeface="Helvetica"/>
              </a:defRPr>
            </a:pPr>
            <a:r>
              <a:t>Median </a:t>
            </a:r>
          </a:p>
          <a:p>
            <a:pPr algn="ctr" defTabSz="457200">
              <a:defRPr b="1" sz="3300">
                <a:solidFill>
                  <a:srgbClr val="4D4D4F"/>
                </a:solidFill>
                <a:latin typeface="+mj-lt"/>
                <a:ea typeface="+mj-ea"/>
                <a:cs typeface="+mj-cs"/>
                <a:sym typeface="Helvetica"/>
              </a:defRPr>
            </a:pPr>
            <a:r>
              <a:t>$440,500 </a:t>
            </a:r>
          </a:p>
          <a:p>
            <a:pPr algn="ctr" defTabSz="457200">
              <a:defRPr b="1" sz="2800">
                <a:solidFill>
                  <a:srgbClr val="941751"/>
                </a:solidFill>
                <a:latin typeface="+mj-lt"/>
                <a:ea typeface="+mj-ea"/>
                <a:cs typeface="+mj-cs"/>
                <a:sym typeface="Helvetica"/>
              </a:defRPr>
            </a:pPr>
            <a:r>
              <a:t> 6.92 %</a:t>
            </a:r>
          </a:p>
        </p:txBody>
      </p:sp>
      <p:sp>
        <p:nvSpPr>
          <p:cNvPr id="159" name="Arrow 9"/>
          <p:cNvSpPr/>
          <p:nvPr/>
        </p:nvSpPr>
        <p:spPr>
          <a:xfrm>
            <a:off x="4952884" y="5297749"/>
            <a:ext cx="332960" cy="7162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7999"/>
                </a:lnTo>
                <a:lnTo>
                  <a:pt x="3507" y="7999"/>
                </a:lnTo>
                <a:lnTo>
                  <a:pt x="3507" y="12543"/>
                </a:lnTo>
                <a:cubicBezTo>
                  <a:pt x="3507" y="13928"/>
                  <a:pt x="1985" y="13786"/>
                  <a:pt x="44" y="13914"/>
                </a:cubicBezTo>
                <a:lnTo>
                  <a:pt x="44" y="14052"/>
                </a:lnTo>
                <a:lnTo>
                  <a:pt x="44" y="16343"/>
                </a:lnTo>
                <a:lnTo>
                  <a:pt x="44" y="21600"/>
                </a:lnTo>
                <a:cubicBezTo>
                  <a:pt x="4663" y="21294"/>
                  <a:pt x="9025" y="21480"/>
                  <a:pt x="10816" y="19652"/>
                </a:cubicBezTo>
                <a:cubicBezTo>
                  <a:pt x="12595" y="21480"/>
                  <a:pt x="16931" y="21294"/>
                  <a:pt x="21551" y="21600"/>
                </a:cubicBezTo>
                <a:lnTo>
                  <a:pt x="21551" y="16343"/>
                </a:lnTo>
                <a:lnTo>
                  <a:pt x="21551" y="14052"/>
                </a:lnTo>
                <a:lnTo>
                  <a:pt x="21551" y="13914"/>
                </a:lnTo>
                <a:cubicBezTo>
                  <a:pt x="19610" y="13786"/>
                  <a:pt x="18093" y="13928"/>
                  <a:pt x="18093" y="12543"/>
                </a:cubicBezTo>
                <a:lnTo>
                  <a:pt x="18093" y="7999"/>
                </a:lnTo>
                <a:lnTo>
                  <a:pt x="21600" y="7999"/>
                </a:lnTo>
                <a:lnTo>
                  <a:pt x="10800" y="0"/>
                </a:lnTo>
                <a:close/>
              </a:path>
            </a:pathLst>
          </a:custGeom>
          <a:solidFill>
            <a:srgbClr val="76D6FF"/>
          </a:solidFill>
          <a:ln w="12700">
            <a:solidFill>
              <a:schemeClr val="accent1"/>
            </a:solidFill>
            <a:miter/>
          </a:ln>
        </p:spPr>
        <p:txBody>
          <a:bodyPr lIns="45719" rIns="45719" anchor="ctr"/>
          <a:lstStyle/>
          <a:p>
            <a:pPr>
              <a:defRPr>
                <a:solidFill>
                  <a:srgbClr val="941751"/>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15"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ppt_w</p:attrName>
                                        </p:attrNameLst>
                                      </p:cBhvr>
                                      <p:tavLst>
                                        <p:tav tm="0">
                                          <p:val>
                                            <p:fltVal val="0"/>
                                          </p:val>
                                        </p:tav>
                                        <p:tav tm="100000">
                                          <p:val>
                                            <p:strVal val="#ppt_w"/>
                                          </p:val>
                                        </p:tav>
                                      </p:tavLst>
                                    </p:anim>
                                    <p:anim calcmode="lin" valueType="num">
                                      <p:cBhvr>
                                        <p:cTn id="8" dur="1000" fill="hold"/>
                                        <p:tgtEl>
                                          <p:spTgt spid="156"/>
                                        </p:tgtEl>
                                        <p:attrNameLst>
                                          <p:attrName>ppt_h</p:attrName>
                                        </p:attrNameLst>
                                      </p:cBhvr>
                                      <p:tavLst>
                                        <p:tav tm="0">
                                          <p:val>
                                            <p:fltVal val="0"/>
                                          </p:val>
                                        </p:tav>
                                        <p:tav tm="100000">
                                          <p:val>
                                            <p:strVal val="#ppt_h"/>
                                          </p:val>
                                        </p:tav>
                                      </p:tavLst>
                                    </p:anim>
                                    <p:anim calcmode="lin" valueType="num">
                                      <p:cBhvr>
                                        <p:cTn id="9" dur="1000" fill="hold"/>
                                        <p:tgtEl>
                                          <p:spTgt spid="1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lt" backwards="0">
                                    <p:tmAbs val="0"/>
                                  </p:iterate>
                                  <p:childTnLst>
                                    <p:set>
                                      <p:cBhvr>
                                        <p:cTn id="18" fill="hold"/>
                                        <p:tgtEl>
                                          <p:spTgt spid="157"/>
                                        </p:tgtEl>
                                        <p:attrNameLst>
                                          <p:attrName>style.visibility</p:attrName>
                                        </p:attrNameLst>
                                      </p:cBhvr>
                                      <p:to>
                                        <p:strVal val="visible"/>
                                      </p:to>
                                    </p:set>
                                    <p:anim calcmode="lin" valueType="num">
                                      <p:cBhvr>
                                        <p:cTn id="19" dur="500" fill="hold"/>
                                        <p:tgtEl>
                                          <p:spTgt spid="157"/>
                                        </p:tgtEl>
                                        <p:attrNameLst>
                                          <p:attrName>ppt_x</p:attrName>
                                        </p:attrNameLst>
                                      </p:cBhvr>
                                      <p:tavLst>
                                        <p:tav tm="0">
                                          <p:val>
                                            <p:strVal val="1+#ppt_w/2"/>
                                          </p:val>
                                        </p:tav>
                                        <p:tav tm="100000">
                                          <p:val>
                                            <p:strVal val="#ppt_x"/>
                                          </p:val>
                                        </p:tav>
                                      </p:tavLst>
                                    </p:anim>
                                    <p:anim calcmode="lin" valueType="num">
                                      <p:cBhvr>
                                        <p:cTn id="20"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5" fill="hold">
                                  <p:stCondLst>
                                    <p:cond delay="0"/>
                                  </p:stCondLst>
                                  <p:iterate type="lt" backwards="0">
                                    <p:tmAbs val="0"/>
                                  </p:iterate>
                                  <p:childTnLst>
                                    <p:set>
                                      <p:cBhvr>
                                        <p:cTn id="28" fill="hold"/>
                                        <p:tgtEl>
                                          <p:spTgt spid="159"/>
                                        </p:tgtEl>
                                        <p:attrNameLst>
                                          <p:attrName>style.visibility</p:attrName>
                                        </p:attrNameLst>
                                      </p:cBhvr>
                                      <p:to>
                                        <p:strVal val="visible"/>
                                      </p:to>
                                    </p:set>
                                    <p:anim calcmode="lin" valueType="num">
                                      <p:cBhvr>
                                        <p:cTn id="29" dur="500" fill="hold"/>
                                        <p:tgtEl>
                                          <p:spTgt spid="159"/>
                                        </p:tgtEl>
                                        <p:attrNameLst>
                                          <p:attrName>ppt_x</p:attrName>
                                        </p:attrNameLst>
                                      </p:cBhvr>
                                      <p:tavLst>
                                        <p:tav tm="0">
                                          <p:val>
                                            <p:strVal val="1+#ppt_w/2"/>
                                          </p:val>
                                        </p:tav>
                                        <p:tav tm="100000">
                                          <p:val>
                                            <p:strVal val="#ppt_x"/>
                                          </p:val>
                                        </p:tav>
                                      </p:tavLst>
                                    </p:anim>
                                    <p:anim calcmode="lin" valueType="num">
                                      <p:cBhvr>
                                        <p:cTn id="30" dur="50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4"/>
      <p:bldP build="whole" bldLvl="1" animBg="1" rev="0" advAuto="0" spid="159" grpId="5"/>
      <p:bldP build="whole" bldLvl="1" animBg="1" rev="0" advAuto="0" spid="155" grpId="2"/>
      <p:bldP build="whole" bldLvl="1" animBg="1" rev="0" advAuto="0" spid="157" grpId="3"/>
      <p:bldP build="whole" bldLvl="1" animBg="1" rev="0" advAuto="0" spid="15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Rectangle 6"/>
          <p:cNvGrpSpPr/>
          <p:nvPr/>
        </p:nvGrpSpPr>
        <p:grpSpPr>
          <a:xfrm>
            <a:off x="0" y="-1"/>
            <a:ext cx="9144000" cy="410202"/>
            <a:chOff x="0" y="0"/>
            <a:chExt cx="9144000" cy="410200"/>
          </a:xfrm>
        </p:grpSpPr>
        <p:sp>
          <p:nvSpPr>
            <p:cNvPr id="163"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64"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66"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67" name="2018 Wrap Up"/>
          <p:cNvSpPr txBox="1"/>
          <p:nvPr>
            <p:ph type="ctrTitle"/>
          </p:nvPr>
        </p:nvSpPr>
        <p:spPr>
          <a:xfrm>
            <a:off x="520700" y="105605"/>
            <a:ext cx="7772400"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sp>
        <p:nvSpPr>
          <p:cNvPr id="168" name="SALES PRICE Attached Homes/Condos…"/>
          <p:cNvSpPr txBox="1"/>
          <p:nvPr/>
        </p:nvSpPr>
        <p:spPr>
          <a:xfrm>
            <a:off x="3602423" y="1530523"/>
            <a:ext cx="5396738" cy="23850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3500">
                <a:latin typeface="Calibri Light"/>
                <a:ea typeface="Calibri Light"/>
                <a:cs typeface="Calibri Light"/>
                <a:sym typeface="Calibri Light"/>
              </a:defRPr>
            </a:pPr>
            <a:r>
              <a:t>SALES PRICE</a:t>
            </a:r>
            <a:br/>
            <a:r>
              <a:rPr>
                <a:solidFill>
                  <a:srgbClr val="535353"/>
                </a:solidFill>
              </a:rPr>
              <a:t>Attached Homes/Condos </a:t>
            </a:r>
            <a:endParaRPr>
              <a:solidFill>
                <a:srgbClr val="535353"/>
              </a:solidFill>
            </a:endParaRPr>
          </a:p>
          <a:p>
            <a:pPr algn="ctr" defTabSz="457200">
              <a:defRPr b="1" sz="2800">
                <a:solidFill>
                  <a:srgbClr val="941751"/>
                </a:solidFill>
                <a:latin typeface="+mj-lt"/>
                <a:ea typeface="+mj-ea"/>
                <a:cs typeface="+mj-cs"/>
                <a:sym typeface="Helvetica"/>
              </a:defRPr>
            </a:pPr>
            <a:r>
              <a:t>Average </a:t>
            </a:r>
            <a:endParaRPr sz="2400"/>
          </a:p>
          <a:p>
            <a:pPr algn="ctr" defTabSz="457200">
              <a:defRPr b="1" sz="3300">
                <a:solidFill>
                  <a:srgbClr val="212121"/>
                </a:solidFill>
                <a:latin typeface="+mj-lt"/>
                <a:ea typeface="+mj-ea"/>
                <a:cs typeface="+mj-cs"/>
                <a:sym typeface="Helvetica"/>
              </a:defRPr>
            </a:pPr>
            <a:r>
              <a:t>$351,677</a:t>
            </a:r>
          </a:p>
          <a:p>
            <a:pPr algn="ctr" defTabSz="457200">
              <a:defRPr b="1" sz="2600">
                <a:solidFill>
                  <a:srgbClr val="941751"/>
                </a:solidFill>
                <a:latin typeface="+mj-lt"/>
                <a:ea typeface="+mj-ea"/>
                <a:cs typeface="+mj-cs"/>
                <a:sym typeface="Helvetica"/>
              </a:defRPr>
            </a:pPr>
            <a:r>
              <a:t>9.82%</a:t>
            </a:r>
          </a:p>
        </p:txBody>
      </p:sp>
      <p:pic>
        <p:nvPicPr>
          <p:cNvPr id="169" name="Image" descr="Image"/>
          <p:cNvPicPr>
            <a:picLocks noChangeAspect="1"/>
          </p:cNvPicPr>
          <p:nvPr/>
        </p:nvPicPr>
        <p:blipFill>
          <a:blip r:embed="rId4">
            <a:extLst/>
          </a:blip>
          <a:stretch>
            <a:fillRect/>
          </a:stretch>
        </p:blipFill>
        <p:spPr>
          <a:xfrm>
            <a:off x="2607" y="2511883"/>
            <a:ext cx="3298449" cy="1834234"/>
          </a:xfrm>
          <a:prstGeom prst="rect">
            <a:avLst/>
          </a:prstGeom>
          <a:ln w="12700">
            <a:miter lim="400000"/>
          </a:ln>
        </p:spPr>
      </p:pic>
      <p:sp>
        <p:nvSpPr>
          <p:cNvPr id="170" name="Arrow 9"/>
          <p:cNvSpPr/>
          <p:nvPr/>
        </p:nvSpPr>
        <p:spPr>
          <a:xfrm>
            <a:off x="4879616" y="3073179"/>
            <a:ext cx="332960" cy="716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7999"/>
                </a:lnTo>
                <a:lnTo>
                  <a:pt x="3507" y="7999"/>
                </a:lnTo>
                <a:lnTo>
                  <a:pt x="3507" y="12543"/>
                </a:lnTo>
                <a:cubicBezTo>
                  <a:pt x="3507" y="13928"/>
                  <a:pt x="1985" y="13786"/>
                  <a:pt x="44" y="13914"/>
                </a:cubicBezTo>
                <a:lnTo>
                  <a:pt x="44" y="14052"/>
                </a:lnTo>
                <a:lnTo>
                  <a:pt x="44" y="16343"/>
                </a:lnTo>
                <a:lnTo>
                  <a:pt x="44" y="21600"/>
                </a:lnTo>
                <a:cubicBezTo>
                  <a:pt x="4663" y="21294"/>
                  <a:pt x="9025" y="21480"/>
                  <a:pt x="10816" y="19652"/>
                </a:cubicBezTo>
                <a:cubicBezTo>
                  <a:pt x="12595" y="21480"/>
                  <a:pt x="16931" y="21294"/>
                  <a:pt x="21551" y="21600"/>
                </a:cubicBezTo>
                <a:lnTo>
                  <a:pt x="21551" y="16343"/>
                </a:lnTo>
                <a:lnTo>
                  <a:pt x="21551" y="14052"/>
                </a:lnTo>
                <a:lnTo>
                  <a:pt x="21551" y="13914"/>
                </a:lnTo>
                <a:cubicBezTo>
                  <a:pt x="19610" y="13786"/>
                  <a:pt x="18093" y="13928"/>
                  <a:pt x="18093" y="12543"/>
                </a:cubicBezTo>
                <a:lnTo>
                  <a:pt x="18093" y="7999"/>
                </a:lnTo>
                <a:lnTo>
                  <a:pt x="21600" y="7999"/>
                </a:lnTo>
                <a:lnTo>
                  <a:pt x="10800" y="0"/>
                </a:lnTo>
                <a:close/>
              </a:path>
            </a:pathLst>
          </a:custGeom>
          <a:solidFill>
            <a:srgbClr val="76D6FF"/>
          </a:solidFill>
          <a:ln w="12700">
            <a:solidFill>
              <a:schemeClr val="accent1"/>
            </a:solidFill>
            <a:miter/>
          </a:ln>
        </p:spPr>
        <p:txBody>
          <a:bodyPr lIns="45719" rIns="45719" anchor="ctr"/>
          <a:lstStyle/>
          <a:p>
            <a:pPr>
              <a:defRPr>
                <a:solidFill>
                  <a:srgbClr val="941751"/>
                </a:solidFill>
              </a:defRPr>
            </a:pPr>
          </a:p>
        </p:txBody>
      </p:sp>
      <p:sp>
        <p:nvSpPr>
          <p:cNvPr id="171" name="Median…"/>
          <p:cNvSpPr txBox="1"/>
          <p:nvPr/>
        </p:nvSpPr>
        <p:spPr>
          <a:xfrm>
            <a:off x="4377112" y="3746171"/>
            <a:ext cx="3847359"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800">
                <a:solidFill>
                  <a:srgbClr val="941751"/>
                </a:solidFill>
                <a:latin typeface="+mj-lt"/>
                <a:ea typeface="+mj-ea"/>
                <a:cs typeface="+mj-cs"/>
                <a:sym typeface="Helvetica"/>
              </a:defRPr>
            </a:pPr>
          </a:p>
          <a:p>
            <a:pPr algn="ctr" defTabSz="457200">
              <a:defRPr b="1" sz="2800">
                <a:solidFill>
                  <a:srgbClr val="941751"/>
                </a:solidFill>
                <a:latin typeface="+mj-lt"/>
                <a:ea typeface="+mj-ea"/>
                <a:cs typeface="+mj-cs"/>
                <a:sym typeface="Helvetica"/>
              </a:defRPr>
            </a:pPr>
            <a:r>
              <a:t>Median </a:t>
            </a:r>
          </a:p>
          <a:p>
            <a:pPr algn="ctr" defTabSz="457200">
              <a:defRPr b="1" sz="3300">
                <a:solidFill>
                  <a:srgbClr val="4D4D4F"/>
                </a:solidFill>
                <a:latin typeface="+mj-lt"/>
                <a:ea typeface="+mj-ea"/>
                <a:cs typeface="+mj-cs"/>
                <a:sym typeface="Helvetica"/>
              </a:defRPr>
            </a:pPr>
            <a:r>
              <a:t>$300,000 </a:t>
            </a:r>
          </a:p>
          <a:p>
            <a:pPr algn="ctr" defTabSz="457200">
              <a:defRPr b="1" sz="2800">
                <a:solidFill>
                  <a:srgbClr val="941751"/>
                </a:solidFill>
                <a:latin typeface="+mj-lt"/>
                <a:ea typeface="+mj-ea"/>
                <a:cs typeface="+mj-cs"/>
                <a:sym typeface="Helvetica"/>
              </a:defRPr>
            </a:pPr>
            <a:r>
              <a:t> 11.11%</a:t>
            </a:r>
          </a:p>
        </p:txBody>
      </p:sp>
      <p:sp>
        <p:nvSpPr>
          <p:cNvPr id="172" name="Arrow 9"/>
          <p:cNvSpPr/>
          <p:nvPr/>
        </p:nvSpPr>
        <p:spPr>
          <a:xfrm>
            <a:off x="4905991" y="4783094"/>
            <a:ext cx="332960" cy="716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7999"/>
                </a:lnTo>
                <a:lnTo>
                  <a:pt x="3507" y="7999"/>
                </a:lnTo>
                <a:lnTo>
                  <a:pt x="3507" y="12543"/>
                </a:lnTo>
                <a:cubicBezTo>
                  <a:pt x="3507" y="13928"/>
                  <a:pt x="1985" y="13786"/>
                  <a:pt x="44" y="13914"/>
                </a:cubicBezTo>
                <a:lnTo>
                  <a:pt x="44" y="14052"/>
                </a:lnTo>
                <a:lnTo>
                  <a:pt x="44" y="16343"/>
                </a:lnTo>
                <a:lnTo>
                  <a:pt x="44" y="21600"/>
                </a:lnTo>
                <a:cubicBezTo>
                  <a:pt x="4663" y="21294"/>
                  <a:pt x="9025" y="21480"/>
                  <a:pt x="10816" y="19652"/>
                </a:cubicBezTo>
                <a:cubicBezTo>
                  <a:pt x="12595" y="21480"/>
                  <a:pt x="16931" y="21294"/>
                  <a:pt x="21551" y="21600"/>
                </a:cubicBezTo>
                <a:lnTo>
                  <a:pt x="21551" y="16343"/>
                </a:lnTo>
                <a:lnTo>
                  <a:pt x="21551" y="14052"/>
                </a:lnTo>
                <a:lnTo>
                  <a:pt x="21551" y="13914"/>
                </a:lnTo>
                <a:cubicBezTo>
                  <a:pt x="19610" y="13786"/>
                  <a:pt x="18093" y="13928"/>
                  <a:pt x="18093" y="12543"/>
                </a:cubicBezTo>
                <a:lnTo>
                  <a:pt x="18093" y="7999"/>
                </a:lnTo>
                <a:lnTo>
                  <a:pt x="21600" y="7999"/>
                </a:lnTo>
                <a:lnTo>
                  <a:pt x="10800" y="0"/>
                </a:lnTo>
                <a:close/>
              </a:path>
            </a:pathLst>
          </a:custGeom>
          <a:solidFill>
            <a:srgbClr val="76D6FF"/>
          </a:solidFill>
          <a:ln w="12700">
            <a:solidFill>
              <a:schemeClr val="accent1"/>
            </a:solidFill>
            <a:miter/>
          </a:ln>
        </p:spPr>
        <p:txBody>
          <a:bodyPr lIns="45719" rIns="45719" anchor="ctr"/>
          <a:lstStyle/>
          <a:p>
            <a:pPr>
              <a:defRPr>
                <a:solidFill>
                  <a:srgbClr val="941751"/>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899">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15" grpId="1" fill="hold">
                                  <p:stCondLst>
                                    <p:cond delay="0"/>
                                  </p:stCondLst>
                                  <p:iterate type="el" backwards="0">
                                    <p:tmAbs val="0"/>
                                  </p:iterate>
                                  <p:childTnLst>
                                    <p:set>
                                      <p:cBhvr>
                                        <p:cTn id="6" fill="hold"/>
                                        <p:tgtEl>
                                          <p:spTgt spid="169"/>
                                        </p:tgtEl>
                                        <p:attrNameLst>
                                          <p:attrName>style.visibility</p:attrName>
                                        </p:attrNameLst>
                                      </p:cBhvr>
                                      <p:to>
                                        <p:strVal val="visible"/>
                                      </p:to>
                                    </p:set>
                                    <p:anim calcmode="lin" valueType="num">
                                      <p:cBhvr>
                                        <p:cTn id="7" dur="1000" fill="hold"/>
                                        <p:tgtEl>
                                          <p:spTgt spid="169"/>
                                        </p:tgtEl>
                                        <p:attrNameLst>
                                          <p:attrName>ppt_w</p:attrName>
                                        </p:attrNameLst>
                                      </p:cBhvr>
                                      <p:tavLst>
                                        <p:tav tm="0">
                                          <p:val>
                                            <p:fltVal val="0"/>
                                          </p:val>
                                        </p:tav>
                                        <p:tav tm="100000">
                                          <p:val>
                                            <p:strVal val="#ppt_w"/>
                                          </p:val>
                                        </p:tav>
                                      </p:tavLst>
                                    </p:anim>
                                    <p:anim calcmode="lin" valueType="num">
                                      <p:cBhvr>
                                        <p:cTn id="8" dur="1000" fill="hold"/>
                                        <p:tgtEl>
                                          <p:spTgt spid="169"/>
                                        </p:tgtEl>
                                        <p:attrNameLst>
                                          <p:attrName>ppt_h</p:attrName>
                                        </p:attrNameLst>
                                      </p:cBhvr>
                                      <p:tavLst>
                                        <p:tav tm="0">
                                          <p:val>
                                            <p:fltVal val="0"/>
                                          </p:val>
                                        </p:tav>
                                        <p:tav tm="100000">
                                          <p:val>
                                            <p:strVal val="#ppt_h"/>
                                          </p:val>
                                        </p:tav>
                                      </p:tavLst>
                                    </p:anim>
                                    <p:anim calcmode="lin" valueType="num">
                                      <p:cBhvr>
                                        <p:cTn id="9" dur="1000" fill="hold"/>
                                        <p:tgtEl>
                                          <p:spTgt spid="1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lt" backwards="0">
                                    <p:tmAbs val="0"/>
                                  </p:iterate>
                                  <p:childTnLst>
                                    <p:set>
                                      <p:cBhvr>
                                        <p:cTn id="18" fill="hold"/>
                                        <p:tgtEl>
                                          <p:spTgt spid="170"/>
                                        </p:tgtEl>
                                        <p:attrNameLst>
                                          <p:attrName>style.visibility</p:attrName>
                                        </p:attrNameLst>
                                      </p:cBhvr>
                                      <p:to>
                                        <p:strVal val="visible"/>
                                      </p:to>
                                    </p:set>
                                    <p:anim calcmode="lin" valueType="num">
                                      <p:cBhvr>
                                        <p:cTn id="19" dur="500" fill="hold"/>
                                        <p:tgtEl>
                                          <p:spTgt spid="170"/>
                                        </p:tgtEl>
                                        <p:attrNameLst>
                                          <p:attrName>ppt_x</p:attrName>
                                        </p:attrNameLst>
                                      </p:cBhvr>
                                      <p:tavLst>
                                        <p:tav tm="0">
                                          <p:val>
                                            <p:strVal val="1+#ppt_w/2"/>
                                          </p:val>
                                        </p:tav>
                                        <p:tav tm="100000">
                                          <p:val>
                                            <p:strVal val="#ppt_x"/>
                                          </p:val>
                                        </p:tav>
                                      </p:tavLst>
                                    </p:anim>
                                    <p:anim calcmode="lin" valueType="num">
                                      <p:cBhvr>
                                        <p:cTn id="20" dur="5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5" fill="hold">
                                  <p:stCondLst>
                                    <p:cond delay="0"/>
                                  </p:stCondLst>
                                  <p:iterate type="lt" backwards="0">
                                    <p:tmAbs val="0"/>
                                  </p:iterate>
                                  <p:childTnLst>
                                    <p:set>
                                      <p:cBhvr>
                                        <p:cTn id="28" fill="hold"/>
                                        <p:tgtEl>
                                          <p:spTgt spid="172"/>
                                        </p:tgtEl>
                                        <p:attrNameLst>
                                          <p:attrName>style.visibility</p:attrName>
                                        </p:attrNameLst>
                                      </p:cBhvr>
                                      <p:to>
                                        <p:strVal val="visible"/>
                                      </p:to>
                                    </p:set>
                                    <p:anim calcmode="lin" valueType="num">
                                      <p:cBhvr>
                                        <p:cTn id="29" dur="500" fill="hold"/>
                                        <p:tgtEl>
                                          <p:spTgt spid="172"/>
                                        </p:tgtEl>
                                        <p:attrNameLst>
                                          <p:attrName>ppt_x</p:attrName>
                                        </p:attrNameLst>
                                      </p:cBhvr>
                                      <p:tavLst>
                                        <p:tav tm="0">
                                          <p:val>
                                            <p:strVal val="1+#ppt_w/2"/>
                                          </p:val>
                                        </p:tav>
                                        <p:tav tm="100000">
                                          <p:val>
                                            <p:strVal val="#ppt_x"/>
                                          </p:val>
                                        </p:tav>
                                      </p:tavLst>
                                    </p:anim>
                                    <p:anim calcmode="lin" valueType="num">
                                      <p:cBhvr>
                                        <p:cTn id="30" dur="5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P build="whole" bldLvl="1" animBg="1" rev="0" advAuto="0" spid="168" grpId="2"/>
      <p:bldP build="whole" bldLvl="1" animBg="1" rev="0" advAuto="0" spid="171" grpId="4"/>
      <p:bldP build="whole" bldLvl="1" animBg="1" rev="0" advAuto="0" spid="170" grpId="3"/>
      <p:bldP build="whole" bldLvl="1" animBg="1" rev="0" advAuto="0" spid="172"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8" name="Rectangle 6"/>
          <p:cNvGrpSpPr/>
          <p:nvPr/>
        </p:nvGrpSpPr>
        <p:grpSpPr>
          <a:xfrm>
            <a:off x="0" y="-1"/>
            <a:ext cx="9144000" cy="410202"/>
            <a:chOff x="0" y="0"/>
            <a:chExt cx="9144000" cy="410200"/>
          </a:xfrm>
        </p:grpSpPr>
        <p:sp>
          <p:nvSpPr>
            <p:cNvPr id="176"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77"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79"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80" name="2018 Wrap Up"/>
          <p:cNvSpPr txBox="1"/>
          <p:nvPr>
            <p:ph type="ctrTitle"/>
          </p:nvPr>
        </p:nvSpPr>
        <p:spPr>
          <a:xfrm>
            <a:off x="520700" y="105605"/>
            <a:ext cx="7772400"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sp>
        <p:nvSpPr>
          <p:cNvPr id="181" name="$ales Volume…"/>
          <p:cNvSpPr txBox="1"/>
          <p:nvPr/>
        </p:nvSpPr>
        <p:spPr>
          <a:xfrm>
            <a:off x="2392678" y="2055073"/>
            <a:ext cx="6624895" cy="352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solidFill>
                  <a:srgbClr val="941751"/>
                </a:solidFill>
                <a:latin typeface="+mj-lt"/>
                <a:ea typeface="+mj-ea"/>
                <a:cs typeface="+mj-cs"/>
                <a:sym typeface="Helvetica"/>
              </a:defRPr>
            </a:pPr>
            <a:r>
              <a:rPr sz="4100">
                <a:solidFill>
                  <a:schemeClr val="accent6">
                    <a:lumOff val="-9568"/>
                  </a:schemeClr>
                </a:solidFill>
              </a:rPr>
              <a:t>$</a:t>
            </a:r>
            <a:r>
              <a:t>ales Volume</a:t>
            </a:r>
            <a:endParaRPr sz="2400"/>
          </a:p>
          <a:p>
            <a:pPr algn="ctr" defTabSz="457200">
              <a:defRPr b="1" sz="3300">
                <a:solidFill>
                  <a:srgbClr val="535353"/>
                </a:solidFill>
                <a:latin typeface="+mj-lt"/>
                <a:ea typeface="+mj-ea"/>
                <a:cs typeface="+mj-cs"/>
                <a:sym typeface="Helvetica"/>
              </a:defRPr>
            </a:pPr>
            <a:r>
              <a:rPr sz="2400"/>
              <a:t>2014 $17.6 B</a:t>
            </a:r>
            <a:endParaRPr sz="2400"/>
          </a:p>
          <a:p>
            <a:pPr algn="ctr" defTabSz="457200">
              <a:defRPr b="1" sz="3300">
                <a:solidFill>
                  <a:srgbClr val="535353"/>
                </a:solidFill>
                <a:latin typeface="+mj-lt"/>
                <a:ea typeface="+mj-ea"/>
                <a:cs typeface="+mj-cs"/>
                <a:sym typeface="Helvetica"/>
              </a:defRPr>
            </a:pPr>
            <a:r>
              <a:rPr sz="2400"/>
              <a:t> </a:t>
            </a:r>
            <a:r>
              <a:rPr b="0" sz="2400"/>
              <a:t> 2015 $20.8 B  </a:t>
            </a:r>
            <a:r>
              <a:rPr sz="2400"/>
              <a:t>up 17.96%</a:t>
            </a:r>
            <a:endParaRPr sz="2400"/>
          </a:p>
          <a:p>
            <a:pPr algn="ctr" defTabSz="457200">
              <a:defRPr b="1" sz="3300">
                <a:solidFill>
                  <a:srgbClr val="535353"/>
                </a:solidFill>
                <a:latin typeface="+mj-lt"/>
                <a:ea typeface="+mj-ea"/>
                <a:cs typeface="+mj-cs"/>
                <a:sym typeface="Helvetica"/>
              </a:defRPr>
            </a:pPr>
            <a:r>
              <a:rPr sz="2400"/>
              <a:t> </a:t>
            </a:r>
            <a:r>
              <a:rPr b="0" sz="2400"/>
              <a:t>2016 $22.8 B</a:t>
            </a:r>
            <a:r>
              <a:rPr sz="2400"/>
              <a:t>  up  9.92%</a:t>
            </a:r>
            <a:endParaRPr sz="2400"/>
          </a:p>
          <a:p>
            <a:pPr algn="ctr" defTabSz="457200">
              <a:defRPr b="1" sz="3300">
                <a:solidFill>
                  <a:srgbClr val="535353"/>
                </a:solidFill>
                <a:latin typeface="+mj-lt"/>
                <a:ea typeface="+mj-ea"/>
                <a:cs typeface="+mj-cs"/>
                <a:sym typeface="Helvetica"/>
              </a:defRPr>
            </a:pPr>
            <a:r>
              <a:rPr sz="2400"/>
              <a:t>  </a:t>
            </a:r>
            <a:r>
              <a:rPr b="0" sz="2400"/>
              <a:t>2017 $25.9 B</a:t>
            </a:r>
            <a:r>
              <a:rPr sz="2400"/>
              <a:t>  up 13.29%</a:t>
            </a:r>
            <a:br>
              <a:rPr sz="2400"/>
            </a:br>
            <a:endParaRPr sz="2400"/>
          </a:p>
          <a:p>
            <a:pPr algn="ctr" defTabSz="457200">
              <a:defRPr b="1" sz="3300">
                <a:solidFill>
                  <a:srgbClr val="535353"/>
                </a:solidFill>
                <a:latin typeface="+mj-lt"/>
                <a:ea typeface="+mj-ea"/>
                <a:cs typeface="+mj-cs"/>
                <a:sym typeface="Helvetica"/>
              </a:defRPr>
            </a:pPr>
            <a:r>
              <a:t>2018  $26,512,027,993  up 2.36%</a:t>
            </a:r>
          </a:p>
          <a:p>
            <a:pPr algn="ctr" defTabSz="457200">
              <a:defRPr b="1" sz="3000">
                <a:solidFill>
                  <a:schemeClr val="accent6">
                    <a:lumOff val="-9568"/>
                  </a:schemeClr>
                </a:solidFill>
                <a:latin typeface="+mj-lt"/>
                <a:ea typeface="+mj-ea"/>
                <a:cs typeface="+mj-cs"/>
                <a:sym typeface="Helvetica"/>
              </a:defRPr>
            </a:pPr>
            <a:r>
              <a:t>up 43.53% in 4 Years</a:t>
            </a:r>
          </a:p>
        </p:txBody>
      </p:sp>
      <p:pic>
        <p:nvPicPr>
          <p:cNvPr id="182" name="Image" descr="Image"/>
          <p:cNvPicPr>
            <a:picLocks noChangeAspect="1"/>
          </p:cNvPicPr>
          <p:nvPr/>
        </p:nvPicPr>
        <p:blipFill>
          <a:blip r:embed="rId4">
            <a:extLst/>
          </a:blip>
          <a:stretch>
            <a:fillRect/>
          </a:stretch>
        </p:blipFill>
        <p:spPr>
          <a:xfrm>
            <a:off x="123734" y="2277880"/>
            <a:ext cx="3298449" cy="18342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15" grpId="1" fill="hold">
                                  <p:stCondLst>
                                    <p:cond delay="0"/>
                                  </p:stCondLst>
                                  <p:iterate type="el" backwards="0">
                                    <p:tmAbs val="0"/>
                                  </p:iterate>
                                  <p:childTnLst>
                                    <p:set>
                                      <p:cBhvr>
                                        <p:cTn id="6" fill="hold"/>
                                        <p:tgtEl>
                                          <p:spTgt spid="182"/>
                                        </p:tgtEl>
                                        <p:attrNameLst>
                                          <p:attrName>style.visibility</p:attrName>
                                        </p:attrNameLst>
                                      </p:cBhvr>
                                      <p:to>
                                        <p:strVal val="visible"/>
                                      </p:to>
                                    </p:set>
                                    <p:anim calcmode="lin" valueType="num">
                                      <p:cBhvr>
                                        <p:cTn id="7" dur="1000" fill="hold"/>
                                        <p:tgtEl>
                                          <p:spTgt spid="182"/>
                                        </p:tgtEl>
                                        <p:attrNameLst>
                                          <p:attrName>ppt_w</p:attrName>
                                        </p:attrNameLst>
                                      </p:cBhvr>
                                      <p:tavLst>
                                        <p:tav tm="0">
                                          <p:val>
                                            <p:fltVal val="0"/>
                                          </p:val>
                                        </p:tav>
                                        <p:tav tm="100000">
                                          <p:val>
                                            <p:strVal val="#ppt_w"/>
                                          </p:val>
                                        </p:tav>
                                      </p:tavLst>
                                    </p:anim>
                                    <p:anim calcmode="lin" valueType="num">
                                      <p:cBhvr>
                                        <p:cTn id="8" dur="1000" fill="hold"/>
                                        <p:tgtEl>
                                          <p:spTgt spid="182"/>
                                        </p:tgtEl>
                                        <p:attrNameLst>
                                          <p:attrName>ppt_h</p:attrName>
                                        </p:attrNameLst>
                                      </p:cBhvr>
                                      <p:tavLst>
                                        <p:tav tm="0">
                                          <p:val>
                                            <p:fltVal val="0"/>
                                          </p:val>
                                        </p:tav>
                                        <p:tav tm="100000">
                                          <p:val>
                                            <p:strVal val="#ppt_h"/>
                                          </p:val>
                                        </p:tav>
                                      </p:tavLst>
                                    </p:anim>
                                    <p:anim calcmode="lin" valueType="num">
                                      <p:cBhvr>
                                        <p:cTn id="9" dur="10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81">
                                            <p:bg/>
                                          </p:spTgt>
                                        </p:tgtEl>
                                        <p:attrNameLst>
                                          <p:attrName>style.visibility</p:attrName>
                                        </p:attrNameLst>
                                      </p:cBhvr>
                                      <p:to>
                                        <p:strVal val="visible"/>
                                      </p:to>
                                    </p:set>
                                    <p:anim calcmode="lin" valueType="num">
                                      <p:cBhvr>
                                        <p:cTn id="15" dur="500" fill="hold"/>
                                        <p:tgtEl>
                                          <p:spTgt spid="181">
                                            <p:bg/>
                                          </p:spTgt>
                                        </p:tgtEl>
                                        <p:attrNameLst>
                                          <p:attrName>ppt_x</p:attrName>
                                        </p:attrNameLst>
                                      </p:cBhvr>
                                      <p:tavLst>
                                        <p:tav tm="0">
                                          <p:val>
                                            <p:strVal val="#ppt_x"/>
                                          </p:val>
                                        </p:tav>
                                        <p:tav tm="100000">
                                          <p:val>
                                            <p:strVal val="#ppt_x"/>
                                          </p:val>
                                        </p:tav>
                                      </p:tavLst>
                                    </p:anim>
                                    <p:anim calcmode="lin" valueType="num">
                                      <p:cBhvr>
                                        <p:cTn id="16" dur="500" fill="hold"/>
                                        <p:tgtEl>
                                          <p:spTgt spid="181">
                                            <p:bg/>
                                          </p:spTgt>
                                        </p:tgtEl>
                                        <p:attrNameLst>
                                          <p:attrName>ppt_y</p:attrName>
                                        </p:attrNameLst>
                                      </p:cBhvr>
                                      <p:tavLst>
                                        <p:tav tm="0">
                                          <p:val>
                                            <p:strVal val="0-#ppt_h/2"/>
                                          </p:val>
                                        </p:tav>
                                        <p:tav tm="100000">
                                          <p:val>
                                            <p:strVal val="#ppt_y"/>
                                          </p:val>
                                        </p:tav>
                                      </p:tavLst>
                                    </p:anim>
                                  </p:childTnLst>
                                </p:cTn>
                              </p:par>
                              <p:par>
                                <p:cTn id="17" presetClass="entr" nodeType="withEffect" presetSubtype="1" presetID="2" grpId="2" fill="hold">
                                  <p:stCondLst>
                                    <p:cond delay="0"/>
                                  </p:stCondLst>
                                  <p:iterate type="el" backwards="0">
                                    <p:tmAbs val="0"/>
                                  </p:iterate>
                                  <p:childTnLst>
                                    <p:set>
                                      <p:cBhvr>
                                        <p:cTn id="18" fill="hold"/>
                                        <p:tgtEl>
                                          <p:spTgt spid="181">
                                            <p:txEl>
                                              <p:pRg st="0" end="0"/>
                                            </p:txEl>
                                          </p:spTgt>
                                        </p:tgtEl>
                                        <p:attrNameLst>
                                          <p:attrName>style.visibility</p:attrName>
                                        </p:attrNameLst>
                                      </p:cBhvr>
                                      <p:to>
                                        <p:strVal val="visible"/>
                                      </p:to>
                                    </p:set>
                                    <p:anim calcmode="lin" valueType="num">
                                      <p:cBhvr>
                                        <p:cTn id="19"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8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2" fill="hold">
                                  <p:stCondLst>
                                    <p:cond delay="0"/>
                                  </p:stCondLst>
                                  <p:iterate type="el" backwards="0">
                                    <p:tmAbs val="0"/>
                                  </p:iterate>
                                  <p:childTnLst>
                                    <p:set>
                                      <p:cBhvr>
                                        <p:cTn id="24" fill="hold"/>
                                        <p:tgtEl>
                                          <p:spTgt spid="181">
                                            <p:txEl>
                                              <p:pRg st="1" end="1"/>
                                            </p:txEl>
                                          </p:spTgt>
                                        </p:tgtEl>
                                        <p:attrNameLst>
                                          <p:attrName>style.visibility</p:attrName>
                                        </p:attrNameLst>
                                      </p:cBhvr>
                                      <p:to>
                                        <p:strVal val="visible"/>
                                      </p:to>
                                    </p:set>
                                    <p:anim calcmode="lin" valueType="num">
                                      <p:cBhvr>
                                        <p:cTn id="25" dur="500" fill="hold"/>
                                        <p:tgtEl>
                                          <p:spTgt spid="181">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8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2" fill="hold">
                                  <p:stCondLst>
                                    <p:cond delay="0"/>
                                  </p:stCondLst>
                                  <p:iterate type="el" backwards="0">
                                    <p:tmAbs val="0"/>
                                  </p:iterate>
                                  <p:childTnLst>
                                    <p:set>
                                      <p:cBhvr>
                                        <p:cTn id="30" fill="hold"/>
                                        <p:tgtEl>
                                          <p:spTgt spid="181">
                                            <p:txEl>
                                              <p:pRg st="2" end="2"/>
                                            </p:txEl>
                                          </p:spTgt>
                                        </p:tgtEl>
                                        <p:attrNameLst>
                                          <p:attrName>style.visibility</p:attrName>
                                        </p:attrNameLst>
                                      </p:cBhvr>
                                      <p:to>
                                        <p:strVal val="visible"/>
                                      </p:to>
                                    </p:set>
                                    <p:anim calcmode="lin" valueType="num">
                                      <p:cBhvr>
                                        <p:cTn id="31" dur="5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8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2" fill="hold">
                                  <p:stCondLst>
                                    <p:cond delay="0"/>
                                  </p:stCondLst>
                                  <p:iterate type="el" backwards="0">
                                    <p:tmAbs val="0"/>
                                  </p:iterate>
                                  <p:childTnLst>
                                    <p:set>
                                      <p:cBhvr>
                                        <p:cTn id="36" fill="hold"/>
                                        <p:tgtEl>
                                          <p:spTgt spid="181">
                                            <p:txEl>
                                              <p:pRg st="3" end="3"/>
                                            </p:txEl>
                                          </p:spTgt>
                                        </p:tgtEl>
                                        <p:attrNameLst>
                                          <p:attrName>style.visibility</p:attrName>
                                        </p:attrNameLst>
                                      </p:cBhvr>
                                      <p:to>
                                        <p:strVal val="visible"/>
                                      </p:to>
                                    </p:set>
                                    <p:anim calcmode="lin" valueType="num">
                                      <p:cBhvr>
                                        <p:cTn id="37"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18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 grpId="2" fill="hold">
                                  <p:stCondLst>
                                    <p:cond delay="0"/>
                                  </p:stCondLst>
                                  <p:iterate type="el" backwards="0">
                                    <p:tmAbs val="0"/>
                                  </p:iterate>
                                  <p:childTnLst>
                                    <p:set>
                                      <p:cBhvr>
                                        <p:cTn id="42" fill="hold"/>
                                        <p:tgtEl>
                                          <p:spTgt spid="181">
                                            <p:txEl>
                                              <p:pRg st="4" end="4"/>
                                            </p:txEl>
                                          </p:spTgt>
                                        </p:tgtEl>
                                        <p:attrNameLst>
                                          <p:attrName>style.visibility</p:attrName>
                                        </p:attrNameLst>
                                      </p:cBhvr>
                                      <p:to>
                                        <p:strVal val="visible"/>
                                      </p:to>
                                    </p:set>
                                    <p:anim calcmode="lin" valueType="num">
                                      <p:cBhvr>
                                        <p:cTn id="43" dur="500" fill="hold"/>
                                        <p:tgtEl>
                                          <p:spTgt spid="18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 presetID="2" grpId="2" fill="hold">
                                  <p:stCondLst>
                                    <p:cond delay="0"/>
                                  </p:stCondLst>
                                  <p:iterate type="el" backwards="0">
                                    <p:tmAbs val="0"/>
                                  </p:iterate>
                                  <p:childTnLst>
                                    <p:set>
                                      <p:cBhvr>
                                        <p:cTn id="48" fill="hold"/>
                                        <p:tgtEl>
                                          <p:spTgt spid="181">
                                            <p:txEl>
                                              <p:pRg st="5" end="5"/>
                                            </p:txEl>
                                          </p:spTgt>
                                        </p:tgtEl>
                                        <p:attrNameLst>
                                          <p:attrName>style.visibility</p:attrName>
                                        </p:attrNameLst>
                                      </p:cBhvr>
                                      <p:to>
                                        <p:strVal val="visible"/>
                                      </p:to>
                                    </p:set>
                                    <p:anim calcmode="lin" valueType="num">
                                      <p:cBhvr>
                                        <p:cTn id="49" dur="500" fill="hold"/>
                                        <p:tgtEl>
                                          <p:spTgt spid="181">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 presetID="2" grpId="2" fill="hold">
                                  <p:stCondLst>
                                    <p:cond delay="0"/>
                                  </p:stCondLst>
                                  <p:iterate type="el" backwards="0">
                                    <p:tmAbs val="0"/>
                                  </p:iterate>
                                  <p:childTnLst>
                                    <p:set>
                                      <p:cBhvr>
                                        <p:cTn id="54" fill="hold"/>
                                        <p:tgtEl>
                                          <p:spTgt spid="181">
                                            <p:txEl>
                                              <p:pRg st="6" end="6"/>
                                            </p:txEl>
                                          </p:spTgt>
                                        </p:tgtEl>
                                        <p:attrNameLst>
                                          <p:attrName>style.visibility</p:attrName>
                                        </p:attrNameLst>
                                      </p:cBhvr>
                                      <p:to>
                                        <p:strVal val="visible"/>
                                      </p:to>
                                    </p:set>
                                    <p:anim calcmode="lin" valueType="num">
                                      <p:cBhvr>
                                        <p:cTn id="55" dur="500" fill="hold"/>
                                        <p:tgtEl>
                                          <p:spTgt spid="181">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8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1" grpId="2"/>
      <p:bldP build="whole" bldLvl="1" animBg="1" rev="0" advAuto="0" spid="18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8" name="Rectangle 6"/>
          <p:cNvGrpSpPr/>
          <p:nvPr/>
        </p:nvGrpSpPr>
        <p:grpSpPr>
          <a:xfrm>
            <a:off x="0" y="-1"/>
            <a:ext cx="9144000" cy="410202"/>
            <a:chOff x="0" y="0"/>
            <a:chExt cx="9144000" cy="410200"/>
          </a:xfrm>
        </p:grpSpPr>
        <p:sp>
          <p:nvSpPr>
            <p:cNvPr id="186"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87"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189"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190" name="2018 Wrap Up"/>
          <p:cNvSpPr txBox="1"/>
          <p:nvPr>
            <p:ph type="ctrTitle"/>
          </p:nvPr>
        </p:nvSpPr>
        <p:spPr>
          <a:xfrm>
            <a:off x="520700" y="105605"/>
            <a:ext cx="7772400"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grpSp>
        <p:nvGrpSpPr>
          <p:cNvPr id="193" name="Image"/>
          <p:cNvGrpSpPr/>
          <p:nvPr/>
        </p:nvGrpSpPr>
        <p:grpSpPr>
          <a:xfrm>
            <a:off x="1452526" y="1393273"/>
            <a:ext cx="6065875" cy="4284189"/>
            <a:chOff x="0" y="0"/>
            <a:chExt cx="6065874" cy="4284187"/>
          </a:xfrm>
        </p:grpSpPr>
        <p:pic>
          <p:nvPicPr>
            <p:cNvPr id="192" name="Image" descr="Image"/>
            <p:cNvPicPr>
              <a:picLocks noChangeAspect="1"/>
            </p:cNvPicPr>
            <p:nvPr/>
          </p:nvPicPr>
          <p:blipFill>
            <a:blip r:embed="rId4">
              <a:extLst/>
            </a:blip>
            <a:stretch>
              <a:fillRect/>
            </a:stretch>
          </p:blipFill>
          <p:spPr>
            <a:xfrm>
              <a:off x="215900" y="139700"/>
              <a:ext cx="5634075" cy="3725388"/>
            </a:xfrm>
            <a:prstGeom prst="rect">
              <a:avLst/>
            </a:prstGeom>
            <a:ln>
              <a:noFill/>
            </a:ln>
            <a:effectLst/>
          </p:spPr>
        </p:pic>
        <p:pic>
          <p:nvPicPr>
            <p:cNvPr id="191" name="Image" descr="Image"/>
            <p:cNvPicPr>
              <a:picLocks noChangeAspect="0"/>
            </p:cNvPicPr>
            <p:nvPr/>
          </p:nvPicPr>
          <p:blipFill>
            <a:blip r:embed="rId5">
              <a:extLst/>
            </a:blip>
            <a:stretch>
              <a:fillRect/>
            </a:stretch>
          </p:blipFill>
          <p:spPr>
            <a:xfrm>
              <a:off x="0" y="0"/>
              <a:ext cx="6065875" cy="4284188"/>
            </a:xfrm>
            <a:prstGeom prst="rect">
              <a:avLst/>
            </a:prstGeom>
            <a:effectLst/>
          </p:spPr>
        </p:pic>
      </p:grpSp>
      <p:sp>
        <p:nvSpPr>
          <p:cNvPr id="194" name="RIGHT?"/>
          <p:cNvSpPr txBox="1"/>
          <p:nvPr/>
        </p:nvSpPr>
        <p:spPr>
          <a:xfrm>
            <a:off x="3154037" y="5662917"/>
            <a:ext cx="2131836" cy="85907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700">
                <a:solidFill>
                  <a:srgbClr val="FF2600"/>
                </a:solidFill>
                <a:latin typeface="SignPainter-HouseScript Semibol"/>
                <a:ea typeface="SignPainter-HouseScript Semibol"/>
                <a:cs typeface="SignPainter-HouseScript Semibol"/>
                <a:sym typeface="SignPainter-HouseScript Semibol"/>
              </a:defRPr>
            </a:lvl1pPr>
          </a:lstStyle>
          <a:p>
            <a:pPr/>
            <a:r>
              <a:t>RIGHT?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dissolve" transition="in">
                                      <p:cBhvr>
                                        <p:cTn id="7" dur="4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 grpId="2" fill="hold">
                                  <p:stCondLst>
                                    <p:cond delay="0"/>
                                  </p:stCondLst>
                                  <p:iterate type="lt" backwards="0">
                                    <p:tmAbs val="0"/>
                                  </p:iterate>
                                  <p:childTnLst>
                                    <p:set>
                                      <p:cBhvr>
                                        <p:cTn id="11" fill="hold"/>
                                        <p:tgtEl>
                                          <p:spTgt spid="194"/>
                                        </p:tgtEl>
                                        <p:attrNameLst>
                                          <p:attrName>style.visibility</p:attrName>
                                        </p:attrNameLst>
                                      </p:cBhvr>
                                      <p:to>
                                        <p:strVal val="visible"/>
                                      </p:to>
                                    </p:set>
                                    <p:anim calcmode="lin" valueType="num">
                                      <p:cBhvr>
                                        <p:cTn id="12" dur="1000" fill="hold"/>
                                        <p:tgtEl>
                                          <p:spTgt spid="194"/>
                                        </p:tgtEl>
                                        <p:attrNameLst>
                                          <p:attrName>ppt_x</p:attrName>
                                        </p:attrNameLst>
                                      </p:cBhvr>
                                      <p:tavLst>
                                        <p:tav tm="0">
                                          <p:val>
                                            <p:strVal val="1+#ppt_w/2"/>
                                          </p:val>
                                        </p:tav>
                                        <p:tav tm="100000">
                                          <p:val>
                                            <p:strVal val="#ppt_x"/>
                                          </p:val>
                                        </p:tav>
                                      </p:tavLst>
                                    </p:anim>
                                    <p:anim calcmode="lin" valueType="num">
                                      <p:cBhvr>
                                        <p:cTn id="13"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whole" bldLvl="1" animBg="1" rev="0" advAuto="0" spid="194"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0" name="Rectangle 6"/>
          <p:cNvGrpSpPr/>
          <p:nvPr/>
        </p:nvGrpSpPr>
        <p:grpSpPr>
          <a:xfrm>
            <a:off x="0" y="-1"/>
            <a:ext cx="9144000" cy="410202"/>
            <a:chOff x="0" y="0"/>
            <a:chExt cx="9144000" cy="410200"/>
          </a:xfrm>
        </p:grpSpPr>
        <p:sp>
          <p:nvSpPr>
            <p:cNvPr id="198" name="Rectangle"/>
            <p:cNvSpPr/>
            <p:nvPr/>
          </p:nvSpPr>
          <p:spPr>
            <a:xfrm>
              <a:off x="0" y="-1"/>
              <a:ext cx="9144000" cy="410202"/>
            </a:xfrm>
            <a:prstGeom prst="rect">
              <a:avLst/>
            </a:prstGeom>
            <a:solidFill>
              <a:srgbClr val="9D2D6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99" name="DMAR Market Trends"/>
            <p:cNvSpPr txBox="1"/>
            <p:nvPr/>
          </p:nvSpPr>
          <p:spPr>
            <a:xfrm>
              <a:off x="0" y="26030"/>
              <a:ext cx="91440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a:solidFill>
                    <a:srgbClr val="FFFFFF"/>
                  </a:solidFill>
                </a:defRPr>
              </a:lvl1pPr>
            </a:lstStyle>
            <a:p>
              <a:pPr/>
              <a:r>
                <a:t>DMAR Market Trends </a:t>
              </a:r>
            </a:p>
          </p:txBody>
        </p:sp>
      </p:grpSp>
      <p:pic>
        <p:nvPicPr>
          <p:cNvPr id="201" name="Picture 2" descr="Picture 2"/>
          <p:cNvPicPr>
            <a:picLocks noChangeAspect="1"/>
          </p:cNvPicPr>
          <p:nvPr/>
        </p:nvPicPr>
        <p:blipFill>
          <a:blip r:embed="rId3">
            <a:extLst/>
          </a:blip>
          <a:stretch>
            <a:fillRect/>
          </a:stretch>
        </p:blipFill>
        <p:spPr>
          <a:xfrm>
            <a:off x="7105281" y="6150371"/>
            <a:ext cx="1809596" cy="514352"/>
          </a:xfrm>
          <a:prstGeom prst="rect">
            <a:avLst/>
          </a:prstGeom>
          <a:ln w="12700">
            <a:miter lim="400000"/>
          </a:ln>
        </p:spPr>
      </p:pic>
      <p:sp>
        <p:nvSpPr>
          <p:cNvPr id="202" name="2018 Wrap Up"/>
          <p:cNvSpPr txBox="1"/>
          <p:nvPr>
            <p:ph type="ctrTitle"/>
          </p:nvPr>
        </p:nvSpPr>
        <p:spPr>
          <a:xfrm>
            <a:off x="519473" y="94700"/>
            <a:ext cx="7772401" cy="1307308"/>
          </a:xfrm>
          <a:prstGeom prst="rect">
            <a:avLst/>
          </a:prstGeom>
        </p:spPr>
        <p:txBody>
          <a:bodyPr/>
          <a:lstStyle>
            <a:lvl1pPr defTabSz="457200">
              <a:lnSpc>
                <a:spcPct val="100000"/>
              </a:lnSpc>
              <a:defRPr b="1" sz="4500">
                <a:solidFill>
                  <a:schemeClr val="accent1"/>
                </a:solidFill>
                <a:latin typeface="+mj-lt"/>
                <a:ea typeface="+mj-ea"/>
                <a:cs typeface="+mj-cs"/>
                <a:sym typeface="Helvetica"/>
              </a:defRPr>
            </a:lvl1pPr>
          </a:lstStyle>
          <a:p>
            <a:pPr/>
            <a:r>
              <a:t>2018 Wrap Up</a:t>
            </a:r>
          </a:p>
        </p:txBody>
      </p:sp>
      <p:sp>
        <p:nvSpPr>
          <p:cNvPr id="203" name="Number of Home SALES down 5.52 %"/>
          <p:cNvSpPr txBox="1"/>
          <p:nvPr/>
        </p:nvSpPr>
        <p:spPr>
          <a:xfrm>
            <a:off x="103925" y="3423358"/>
            <a:ext cx="2617420"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800">
                <a:solidFill>
                  <a:srgbClr val="4D4D4F"/>
                </a:solidFill>
                <a:latin typeface="+mj-lt"/>
                <a:ea typeface="+mj-ea"/>
                <a:cs typeface="+mj-cs"/>
                <a:sym typeface="Helvetica"/>
              </a:defRPr>
            </a:pPr>
            <a:r>
              <a:t>Number of Home </a:t>
            </a:r>
            <a:r>
              <a:t>SALES</a:t>
            </a:r>
            <a:r>
              <a:t> </a:t>
            </a:r>
            <a:r>
              <a:t>down 5.52 %</a:t>
            </a:r>
          </a:p>
        </p:txBody>
      </p:sp>
      <p:pic>
        <p:nvPicPr>
          <p:cNvPr id="204" name="Image" descr="Image"/>
          <p:cNvPicPr>
            <a:picLocks noChangeAspect="1"/>
          </p:cNvPicPr>
          <p:nvPr/>
        </p:nvPicPr>
        <p:blipFill>
          <a:blip r:embed="rId4">
            <a:extLst/>
          </a:blip>
          <a:stretch>
            <a:fillRect/>
          </a:stretch>
        </p:blipFill>
        <p:spPr>
          <a:xfrm flipH="1">
            <a:off x="2918749" y="2470318"/>
            <a:ext cx="2722212" cy="2712751"/>
          </a:xfrm>
          <a:prstGeom prst="rect">
            <a:avLst/>
          </a:prstGeom>
          <a:ln w="12700">
            <a:miter lim="400000"/>
          </a:ln>
        </p:spPr>
      </p:pic>
      <p:sp>
        <p:nvSpPr>
          <p:cNvPr id="205" name="Housing Inventory…"/>
          <p:cNvSpPr txBox="1"/>
          <p:nvPr/>
        </p:nvSpPr>
        <p:spPr>
          <a:xfrm>
            <a:off x="5838365" y="2685678"/>
            <a:ext cx="3363101"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800">
                <a:solidFill>
                  <a:srgbClr val="4D4D4F"/>
                </a:solidFill>
                <a:latin typeface="+mj-lt"/>
                <a:ea typeface="+mj-ea"/>
                <a:cs typeface="+mj-cs"/>
                <a:sym typeface="Helvetica"/>
              </a:defRPr>
            </a:pPr>
            <a:r>
              <a:t>Housing I</a:t>
            </a:r>
            <a:r>
              <a:t>nventory</a:t>
            </a:r>
            <a:r>
              <a:t> </a:t>
            </a:r>
          </a:p>
          <a:p>
            <a:pPr defTabSz="457200">
              <a:defRPr b="1" sz="2800">
                <a:solidFill>
                  <a:srgbClr val="4D4D4F"/>
                </a:solidFill>
                <a:latin typeface="+mj-lt"/>
                <a:ea typeface="+mj-ea"/>
                <a:cs typeface="+mj-cs"/>
                <a:sym typeface="Helvetica"/>
              </a:defRPr>
            </a:pPr>
            <a:r>
              <a:t>UP </a:t>
            </a:r>
            <a:r>
              <a:t>44.71 %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23" grpId="2" fill="hold">
                                  <p:stCondLst>
                                    <p:cond delay="0"/>
                                  </p:stCondLst>
                                  <p:iterate type="el" backwards="0">
                                    <p:tmAbs val="0"/>
                                  </p:iterate>
                                  <p:childTnLst>
                                    <p:set>
                                      <p:cBhvr>
                                        <p:cTn id="10" fill="hold"/>
                                        <p:tgtEl>
                                          <p:spTgt spid="204"/>
                                        </p:tgtEl>
                                        <p:attrNameLst>
                                          <p:attrName>style.visibility</p:attrName>
                                        </p:attrNameLst>
                                      </p:cBhvr>
                                      <p:to>
                                        <p:strVal val="visible"/>
                                      </p:to>
                                    </p:set>
                                    <p:anim calcmode="lin" valueType="num">
                                      <p:cBhvr>
                                        <p:cTn id="11" dur="500" fill="hold"/>
                                        <p:tgtEl>
                                          <p:spTgt spid="204"/>
                                        </p:tgtEl>
                                        <p:attrNameLst>
                                          <p:attrName>ppt_w</p:attrName>
                                        </p:attrNameLst>
                                      </p:cBhvr>
                                      <p:tavLst>
                                        <p:tav tm="0">
                                          <p:val>
                                            <p:fltVal val="0"/>
                                          </p:val>
                                        </p:tav>
                                        <p:tav tm="100000">
                                          <p:val>
                                            <p:strVal val="#ppt_w"/>
                                          </p:val>
                                        </p:tav>
                                      </p:tavLst>
                                    </p:anim>
                                    <p:anim calcmode="lin" valueType="num">
                                      <p:cBhvr>
                                        <p:cTn id="12" dur="500" fill="hold"/>
                                        <p:tgtEl>
                                          <p:spTgt spid="20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3"/>
      <p:bldP build="whole" bldLvl="1" animBg="1" rev="0" advAuto="0" spid="204" grpId="2"/>
      <p:bldP build="whole" bldLvl="1" animBg="1" rev="0" advAuto="0" spid="203"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