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handoutMasterIdLst>
    <p:handoutMasterId r:id="rId40"/>
  </p:handoutMasterIdLst>
  <p:sldIdLst>
    <p:sldId id="303" r:id="rId5"/>
    <p:sldId id="320" r:id="rId6"/>
    <p:sldId id="294" r:id="rId7"/>
    <p:sldId id="305" r:id="rId8"/>
    <p:sldId id="288" r:id="rId9"/>
    <p:sldId id="291" r:id="rId10"/>
    <p:sldId id="292" r:id="rId11"/>
    <p:sldId id="293" r:id="rId12"/>
    <p:sldId id="304" r:id="rId13"/>
    <p:sldId id="277" r:id="rId14"/>
    <p:sldId id="306" r:id="rId15"/>
    <p:sldId id="321" r:id="rId16"/>
    <p:sldId id="375" r:id="rId17"/>
    <p:sldId id="385" r:id="rId18"/>
    <p:sldId id="342" r:id="rId19"/>
    <p:sldId id="344" r:id="rId20"/>
    <p:sldId id="378" r:id="rId21"/>
    <p:sldId id="345" r:id="rId22"/>
    <p:sldId id="377" r:id="rId23"/>
    <p:sldId id="379" r:id="rId24"/>
    <p:sldId id="386" r:id="rId25"/>
    <p:sldId id="387" r:id="rId26"/>
    <p:sldId id="314" r:id="rId27"/>
    <p:sldId id="381" r:id="rId28"/>
    <p:sldId id="290" r:id="rId29"/>
    <p:sldId id="382" r:id="rId30"/>
    <p:sldId id="383" r:id="rId31"/>
    <p:sldId id="384" r:id="rId32"/>
    <p:sldId id="295" r:id="rId33"/>
    <p:sldId id="296" r:id="rId34"/>
    <p:sldId id="298" r:id="rId35"/>
    <p:sldId id="299" r:id="rId36"/>
    <p:sldId id="300" r:id="rId37"/>
    <p:sldId id="26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Dispenza" initials="MD" lastIdx="3" clrIdx="0">
    <p:extLst>
      <p:ext uri="{19B8F6BF-5375-455C-9EA6-DF929625EA0E}">
        <p15:presenceInfo xmlns:p15="http://schemas.microsoft.com/office/powerpoint/2012/main" userId="S::mdispenza@realtors.org::2d473cb0-3513-405c-a1aa-a4c44c3e0e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7"/>
    <a:srgbClr val="F58785"/>
    <a:srgbClr val="BED7E9"/>
    <a:srgbClr val="6EC59B"/>
    <a:srgbClr val="0D22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91"/>
    <p:restoredTop sz="94649"/>
  </p:normalViewPr>
  <p:slideViewPr>
    <p:cSldViewPr snapToGrid="0" snapToObjects="1">
      <p:cViewPr varScale="1">
        <p:scale>
          <a:sx n="69" d="100"/>
          <a:sy n="69" d="100"/>
        </p:scale>
        <p:origin x="1440" y="6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0" d="100"/>
          <a:sy n="110" d="100"/>
        </p:scale>
        <p:origin x="310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5217BC-4C71-CC42-BB1A-91504D9FDC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FD005C-2AE5-D84C-911F-ACB5C95DC8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1BB0D6-25CA-5E4F-8A73-33194F275917}" type="datetimeFigureOut">
              <a:rPr lang="en-US" smtClean="0"/>
              <a:t>2/19/2021</a:t>
            </a:fld>
            <a:endParaRPr lang="en-US"/>
          </a:p>
        </p:txBody>
      </p:sp>
      <p:sp>
        <p:nvSpPr>
          <p:cNvPr id="4" name="Footer Placeholder 3">
            <a:extLst>
              <a:ext uri="{FF2B5EF4-FFF2-40B4-BE49-F238E27FC236}">
                <a16:creationId xmlns:a16="http://schemas.microsoft.com/office/drawing/2014/main" id="{B2963BC1-4AFA-864F-9C24-26BB7885B8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E989CB1-AC58-1A46-A2AF-AA84A71CD1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CB3171-E52A-ED4B-8B03-9D3AF612AF89}" type="slidenum">
              <a:rPr lang="en-US" smtClean="0"/>
              <a:t>‹#›</a:t>
            </a:fld>
            <a:endParaRPr lang="en-US"/>
          </a:p>
        </p:txBody>
      </p:sp>
    </p:spTree>
    <p:extLst>
      <p:ext uri="{BB962C8B-B14F-4D97-AF65-F5344CB8AC3E}">
        <p14:creationId xmlns:p14="http://schemas.microsoft.com/office/powerpoint/2010/main" val="2739519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FE20F-127F-034D-BC8F-EDE05704DE95}"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C3BDC-5242-114E-8B1C-0F94F8FAFD51}" type="slidenum">
              <a:rPr lang="en-US" smtClean="0"/>
              <a:t>‹#›</a:t>
            </a:fld>
            <a:endParaRPr lang="en-US"/>
          </a:p>
        </p:txBody>
      </p:sp>
    </p:spTree>
    <p:extLst>
      <p:ext uri="{BB962C8B-B14F-4D97-AF65-F5344CB8AC3E}">
        <p14:creationId xmlns:p14="http://schemas.microsoft.com/office/powerpoint/2010/main" val="236711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p:txBody>
      </p:sp>
    </p:spTree>
    <p:extLst>
      <p:ext uri="{BB962C8B-B14F-4D97-AF65-F5344CB8AC3E}">
        <p14:creationId xmlns:p14="http://schemas.microsoft.com/office/powerpoint/2010/main" val="2696646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“rights” with “equality”, “humanity”, or “dignity”.</a:t>
            </a:r>
          </a:p>
        </p:txBody>
      </p:sp>
      <p:sp>
        <p:nvSpPr>
          <p:cNvPr id="4" name="Slide Number Placeholder 3"/>
          <p:cNvSpPr>
            <a:spLocks noGrp="1"/>
          </p:cNvSpPr>
          <p:nvPr>
            <p:ph type="sldNum" sz="quarter" idx="5"/>
          </p:nvPr>
        </p:nvSpPr>
        <p:spPr/>
        <p:txBody>
          <a:bodyPr/>
          <a:lstStyle/>
          <a:p>
            <a:fld id="{4FCC3BDC-5242-114E-8B1C-0F94F8FAFD51}" type="slidenum">
              <a:rPr lang="en-US" smtClean="0"/>
              <a:t>24</a:t>
            </a:fld>
            <a:endParaRPr lang="en-US"/>
          </a:p>
        </p:txBody>
      </p:sp>
    </p:spTree>
    <p:extLst>
      <p:ext uri="{BB962C8B-B14F-4D97-AF65-F5344CB8AC3E}">
        <p14:creationId xmlns:p14="http://schemas.microsoft.com/office/powerpoint/2010/main" val="1224126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p:txBody>
      </p:sp>
    </p:spTree>
    <p:extLst>
      <p:ext uri="{BB962C8B-B14F-4D97-AF65-F5344CB8AC3E}">
        <p14:creationId xmlns:p14="http://schemas.microsoft.com/office/powerpoint/2010/main" val="372959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p:txBody>
      </p:sp>
    </p:spTree>
    <p:extLst>
      <p:ext uri="{BB962C8B-B14F-4D97-AF65-F5344CB8AC3E}">
        <p14:creationId xmlns:p14="http://schemas.microsoft.com/office/powerpoint/2010/main" val="115896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p:txBody>
      </p:sp>
    </p:spTree>
    <p:extLst>
      <p:ext uri="{BB962C8B-B14F-4D97-AF65-F5344CB8AC3E}">
        <p14:creationId xmlns:p14="http://schemas.microsoft.com/office/powerpoint/2010/main" val="326312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f6f8c2b77_0_108:notes"/>
          <p:cNvSpPr>
            <a:spLocks noGrp="1" noRot="1" noChangeAspect="1"/>
          </p:cNvSpPr>
          <p:nvPr>
            <p:ph type="sldImg" idx="2"/>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4f6f8c2b77_0_108:notes"/>
          <p:cNvSpPr txBox="1">
            <a:spLocks noGrp="1"/>
          </p:cNvSpPr>
          <p:nvPr>
            <p:ph type="body" idx="1"/>
          </p:nvPr>
        </p:nvSpPr>
        <p:spPr>
          <a:xfrm>
            <a:off x="701040" y="4451985"/>
            <a:ext cx="5608320" cy="4217670"/>
          </a:xfrm>
          <a:prstGeom prst="rect">
            <a:avLst/>
          </a:prstGeom>
          <a:noFill/>
          <a:ln>
            <a:noFill/>
          </a:ln>
        </p:spPr>
        <p:txBody>
          <a:bodyPr spcFirstLastPara="1" wrap="square" lIns="93162" tIns="93162" rIns="93162" bIns="93162" anchor="t" anchorCtr="0">
            <a:noAutofit/>
          </a:bodyPr>
          <a:lstStyle/>
          <a:p>
            <a:pPr>
              <a:buSzPts val="1100"/>
            </a:pPr>
            <a:endParaRPr sz="1000">
              <a:solidFill>
                <a:srgbClr val="000000"/>
              </a:solidFill>
              <a:latin typeface="Arial"/>
              <a:ea typeface="Arial"/>
              <a:cs typeface="Arial"/>
              <a:sym typeface="Arial"/>
            </a:endParaRPr>
          </a:p>
        </p:txBody>
      </p:sp>
    </p:spTree>
    <p:extLst>
      <p:ext uri="{BB962C8B-B14F-4D97-AF65-F5344CB8AC3E}">
        <p14:creationId xmlns:p14="http://schemas.microsoft.com/office/powerpoint/2010/main" val="342397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dirty="0"/>
          </a:p>
        </p:txBody>
      </p:sp>
    </p:spTree>
    <p:extLst>
      <p:ext uri="{BB962C8B-B14F-4D97-AF65-F5344CB8AC3E}">
        <p14:creationId xmlns:p14="http://schemas.microsoft.com/office/powerpoint/2010/main" val="132127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dirty="0"/>
          </a:p>
        </p:txBody>
      </p:sp>
    </p:spTree>
    <p:extLst>
      <p:ext uri="{BB962C8B-B14F-4D97-AF65-F5344CB8AC3E}">
        <p14:creationId xmlns:p14="http://schemas.microsoft.com/office/powerpoint/2010/main" val="3949524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D4303-F14C-4EE1-B58D-5F3682365F4C}" type="slidenum">
              <a:rPr lang="en-US" smtClean="0"/>
              <a:t>18</a:t>
            </a:fld>
            <a:endParaRPr lang="en-US" dirty="0"/>
          </a:p>
        </p:txBody>
      </p:sp>
    </p:spTree>
    <p:extLst>
      <p:ext uri="{BB962C8B-B14F-4D97-AF65-F5344CB8AC3E}">
        <p14:creationId xmlns:p14="http://schemas.microsoft.com/office/powerpoint/2010/main" val="1890094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D4303-F14C-4EE1-B58D-5F3682365F4C}" type="slidenum">
              <a:rPr lang="en-US" smtClean="0"/>
              <a:t>19</a:t>
            </a:fld>
            <a:endParaRPr lang="en-US" dirty="0"/>
          </a:p>
        </p:txBody>
      </p:sp>
    </p:spTree>
    <p:extLst>
      <p:ext uri="{BB962C8B-B14F-4D97-AF65-F5344CB8AC3E}">
        <p14:creationId xmlns:p14="http://schemas.microsoft.com/office/powerpoint/2010/main" val="137891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“rights” with “equality”, “humanity”, or “dignity”.</a:t>
            </a:r>
          </a:p>
        </p:txBody>
      </p:sp>
      <p:sp>
        <p:nvSpPr>
          <p:cNvPr id="4" name="Slide Number Placeholder 3"/>
          <p:cNvSpPr>
            <a:spLocks noGrp="1"/>
          </p:cNvSpPr>
          <p:nvPr>
            <p:ph type="sldNum" sz="quarter" idx="5"/>
          </p:nvPr>
        </p:nvSpPr>
        <p:spPr/>
        <p:txBody>
          <a:bodyPr/>
          <a:lstStyle/>
          <a:p>
            <a:fld id="{4FCC3BDC-5242-114E-8B1C-0F94F8FAFD51}" type="slidenum">
              <a:rPr lang="en-US" smtClean="0"/>
              <a:t>22</a:t>
            </a:fld>
            <a:endParaRPr lang="en-US"/>
          </a:p>
        </p:txBody>
      </p:sp>
    </p:spTree>
    <p:extLst>
      <p:ext uri="{BB962C8B-B14F-4D97-AF65-F5344CB8AC3E}">
        <p14:creationId xmlns:p14="http://schemas.microsoft.com/office/powerpoint/2010/main" val="398082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96DB-B96B-494A-ADEB-98C2691FD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DBC79-01C2-C447-816C-6F3CB990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4DBC9-0170-084D-84C7-03190D8B68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16F4475-CE75-B84F-B961-056B187E8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A5188-90F2-944B-93B4-0AA870329BD6}"/>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688706460"/>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DAC-282A-C149-8E0E-A8EBEC9DF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62B-1AAF-E54D-948B-6BF89CA9B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4443-90D9-F846-A715-6CB4BC3C2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79BC10E-ED17-2F49-A0C7-2FD3852E6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42951-B82C-7842-8A79-8822D7C4496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263393059"/>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A70C6-62DA-104A-9FD4-4CCC5111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E94D-F7D6-094A-8535-3F77890E3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8063-BF14-DE40-905E-4787D4C27FD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3A1727-B547-E74E-AF8E-BE26867F5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EAFAE-3746-AD45-8868-5CAA88EF79B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724494008"/>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10E0EA7-D572-D34E-BC9F-5473021F3CA6}"/>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4" name="Right Triangle 3">
            <a:extLst>
              <a:ext uri="{FF2B5EF4-FFF2-40B4-BE49-F238E27FC236}">
                <a16:creationId xmlns:a16="http://schemas.microsoft.com/office/drawing/2014/main" id="{607225B3-FD7D-BD40-8D05-518A4AB3B115}"/>
              </a:ext>
            </a:extLst>
          </p:cNvPr>
          <p:cNvSpPr/>
          <p:nvPr userDrawn="1"/>
        </p:nvSpPr>
        <p:spPr>
          <a:xfrm>
            <a:off x="-10510" y="1597572"/>
            <a:ext cx="5260428" cy="5260428"/>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0BE856D4-8FAC-3549-887E-B5B60184327C}"/>
              </a:ext>
            </a:extLst>
          </p:cNvPr>
          <p:cNvPicPr>
            <a:picLocks noChangeAspect="1"/>
          </p:cNvPicPr>
          <p:nvPr userDrawn="1"/>
        </p:nvPicPr>
        <p:blipFill>
          <a:blip r:embed="rId3"/>
          <a:stretch>
            <a:fillRect/>
          </a:stretch>
        </p:blipFill>
        <p:spPr>
          <a:xfrm>
            <a:off x="9196552" y="5725598"/>
            <a:ext cx="2722178" cy="892835"/>
          </a:xfrm>
          <a:prstGeom prst="rect">
            <a:avLst/>
          </a:prstGeom>
        </p:spPr>
      </p:pic>
    </p:spTree>
    <p:extLst>
      <p:ext uri="{BB962C8B-B14F-4D97-AF65-F5344CB8AC3E}">
        <p14:creationId xmlns:p14="http://schemas.microsoft.com/office/powerpoint/2010/main" val="3424465733"/>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picture containing mirror&#10;&#10;Description automatically generated">
            <a:extLst>
              <a:ext uri="{FF2B5EF4-FFF2-40B4-BE49-F238E27FC236}">
                <a16:creationId xmlns:a16="http://schemas.microsoft.com/office/drawing/2014/main" id="{641ABE5C-6EFE-CF4F-93F3-D794A6E2781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Slide Number Placeholder 5">
            <a:extLst>
              <a:ext uri="{FF2B5EF4-FFF2-40B4-BE49-F238E27FC236}">
                <a16:creationId xmlns:a16="http://schemas.microsoft.com/office/drawing/2014/main" id="{9E3718B8-8603-4147-9B03-000C4B212AB3}"/>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r>
              <a:rPr lang="en-US" dirty="0"/>
              <a:t>1</a:t>
            </a:r>
          </a:p>
        </p:txBody>
      </p:sp>
      <p:pic>
        <p:nvPicPr>
          <p:cNvPr id="7" name="Picture 6">
            <a:extLst>
              <a:ext uri="{FF2B5EF4-FFF2-40B4-BE49-F238E27FC236}">
                <a16:creationId xmlns:a16="http://schemas.microsoft.com/office/drawing/2014/main" id="{4DCC5D2E-4063-7B4D-8CE5-8EB2F549ACCA}"/>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1504185364"/>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picture containing baseball&#10;&#10;Description automatically generated">
            <a:extLst>
              <a:ext uri="{FF2B5EF4-FFF2-40B4-BE49-F238E27FC236}">
                <a16:creationId xmlns:a16="http://schemas.microsoft.com/office/drawing/2014/main" id="{42C7C5CB-123A-1044-A1A2-A7473F9EA42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5E41D1BB-6589-EC4C-8011-76EE3346B9A9}"/>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
        <p:nvSpPr>
          <p:cNvPr id="5" name="Slide Number Placeholder 5">
            <a:extLst>
              <a:ext uri="{FF2B5EF4-FFF2-40B4-BE49-F238E27FC236}">
                <a16:creationId xmlns:a16="http://schemas.microsoft.com/office/drawing/2014/main" id="{C5F9C1B3-1747-004C-82C6-61A137E37844}"/>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3220423673"/>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BFBFFD8-1235-284B-9B41-EF4186B2E08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EDC792F6-75E5-064F-B333-AB6E4C55B9CF}"/>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
        <p:nvSpPr>
          <p:cNvPr id="5" name="Slide Number Placeholder 5">
            <a:extLst>
              <a:ext uri="{FF2B5EF4-FFF2-40B4-BE49-F238E27FC236}">
                <a16:creationId xmlns:a16="http://schemas.microsoft.com/office/drawing/2014/main" id="{A490E2FF-6D21-804D-8B29-9F3EAC225559}"/>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2453465146"/>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32D3DF82-7AF6-E04F-84E5-722F1EB5B995}"/>
              </a:ext>
            </a:extLst>
          </p:cNvPr>
          <p:cNvSpPr>
            <a:spLocks noGrp="1"/>
          </p:cNvSpPr>
          <p:nvPr>
            <p:ph type="pic" idx="1"/>
          </p:nvPr>
        </p:nvSpPr>
        <p:spPr>
          <a:xfrm>
            <a:off x="0" y="0"/>
            <a:ext cx="12192000" cy="68580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3" name="Picture 2" descr="A close up of a logo&#10;&#10;Description automatically generated">
            <a:extLst>
              <a:ext uri="{FF2B5EF4-FFF2-40B4-BE49-F238E27FC236}">
                <a16:creationId xmlns:a16="http://schemas.microsoft.com/office/drawing/2014/main" id="{04540E36-B5F1-B84F-929C-D074FC4D1A65}"/>
              </a:ext>
            </a:extLst>
          </p:cNvPr>
          <p:cNvPicPr>
            <a:picLocks noChangeAspect="1"/>
          </p:cNvPicPr>
          <p:nvPr userDrawn="1"/>
        </p:nvPicPr>
        <p:blipFill>
          <a:blip r:embed="rId2"/>
          <a:stretch>
            <a:fillRect/>
          </a:stretch>
        </p:blipFill>
        <p:spPr>
          <a:xfrm>
            <a:off x="-2317" y="11151"/>
            <a:ext cx="12192000" cy="6858000"/>
          </a:xfrm>
          <a:prstGeom prst="rect">
            <a:avLst/>
          </a:prstGeom>
        </p:spPr>
      </p:pic>
      <p:pic>
        <p:nvPicPr>
          <p:cNvPr id="7" name="Picture 6">
            <a:extLst>
              <a:ext uri="{FF2B5EF4-FFF2-40B4-BE49-F238E27FC236}">
                <a16:creationId xmlns:a16="http://schemas.microsoft.com/office/drawing/2014/main" id="{2D1316B1-1F2B-144A-9360-EFE7F333614D}"/>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
        <p:nvSpPr>
          <p:cNvPr id="5" name="Slide Number Placeholder 5">
            <a:extLst>
              <a:ext uri="{FF2B5EF4-FFF2-40B4-BE49-F238E27FC236}">
                <a16:creationId xmlns:a16="http://schemas.microsoft.com/office/drawing/2014/main" id="{30CE579C-F280-324B-93F5-CB8CC3AB8860}"/>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tx1"/>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1789165904"/>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3" descr="A picture containing man, white, flying, blue&#10;&#10;Description automatically generated">
            <a:extLst>
              <a:ext uri="{FF2B5EF4-FFF2-40B4-BE49-F238E27FC236}">
                <a16:creationId xmlns:a16="http://schemas.microsoft.com/office/drawing/2014/main" id="{10BF759A-4223-AE4E-B317-C0709729106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CF607AB-4DE9-A24E-B038-6794B76DE4E1}"/>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
        <p:nvSpPr>
          <p:cNvPr id="8" name="Slide Number Placeholder 5">
            <a:extLst>
              <a:ext uri="{FF2B5EF4-FFF2-40B4-BE49-F238E27FC236}">
                <a16:creationId xmlns:a16="http://schemas.microsoft.com/office/drawing/2014/main" id="{04B90B46-5223-C342-A1F9-E8E4B8950E7C}"/>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1140115486"/>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A picture containing computer, table, large, white&#10;&#10;Description automatically generated">
            <a:extLst>
              <a:ext uri="{FF2B5EF4-FFF2-40B4-BE49-F238E27FC236}">
                <a16:creationId xmlns:a16="http://schemas.microsoft.com/office/drawing/2014/main" id="{F4AB34F0-CA52-D441-8802-5C8401893B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68796EE7-89A7-DA4D-91E9-EF9C1C25B970}"/>
              </a:ext>
            </a:extLst>
          </p:cNvPr>
          <p:cNvSpPr>
            <a:spLocks noGrp="1"/>
          </p:cNvSpPr>
          <p:nvPr>
            <p:ph type="pic" idx="1"/>
          </p:nvPr>
        </p:nvSpPr>
        <p:spPr>
          <a:xfrm>
            <a:off x="1122948"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296527"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Slide Number Placeholder 5">
            <a:extLst>
              <a:ext uri="{FF2B5EF4-FFF2-40B4-BE49-F238E27FC236}">
                <a16:creationId xmlns:a16="http://schemas.microsoft.com/office/drawing/2014/main" id="{FFC786F1-481D-AB4B-9560-D6F1CA71FBF8}"/>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pic>
        <p:nvPicPr>
          <p:cNvPr id="7" name="Picture 6">
            <a:extLst>
              <a:ext uri="{FF2B5EF4-FFF2-40B4-BE49-F238E27FC236}">
                <a16:creationId xmlns:a16="http://schemas.microsoft.com/office/drawing/2014/main" id="{91142A6A-22F3-E846-BD20-26066DAF350C}"/>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1053728211"/>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7B2498A-500A-6045-9FDD-FE7EAA9D6947}"/>
              </a:ext>
            </a:extLst>
          </p:cNvPr>
          <p:cNvSpPr>
            <a:spLocks noGrp="1"/>
          </p:cNvSpPr>
          <p:nvPr>
            <p:ph type="pic" idx="1"/>
          </p:nvPr>
        </p:nvSpPr>
        <p:spPr>
          <a:xfrm>
            <a:off x="978568" y="1351547"/>
            <a:ext cx="10234863" cy="4154905"/>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3" name="Picture 2" descr="A close up of a logo&#10;&#10;Description automatically generated">
            <a:extLst>
              <a:ext uri="{FF2B5EF4-FFF2-40B4-BE49-F238E27FC236}">
                <a16:creationId xmlns:a16="http://schemas.microsoft.com/office/drawing/2014/main" id="{2DFE6548-62DA-2D40-B47D-8596D8B82DD4}"/>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6" name="Slide Number Placeholder 5">
            <a:extLst>
              <a:ext uri="{FF2B5EF4-FFF2-40B4-BE49-F238E27FC236}">
                <a16:creationId xmlns:a16="http://schemas.microsoft.com/office/drawing/2014/main" id="{A94EE884-D354-F240-B2A2-E7ECA9C68363}"/>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pic>
        <p:nvPicPr>
          <p:cNvPr id="8" name="Picture 7">
            <a:extLst>
              <a:ext uri="{FF2B5EF4-FFF2-40B4-BE49-F238E27FC236}">
                <a16:creationId xmlns:a16="http://schemas.microsoft.com/office/drawing/2014/main" id="{B172D425-481C-7447-A0DE-70DA62EBAEB6}"/>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2865889315"/>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B13A-76CB-644A-B04E-8B5523B61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2C279-F70E-1F4C-8D9B-4BFB0B3FC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9EA9-370B-1446-8EFB-A0BB10D0C0B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1260878-5E21-CE41-BFC3-8E035C9EF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BC75B-C340-E34D-A0FD-865646F7DB81}"/>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03814384"/>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2024867-7E07-A146-849B-3616F1C080E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5">
            <a:extLst>
              <a:ext uri="{FF2B5EF4-FFF2-40B4-BE49-F238E27FC236}">
                <a16:creationId xmlns:a16="http://schemas.microsoft.com/office/drawing/2014/main" id="{5EEB1197-3CF6-AD42-B1DC-4763EE7BC43D}"/>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pic>
        <p:nvPicPr>
          <p:cNvPr id="6" name="Picture 5">
            <a:extLst>
              <a:ext uri="{FF2B5EF4-FFF2-40B4-BE49-F238E27FC236}">
                <a16:creationId xmlns:a16="http://schemas.microsoft.com/office/drawing/2014/main" id="{376BF180-BFAD-1C4A-8C4B-7847248FC837}"/>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4151974845"/>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2024867-7E07-A146-849B-3616F1C080E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5">
            <a:extLst>
              <a:ext uri="{FF2B5EF4-FFF2-40B4-BE49-F238E27FC236}">
                <a16:creationId xmlns:a16="http://schemas.microsoft.com/office/drawing/2014/main" id="{5EEB1197-3CF6-AD42-B1DC-4763EE7BC43D}"/>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sp>
        <p:nvSpPr>
          <p:cNvPr id="5" name="Right Triangle 4">
            <a:extLst>
              <a:ext uri="{FF2B5EF4-FFF2-40B4-BE49-F238E27FC236}">
                <a16:creationId xmlns:a16="http://schemas.microsoft.com/office/drawing/2014/main" id="{E5A6DA78-44F3-1A41-A356-B3EE8C9BFF0E}"/>
              </a:ext>
            </a:extLst>
          </p:cNvPr>
          <p:cNvSpPr/>
          <p:nvPr userDrawn="1"/>
        </p:nvSpPr>
        <p:spPr>
          <a:xfrm rot="16200000">
            <a:off x="6931572" y="1597572"/>
            <a:ext cx="5260428" cy="5260428"/>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6BF180-BFAD-1C4A-8C4B-7847248FC837}"/>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2526053835"/>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A picture containing meter&#10;&#10;Description automatically generated">
            <a:extLst>
              <a:ext uri="{FF2B5EF4-FFF2-40B4-BE49-F238E27FC236}">
                <a16:creationId xmlns:a16="http://schemas.microsoft.com/office/drawing/2014/main" id="{60539DF5-C211-ED41-A2F5-8D8BBCA79AA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42563980"/>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BFBFFD8-1235-284B-9B41-EF4186B2E08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90F77E21-6FCC-864A-A63E-D8C8F30DAC0E}"/>
              </a:ext>
            </a:extLst>
          </p:cNvPr>
          <p:cNvSpPr>
            <a:spLocks noGrp="1"/>
          </p:cNvSpPr>
          <p:nvPr>
            <p:ph type="pic" idx="1"/>
          </p:nvPr>
        </p:nvSpPr>
        <p:spPr>
          <a:xfrm>
            <a:off x="0" y="0"/>
            <a:ext cx="4636168" cy="68580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9" name="Picture 8">
            <a:extLst>
              <a:ext uri="{FF2B5EF4-FFF2-40B4-BE49-F238E27FC236}">
                <a16:creationId xmlns:a16="http://schemas.microsoft.com/office/drawing/2014/main" id="{EDC792F6-75E5-064F-B333-AB6E4C55B9CF}"/>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1359746650"/>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E91-F505-2C4D-9EBC-55763D34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47770-1C56-964E-ABF4-3499DDDE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8C1FD-2E49-1E4D-8586-8F5213262B5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A7634C8-B655-1B44-8057-CFA2E4681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DE60A-9D8F-4B4B-940D-336653E6D27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65582436"/>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B5B1-292B-F440-9733-5FDEDE461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0B3D5-1CDE-BC4B-BA62-EF24F8B2F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DF26F-A88E-9949-AF63-4BEB6CF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6F2BC-30AA-1440-8C69-282C04F9F26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6438607-D3AD-FC48-B233-444905E7C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C4AD9-5294-BF49-AFC5-C5F61D519558}"/>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278465044"/>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40E-042B-A948-9EBF-020A8F1FB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0A68C-23B9-CE44-A504-501B56041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B44A7-3F11-5B42-948C-B22E714B4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4F627-204A-424F-8E97-0E090323F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5AA89-5A7D-6D43-BE92-271005D23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D0455-0D60-F94D-B3D8-218DBA95205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91B1F47-CD8B-9443-86B2-EE78BDE197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79A07F-91D7-954B-8027-A313BAEEABC4}"/>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106222158"/>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ADC-71E6-274C-817C-DC3B77BF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F67D4-3F03-6641-BCB0-997CFBA7FE4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40C8207-1584-754B-A932-D72519B674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A87A8C-68A4-0D45-8F82-CEC6A02C5EC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03455351"/>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2456C-4812-2E4C-B7A9-A27A1127EFE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29E7DCF-AE6B-8F4C-9A9E-535C1B43A1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2D4F7B-1F2A-C341-9F98-4A710EDBF5ED}"/>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541153068"/>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AD1-3DBE-2E44-8B38-7D0DF4A6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AC54D-0689-B648-899E-6AB029717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24D53-05DA-934A-8367-B957821E3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F403-666C-9E4C-8C3F-640A3742CE9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3ABA15-EE4C-684C-93C8-A80184D06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F6F49-BB43-194B-B62B-522B81284C1F}"/>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291946901"/>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2AA8-7971-9C47-BC4C-6981DCC5F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2EBE3-9F5E-E147-AC2D-407F637A2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68D42-BA6D-4B46-9FBB-AC684C9D8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6E501-79AB-074E-84A3-07E843FD2F5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72601F-A921-1C48-B42F-BAD9D6666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CBE83-88A5-F94E-AFEC-1FF963F1167E}"/>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3332471236"/>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765E8-B931-4745-8A31-CE6F562F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3733-BD13-834A-98CE-4F3152483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2E8F1-1438-2B48-84B0-1784A7C22CEC}"/>
              </a:ext>
            </a:extLst>
          </p:cNvPr>
          <p:cNvSpPr>
            <a:spLocks noGrp="1"/>
          </p:cNvSpPr>
          <p:nvPr>
            <p:ph type="dt" sz="half" idx="2"/>
          </p:nvPr>
        </p:nvSpPr>
        <p:spPr>
          <a:xfrm>
            <a:off x="8610600" y="635651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1C76E27-466E-774D-829B-29DEDDC04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0A61E5-3DBB-6E4E-9D48-34D7666B218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71273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8" r:id="rId19"/>
    <p:sldLayoutId id="2147483669" r:id="rId20"/>
    <p:sldLayoutId id="2147483670" r:id="rId21"/>
    <p:sldLayoutId id="2147483665" r:id="rId22"/>
    <p:sldLayoutId id="2147483671" r:id="rId23"/>
  </p:sldLayoutIdLst>
  <p:transition>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www.nar.realtor/national-leadership/committee-members-liaisons/code-of-ethics-professional-standards-policies"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hyperlink" Target="http://www.nar.realtor/events/breaking-down-the-changes-to-the-code"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mailto:kjohnson@nar.realtor" TargetMode="Externa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www.nar.realtor/about-nar/governing-documents/code-of-ethics/code-comprehension-article-3-ethical-duty-to-cooperate" TargetMode="External"/><Relationship Id="rId2" Type="http://schemas.openxmlformats.org/officeDocument/2006/relationships/image" Target="../media/image1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844B59-33C3-2545-9D2D-1946B72F9F55}"/>
              </a:ext>
            </a:extLst>
          </p:cNvPr>
          <p:cNvSpPr txBox="1"/>
          <p:nvPr/>
        </p:nvSpPr>
        <p:spPr>
          <a:xfrm>
            <a:off x="1684113" y="1450204"/>
            <a:ext cx="9478111" cy="584775"/>
          </a:xfrm>
          <a:prstGeom prst="rect">
            <a:avLst/>
          </a:prstGeom>
          <a:noFill/>
        </p:spPr>
        <p:txBody>
          <a:bodyPr wrap="square" rtlCol="0">
            <a:spAutoFit/>
          </a:bodyPr>
          <a:lstStyle/>
          <a:p>
            <a:r>
              <a:rPr lang="en-US" sz="3200" b="1" dirty="0">
                <a:solidFill>
                  <a:schemeClr val="bg1"/>
                </a:solidFill>
                <a:latin typeface="Montserrat" panose="02000505000000020004" pitchFamily="2" charset="77"/>
              </a:rPr>
              <a:t>NAR Update</a:t>
            </a:r>
          </a:p>
        </p:txBody>
      </p:sp>
      <p:sp>
        <p:nvSpPr>
          <p:cNvPr id="7" name="TextBox 6">
            <a:extLst>
              <a:ext uri="{FF2B5EF4-FFF2-40B4-BE49-F238E27FC236}">
                <a16:creationId xmlns:a16="http://schemas.microsoft.com/office/drawing/2014/main" id="{1408C053-5A07-1C4D-837D-59649AB14729}"/>
              </a:ext>
            </a:extLst>
          </p:cNvPr>
          <p:cNvSpPr txBox="1"/>
          <p:nvPr/>
        </p:nvSpPr>
        <p:spPr>
          <a:xfrm>
            <a:off x="1740675" y="2228671"/>
            <a:ext cx="7757838" cy="646331"/>
          </a:xfrm>
          <a:prstGeom prst="rect">
            <a:avLst/>
          </a:prstGeom>
          <a:noFill/>
        </p:spPr>
        <p:txBody>
          <a:bodyPr wrap="square" rtlCol="0">
            <a:spAutoFit/>
          </a:bodyPr>
          <a:lstStyle/>
          <a:p>
            <a:r>
              <a:rPr lang="en-US" sz="2000" b="1" dirty="0">
                <a:solidFill>
                  <a:schemeClr val="bg1"/>
                </a:solidFill>
                <a:latin typeface="Montserrat" panose="02000505000000020004" pitchFamily="2" charset="77"/>
              </a:rPr>
              <a:t>Katie Johnson</a:t>
            </a:r>
          </a:p>
          <a:p>
            <a:r>
              <a:rPr lang="en-US" sz="1600" dirty="0">
                <a:solidFill>
                  <a:schemeClr val="bg1"/>
                </a:solidFill>
                <a:latin typeface="Montserrat" panose="02000505000000020004" pitchFamily="2" charset="77"/>
              </a:rPr>
              <a:t>General Counsel &amp; Chief Member Experience Officer</a:t>
            </a:r>
            <a:endParaRPr lang="en-US" sz="2000" b="1" dirty="0">
              <a:solidFill>
                <a:schemeClr val="bg1"/>
              </a:solidFill>
              <a:latin typeface="Montserrat" panose="02000505000000020004" pitchFamily="2" charset="77"/>
            </a:endParaRPr>
          </a:p>
        </p:txBody>
      </p:sp>
      <p:sp>
        <p:nvSpPr>
          <p:cNvPr id="8" name="TextBox 7">
            <a:extLst>
              <a:ext uri="{FF2B5EF4-FFF2-40B4-BE49-F238E27FC236}">
                <a16:creationId xmlns:a16="http://schemas.microsoft.com/office/drawing/2014/main" id="{426A21B2-D7AE-2A44-9896-15FEB191BF42}"/>
              </a:ext>
            </a:extLst>
          </p:cNvPr>
          <p:cNvSpPr txBox="1"/>
          <p:nvPr/>
        </p:nvSpPr>
        <p:spPr>
          <a:xfrm>
            <a:off x="1740675" y="2846548"/>
            <a:ext cx="6089959" cy="338554"/>
          </a:xfrm>
          <a:prstGeom prst="rect">
            <a:avLst/>
          </a:prstGeom>
          <a:noFill/>
        </p:spPr>
        <p:txBody>
          <a:bodyPr wrap="square" rtlCol="0">
            <a:spAutoFit/>
          </a:bodyPr>
          <a:lstStyle/>
          <a:p>
            <a:r>
              <a:rPr lang="en-US" sz="1600" dirty="0">
                <a:solidFill>
                  <a:schemeClr val="bg1"/>
                </a:solidFill>
                <a:latin typeface="Montserrat" panose="02000505000000020004" pitchFamily="2" charset="77"/>
              </a:rPr>
              <a:t>NATIONAL ASSOCIATION OF REALTORS</a:t>
            </a:r>
            <a:r>
              <a:rPr lang="en-US" sz="1600" baseline="30000" dirty="0">
                <a:solidFill>
                  <a:schemeClr val="bg1"/>
                </a:solidFill>
                <a:latin typeface="Montserrat" panose="02000505000000020004" pitchFamily="2" charset="77"/>
              </a:rPr>
              <a:t>®</a:t>
            </a:r>
          </a:p>
        </p:txBody>
      </p:sp>
    </p:spTree>
    <p:extLst>
      <p:ext uri="{BB962C8B-B14F-4D97-AF65-F5344CB8AC3E}">
        <p14:creationId xmlns:p14="http://schemas.microsoft.com/office/powerpoint/2010/main" val="466610401"/>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7" name="Rectangle 6">
            <a:extLst>
              <a:ext uri="{FF2B5EF4-FFF2-40B4-BE49-F238E27FC236}">
                <a16:creationId xmlns:a16="http://schemas.microsoft.com/office/drawing/2014/main" id="{BC16300D-9C87-A54B-85A9-D8F122858332}"/>
              </a:ext>
            </a:extLst>
          </p:cNvPr>
          <p:cNvSpPr/>
          <p:nvPr/>
        </p:nvSpPr>
        <p:spPr>
          <a:xfrm>
            <a:off x="1066799" y="1779546"/>
            <a:ext cx="10058401" cy="3508653"/>
          </a:xfrm>
          <a:prstGeom prst="rect">
            <a:avLst/>
          </a:prstGeom>
        </p:spPr>
        <p:txBody>
          <a:bodyPr wrap="square" anchor="ctr">
            <a:spAutoFit/>
          </a:bodyPr>
          <a:lstStyle/>
          <a:p>
            <a:pPr marL="804863" indent="-457200">
              <a:buFont typeface="Wingdings" panose="05000000000000000000" pitchFamily="2" charset="2"/>
              <a:buChar char="ü"/>
            </a:pPr>
            <a:r>
              <a:rPr lang="en-US" sz="2400" dirty="0">
                <a:solidFill>
                  <a:srgbClr val="006CB7"/>
                </a:solidFill>
                <a:latin typeface="Montserrat" panose="02000505000000020004" pitchFamily="2" charset="77"/>
              </a:rPr>
              <a:t>No immediate action required</a:t>
            </a:r>
          </a:p>
          <a:p>
            <a:pPr marL="804863" indent="-457200">
              <a:buFont typeface="Arial" panose="020B0604020202020204" pitchFamily="34" charset="0"/>
              <a:buChar char="•"/>
            </a:pPr>
            <a:endParaRPr lang="en-US" sz="2400" dirty="0">
              <a:solidFill>
                <a:srgbClr val="006CB7"/>
              </a:solidFill>
              <a:latin typeface="Montserrat" panose="02000505000000020004" pitchFamily="2" charset="77"/>
            </a:endParaRPr>
          </a:p>
          <a:p>
            <a:pPr marL="804863" indent="-457200">
              <a:buFont typeface="Wingdings" panose="05000000000000000000" pitchFamily="2" charset="2"/>
              <a:buChar char="ü"/>
            </a:pPr>
            <a:r>
              <a:rPr lang="en-US" sz="2400" dirty="0">
                <a:solidFill>
                  <a:srgbClr val="006CB7"/>
                </a:solidFill>
                <a:latin typeface="Montserrat" panose="02000505000000020004" pitchFamily="2" charset="77"/>
              </a:rPr>
              <a:t>Finalize proposed rule changes</a:t>
            </a:r>
          </a:p>
          <a:p>
            <a:pPr marL="804863" indent="-457200"/>
            <a:endParaRPr lang="en-US" sz="2400" dirty="0">
              <a:solidFill>
                <a:srgbClr val="006CB7"/>
              </a:solidFill>
              <a:latin typeface="Montserrat" panose="02000505000000020004" pitchFamily="2" charset="77"/>
            </a:endParaRPr>
          </a:p>
          <a:p>
            <a:pPr marL="804863" indent="-457200">
              <a:buFont typeface="Wingdings" panose="05000000000000000000" pitchFamily="2" charset="2"/>
              <a:buChar char="ü"/>
            </a:pPr>
            <a:r>
              <a:rPr lang="en-US" sz="2400" dirty="0">
                <a:solidFill>
                  <a:srgbClr val="006CB7"/>
                </a:solidFill>
                <a:latin typeface="Montserrat" panose="02000505000000020004" pitchFamily="2" charset="77"/>
              </a:rPr>
              <a:t>NAR Board of Directors Meeting in Spring 2021 to approve rule changes</a:t>
            </a:r>
          </a:p>
          <a:p>
            <a:pPr marL="804863" indent="-457200"/>
            <a:endParaRPr lang="en-US" sz="2400" dirty="0">
              <a:solidFill>
                <a:srgbClr val="006CB7"/>
              </a:solidFill>
              <a:latin typeface="Montserrat" panose="02000505000000020004" pitchFamily="2" charset="77"/>
            </a:endParaRPr>
          </a:p>
          <a:p>
            <a:pPr marL="804863" indent="-457200">
              <a:buFont typeface="Wingdings" panose="05000000000000000000" pitchFamily="2" charset="2"/>
              <a:buChar char="ü"/>
            </a:pPr>
            <a:r>
              <a:rPr lang="en-US" sz="2400" dirty="0">
                <a:solidFill>
                  <a:srgbClr val="006CB7"/>
                </a:solidFill>
                <a:latin typeface="Montserrat" panose="02000505000000020004" pitchFamily="2" charset="77"/>
              </a:rPr>
              <a:t>Implementation of final rules</a:t>
            </a:r>
          </a:p>
          <a:p>
            <a:pPr marL="285750" indent="-285750">
              <a:buFont typeface="Arial" panose="020B0604020202020204" pitchFamily="34" charset="0"/>
              <a:buChar char="•"/>
            </a:pPr>
            <a:endParaRPr lang="en-US" sz="3000" dirty="0">
              <a:solidFill>
                <a:srgbClr val="006CB7"/>
              </a:solidFill>
              <a:latin typeface="Montserrat" panose="02000505000000020004" pitchFamily="2" charset="77"/>
            </a:endParaRPr>
          </a:p>
        </p:txBody>
      </p:sp>
      <p:sp>
        <p:nvSpPr>
          <p:cNvPr id="5" name="TextBox 4">
            <a:extLst>
              <a:ext uri="{FF2B5EF4-FFF2-40B4-BE49-F238E27FC236}">
                <a16:creationId xmlns:a16="http://schemas.microsoft.com/office/drawing/2014/main" id="{24B2B609-DC8F-487E-AE8F-78B68AF10726}"/>
              </a:ext>
            </a:extLst>
          </p:cNvPr>
          <p:cNvSpPr txBox="1"/>
          <p:nvPr/>
        </p:nvSpPr>
        <p:spPr>
          <a:xfrm>
            <a:off x="1017917" y="578772"/>
            <a:ext cx="9825487" cy="553998"/>
          </a:xfrm>
          <a:prstGeom prst="rect">
            <a:avLst/>
          </a:prstGeom>
          <a:noFill/>
        </p:spPr>
        <p:txBody>
          <a:bodyPr wrap="square" rtlCol="0">
            <a:spAutoFit/>
          </a:bodyPr>
          <a:lstStyle/>
          <a:p>
            <a:pPr algn="ctr">
              <a:buClr>
                <a:srgbClr val="000000"/>
              </a:buClr>
              <a:buSzPts val="2500"/>
            </a:pPr>
            <a:r>
              <a:rPr lang="en-US" sz="3000" b="1" u="sng" dirty="0">
                <a:solidFill>
                  <a:srgbClr val="006CB7"/>
                </a:solidFill>
                <a:latin typeface="Montserrat" panose="02000505000000020004" pitchFamily="2" charset="77"/>
              </a:rPr>
              <a:t>Next Steps</a:t>
            </a:r>
            <a:endParaRPr lang="en-US" sz="3000" b="1" dirty="0">
              <a:solidFill>
                <a:srgbClr val="006CB7"/>
              </a:solidFill>
              <a:latin typeface="Montserrat" panose="02000505000000020004" pitchFamily="2" charset="77"/>
            </a:endParaRPr>
          </a:p>
        </p:txBody>
      </p:sp>
    </p:spTree>
    <p:extLst>
      <p:ext uri="{BB962C8B-B14F-4D97-AF65-F5344CB8AC3E}">
        <p14:creationId xmlns:p14="http://schemas.microsoft.com/office/powerpoint/2010/main" val="2388514008"/>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83EFAD3-FC53-4172-B606-73B04C626E0D}"/>
              </a:ext>
            </a:extLst>
          </p:cNvPr>
          <p:cNvPicPr>
            <a:picLocks noGrp="1" noChangeAspect="1"/>
          </p:cNvPicPr>
          <p:nvPr>
            <p:ph type="pic" idx="1"/>
          </p:nvPr>
        </p:nvPicPr>
        <p:blipFill rotWithShape="1">
          <a:blip r:embed="rId2"/>
          <a:srcRect l="61641" t="9121" r="11940" b="5925"/>
          <a:stretch/>
        </p:blipFill>
        <p:spPr>
          <a:xfrm>
            <a:off x="737419" y="452284"/>
            <a:ext cx="5936658" cy="5368413"/>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5FF281E9-1BDB-4104-822C-F354F5ED4943}"/>
              </a:ext>
            </a:extLst>
          </p:cNvPr>
          <p:cNvSpPr/>
          <p:nvPr/>
        </p:nvSpPr>
        <p:spPr>
          <a:xfrm>
            <a:off x="7511845" y="1118157"/>
            <a:ext cx="3942736" cy="3785652"/>
          </a:xfrm>
          <a:prstGeom prst="rect">
            <a:avLst/>
          </a:prstGeom>
        </p:spPr>
        <p:txBody>
          <a:bodyPr wrap="square">
            <a:spAutoFit/>
          </a:bodyPr>
          <a:lstStyle/>
          <a:p>
            <a:r>
              <a:rPr lang="en-US" sz="2400" dirty="0">
                <a:solidFill>
                  <a:srgbClr val="006CB7"/>
                </a:solidFill>
                <a:latin typeface="Montserrat" panose="00000500000000000000" pitchFamily="2" charset="0"/>
              </a:rPr>
              <a:t>Updated Information will be available on a </a:t>
            </a:r>
            <a:br>
              <a:rPr lang="en-US" sz="2400" dirty="0">
                <a:solidFill>
                  <a:srgbClr val="006CB7"/>
                </a:solidFill>
                <a:latin typeface="Montserrat" panose="00000500000000000000" pitchFamily="2" charset="0"/>
              </a:rPr>
            </a:br>
            <a:r>
              <a:rPr lang="en-US" sz="2400" dirty="0">
                <a:solidFill>
                  <a:srgbClr val="006CB7"/>
                </a:solidFill>
                <a:latin typeface="Montserrat" panose="00000500000000000000" pitchFamily="2" charset="0"/>
              </a:rPr>
              <a:t>dedicated page on the NAR website.</a:t>
            </a:r>
          </a:p>
          <a:p>
            <a:endParaRPr lang="en-US" sz="2400" dirty="0">
              <a:solidFill>
                <a:srgbClr val="006CB7"/>
              </a:solidFill>
              <a:latin typeface="Montserrat" panose="00000500000000000000" pitchFamily="2" charset="0"/>
            </a:endParaRPr>
          </a:p>
          <a:p>
            <a:endParaRPr lang="en-US" sz="2400" dirty="0">
              <a:solidFill>
                <a:srgbClr val="006CB7"/>
              </a:solidFill>
              <a:latin typeface="Montserrat" panose="00000500000000000000" pitchFamily="2" charset="0"/>
            </a:endParaRPr>
          </a:p>
          <a:p>
            <a:r>
              <a:rPr lang="en-US" sz="2400" dirty="0">
                <a:solidFill>
                  <a:srgbClr val="006CB7"/>
                </a:solidFill>
                <a:latin typeface="Montserrat" panose="00000500000000000000" pitchFamily="2" charset="0"/>
              </a:rPr>
              <a:t>https://www.nar.realtor/2020-nar-doj-agreement-regarding-mls-rules</a:t>
            </a:r>
          </a:p>
        </p:txBody>
      </p:sp>
    </p:spTree>
    <p:extLst>
      <p:ext uri="{BB962C8B-B14F-4D97-AF65-F5344CB8AC3E}">
        <p14:creationId xmlns:p14="http://schemas.microsoft.com/office/powerpoint/2010/main" val="2731845426"/>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3B5984-8295-4783-96D0-D830475AA613}"/>
              </a:ext>
            </a:extLst>
          </p:cNvPr>
          <p:cNvSpPr>
            <a:spLocks noGrp="1"/>
          </p:cNvSpPr>
          <p:nvPr>
            <p:ph type="sldNum" sz="quarter" idx="4"/>
          </p:nvPr>
        </p:nvSpPr>
        <p:spPr/>
        <p:txBody>
          <a:bodyPr/>
          <a:lstStyle/>
          <a:p>
            <a:fld id="{C3874963-793F-D045-B9DE-BFF4034ACFD8}" type="slidenum">
              <a:rPr lang="en-US" smtClean="0"/>
              <a:pPr/>
              <a:t>12</a:t>
            </a:fld>
            <a:endParaRPr lang="en-US" dirty="0"/>
          </a:p>
        </p:txBody>
      </p:sp>
      <p:sp>
        <p:nvSpPr>
          <p:cNvPr id="3" name="Rectangle 2">
            <a:extLst>
              <a:ext uri="{FF2B5EF4-FFF2-40B4-BE49-F238E27FC236}">
                <a16:creationId xmlns:a16="http://schemas.microsoft.com/office/drawing/2014/main" id="{C4C671FB-A789-4C39-8C6A-8D7D06DB5A7A}"/>
              </a:ext>
            </a:extLst>
          </p:cNvPr>
          <p:cNvSpPr/>
          <p:nvPr/>
        </p:nvSpPr>
        <p:spPr>
          <a:xfrm>
            <a:off x="2902591" y="1937634"/>
            <a:ext cx="8637864" cy="584775"/>
          </a:xfrm>
          <a:prstGeom prst="rect">
            <a:avLst/>
          </a:prstGeom>
        </p:spPr>
        <p:txBody>
          <a:bodyPr wrap="square">
            <a:spAutoFit/>
          </a:bodyPr>
          <a:lstStyle/>
          <a:p>
            <a:r>
              <a:rPr lang="en-US" sz="3200" dirty="0">
                <a:solidFill>
                  <a:srgbClr val="006CB7"/>
                </a:solidFill>
                <a:latin typeface="Montserrat" panose="00000500000000000000" pitchFamily="2" charset="0"/>
              </a:rPr>
              <a:t>In other news on the LITIGATION FRONT</a:t>
            </a:r>
            <a:endParaRPr lang="en-US" sz="2000" dirty="0">
              <a:solidFill>
                <a:srgbClr val="006CB7"/>
              </a:solidFill>
              <a:latin typeface="Montserrat" panose="00000500000000000000" pitchFamily="2" charset="0"/>
            </a:endParaRPr>
          </a:p>
        </p:txBody>
      </p:sp>
    </p:spTree>
    <p:extLst>
      <p:ext uri="{BB962C8B-B14F-4D97-AF65-F5344CB8AC3E}">
        <p14:creationId xmlns:p14="http://schemas.microsoft.com/office/powerpoint/2010/main" val="3087678327"/>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2392" y="1508760"/>
            <a:ext cx="6327648" cy="3600986"/>
          </a:xfrm>
          <a:prstGeom prst="rect">
            <a:avLst/>
          </a:prstGeom>
          <a:noFill/>
        </p:spPr>
        <p:txBody>
          <a:bodyPr wrap="square" rtlCol="0">
            <a:spAutoFit/>
          </a:bodyPr>
          <a:lstStyle/>
          <a:p>
            <a:pPr marL="457200" indent="-457200">
              <a:buClr>
                <a:srgbClr val="6EC59B"/>
              </a:buClr>
              <a:buFont typeface="Wingdings" panose="05000000000000000000" pitchFamily="2" charset="2"/>
              <a:buChar char="§"/>
            </a:pPr>
            <a:r>
              <a:rPr lang="en-US" sz="2800" i="1" dirty="0" err="1">
                <a:solidFill>
                  <a:schemeClr val="bg1"/>
                </a:solidFill>
                <a:latin typeface="Trebuchet MS" panose="020B0603020202020204" pitchFamily="34" charset="0"/>
              </a:rPr>
              <a:t>Moehrl</a:t>
            </a:r>
            <a:r>
              <a:rPr lang="en-US" sz="2800" i="1" dirty="0">
                <a:solidFill>
                  <a:schemeClr val="bg1"/>
                </a:solidFill>
                <a:latin typeface="Trebuchet MS" panose="020B0603020202020204" pitchFamily="34" charset="0"/>
              </a:rPr>
              <a:t> v. National Association of REALTORS et al., </a:t>
            </a:r>
            <a:r>
              <a:rPr lang="en-US" sz="2800" dirty="0">
                <a:solidFill>
                  <a:schemeClr val="bg1"/>
                </a:solidFill>
                <a:latin typeface="Trebuchet MS" panose="020B0603020202020204" pitchFamily="34" charset="0"/>
              </a:rPr>
              <a:t>Civil Action Nos.:1:19-cv-01610 and 1:19-cv-2544 (N.D. Ill. 2019) </a:t>
            </a:r>
          </a:p>
          <a:p>
            <a:pPr marL="457200" indent="-457200">
              <a:buClr>
                <a:srgbClr val="6EC59B"/>
              </a:buClr>
              <a:buFont typeface="Wingdings" panose="05000000000000000000" pitchFamily="2" charset="2"/>
              <a:buChar char="§"/>
            </a:pPr>
            <a:endParaRPr lang="en-US" sz="3200" i="1" dirty="0">
              <a:solidFill>
                <a:schemeClr val="bg1"/>
              </a:solidFill>
              <a:latin typeface="Trebuchet MS" panose="020B0603020202020204" pitchFamily="34" charset="0"/>
            </a:endParaRPr>
          </a:p>
          <a:p>
            <a:pPr marL="457200" indent="-457200">
              <a:buClr>
                <a:srgbClr val="6EC59B"/>
              </a:buClr>
              <a:buFont typeface="Wingdings" panose="05000000000000000000" pitchFamily="2" charset="2"/>
              <a:buChar char="§"/>
            </a:pPr>
            <a:r>
              <a:rPr lang="en-US" sz="2800" i="1" dirty="0" err="1">
                <a:solidFill>
                  <a:schemeClr val="bg1"/>
                </a:solidFill>
                <a:latin typeface="Trebuchet MS" panose="020B0603020202020204" pitchFamily="34" charset="0"/>
              </a:rPr>
              <a:t>Sitzer</a:t>
            </a:r>
            <a:r>
              <a:rPr lang="en-US" sz="2800" i="1" dirty="0">
                <a:solidFill>
                  <a:schemeClr val="bg1"/>
                </a:solidFill>
                <a:latin typeface="Trebuchet MS" panose="020B0603020202020204" pitchFamily="34" charset="0"/>
              </a:rPr>
              <a:t> v. National Association of REALTORS et al., </a:t>
            </a:r>
            <a:r>
              <a:rPr lang="en-US" sz="2800" dirty="0">
                <a:solidFill>
                  <a:schemeClr val="bg1"/>
                </a:solidFill>
                <a:latin typeface="Trebuchet MS" panose="020B0603020202020204" pitchFamily="34" charset="0"/>
              </a:rPr>
              <a:t>Case No. 4:19-cv-00332-SRB (W.D. Mo. 2019)</a:t>
            </a:r>
          </a:p>
        </p:txBody>
      </p:sp>
      <p:sp>
        <p:nvSpPr>
          <p:cNvPr id="5" name="Picture Placeholder 4"/>
          <p:cNvSpPr>
            <a:spLocks noGrp="1"/>
          </p:cNvSpPr>
          <p:nvPr>
            <p:ph type="pic" idx="1"/>
          </p:nvPr>
        </p:nvSpPr>
        <p:spPr/>
      </p:sp>
      <p:pic>
        <p:nvPicPr>
          <p:cNvPr id="7" name="Picture Placeholder 2"/>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11" t="14775" r="62058" b="10278"/>
          <a:stretch/>
        </p:blipFill>
        <p:spPr>
          <a:xfrm>
            <a:off x="0" y="4812"/>
            <a:ext cx="4636168" cy="6853188"/>
          </a:xfrm>
          <a:prstGeom prst="rect">
            <a:avLst/>
          </a:prstGeom>
          <a:solidFill>
            <a:schemeClr val="bg1"/>
          </a:solidFill>
        </p:spPr>
      </p:pic>
    </p:spTree>
    <p:extLst>
      <p:ext uri="{BB962C8B-B14F-4D97-AF65-F5344CB8AC3E}">
        <p14:creationId xmlns:p14="http://schemas.microsoft.com/office/powerpoint/2010/main" val="76620603"/>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2392" y="1508760"/>
            <a:ext cx="6327648" cy="2308324"/>
          </a:xfrm>
          <a:prstGeom prst="rect">
            <a:avLst/>
          </a:prstGeom>
          <a:noFill/>
        </p:spPr>
        <p:txBody>
          <a:bodyPr wrap="square" rtlCol="0">
            <a:spAutoFit/>
          </a:bodyPr>
          <a:lstStyle/>
          <a:p>
            <a:pPr marL="457200" indent="-457200">
              <a:buClr>
                <a:srgbClr val="6EC59B"/>
              </a:buClr>
              <a:buFont typeface="Wingdings" panose="05000000000000000000" pitchFamily="2" charset="2"/>
              <a:buChar char="§"/>
            </a:pPr>
            <a:r>
              <a:rPr lang="en-US" sz="2800" i="1" dirty="0">
                <a:solidFill>
                  <a:schemeClr val="bg1"/>
                </a:solidFill>
                <a:latin typeface="Trebuchet MS" panose="020B0603020202020204" pitchFamily="34" charset="0"/>
              </a:rPr>
              <a:t>Leeder v. National Association of REALTORS et al., </a:t>
            </a:r>
            <a:r>
              <a:rPr lang="en-US" sz="2800" dirty="0">
                <a:solidFill>
                  <a:schemeClr val="bg1"/>
                </a:solidFill>
                <a:latin typeface="Trebuchet MS" panose="020B0603020202020204" pitchFamily="34" charset="0"/>
              </a:rPr>
              <a:t>Civil Action No.:1:21-cv-00430 (N.D. Ill. Filed Jan. 25, 2021) </a:t>
            </a:r>
          </a:p>
          <a:p>
            <a:pPr marL="457200" indent="-457200">
              <a:buClr>
                <a:srgbClr val="6EC59B"/>
              </a:buClr>
              <a:buFont typeface="Wingdings" panose="05000000000000000000" pitchFamily="2" charset="2"/>
              <a:buChar char="§"/>
            </a:pPr>
            <a:endParaRPr lang="en-US" sz="3200" i="1" dirty="0">
              <a:solidFill>
                <a:schemeClr val="bg1"/>
              </a:solidFill>
              <a:latin typeface="Trebuchet MS" panose="020B0603020202020204" pitchFamily="34" charset="0"/>
            </a:endParaRPr>
          </a:p>
        </p:txBody>
      </p:sp>
      <p:sp>
        <p:nvSpPr>
          <p:cNvPr id="5" name="Picture Placeholder 4"/>
          <p:cNvSpPr>
            <a:spLocks noGrp="1"/>
          </p:cNvSpPr>
          <p:nvPr>
            <p:ph type="pic" idx="1"/>
          </p:nvPr>
        </p:nvSpPr>
        <p:spPr/>
      </p:sp>
      <p:pic>
        <p:nvPicPr>
          <p:cNvPr id="7" name="Picture Placeholder 2"/>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11" t="14775" r="62058" b="10278"/>
          <a:stretch/>
        </p:blipFill>
        <p:spPr>
          <a:xfrm>
            <a:off x="0" y="4812"/>
            <a:ext cx="4636168" cy="6853188"/>
          </a:xfrm>
          <a:prstGeom prst="rect">
            <a:avLst/>
          </a:prstGeom>
          <a:solidFill>
            <a:schemeClr val="bg1"/>
          </a:solidFill>
        </p:spPr>
      </p:pic>
    </p:spTree>
    <p:extLst>
      <p:ext uri="{BB962C8B-B14F-4D97-AF65-F5344CB8AC3E}">
        <p14:creationId xmlns:p14="http://schemas.microsoft.com/office/powerpoint/2010/main" val="1508638622"/>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6" name="Google Shape;186;p42"/>
          <p:cNvSpPr txBox="1"/>
          <p:nvPr/>
        </p:nvSpPr>
        <p:spPr>
          <a:xfrm rot="21599636">
            <a:off x="960633" y="2605844"/>
            <a:ext cx="2212260" cy="656805"/>
          </a:xfrm>
          <a:prstGeom prst="rect">
            <a:avLst/>
          </a:prstGeom>
          <a:noFill/>
          <a:ln>
            <a:noFill/>
          </a:ln>
        </p:spPr>
        <p:txBody>
          <a:bodyPr spcFirstLastPara="1" wrap="square" lIns="121900" tIns="121900" rIns="121900" bIns="121900" anchor="t" anchorCtr="0">
            <a:noAutofit/>
          </a:bodyPr>
          <a:lstStyle/>
          <a:p>
            <a:r>
              <a:rPr lang="en-US" sz="2100" b="1" dirty="0">
                <a:solidFill>
                  <a:schemeClr val="bg1"/>
                </a:solidFill>
                <a:latin typeface="Trebuchet MS" panose="020B0603020202020204" pitchFamily="34" charset="0"/>
                <a:ea typeface="+mn-lt"/>
                <a:cs typeface="+mn-lt"/>
                <a:sym typeface="Montserrat"/>
              </a:rPr>
              <a:t>REALTORS® are champions of homeownership, property rights and the communities they serve. </a:t>
            </a:r>
            <a:endParaRPr lang="en-US" dirty="0">
              <a:solidFill>
                <a:schemeClr val="bg1"/>
              </a:solidFill>
              <a:latin typeface="Trebuchet MS" panose="020B0603020202020204" pitchFamily="34" charset="0"/>
              <a:sym typeface="Montserrat"/>
            </a:endParaRPr>
          </a:p>
          <a:p>
            <a:endParaRPr lang="en-US" sz="2100" b="1" dirty="0">
              <a:solidFill>
                <a:srgbClr val="FFFFFF"/>
              </a:solidFill>
              <a:latin typeface="Trebuchet MS" panose="020B0603020202020204" pitchFamily="34" charset="0"/>
              <a:ea typeface="Montserrat"/>
              <a:cs typeface="Montserrat"/>
            </a:endParaRPr>
          </a:p>
        </p:txBody>
      </p:sp>
      <p:sp>
        <p:nvSpPr>
          <p:cNvPr id="191" name="Google Shape;191;p42"/>
          <p:cNvSpPr txBox="1"/>
          <p:nvPr/>
        </p:nvSpPr>
        <p:spPr>
          <a:xfrm>
            <a:off x="960594" y="1935690"/>
            <a:ext cx="570800" cy="524800"/>
          </a:xfrm>
          <a:prstGeom prst="rect">
            <a:avLst/>
          </a:prstGeom>
          <a:noFill/>
          <a:ln>
            <a:noFill/>
          </a:ln>
        </p:spPr>
        <p:txBody>
          <a:bodyPr spcFirstLastPara="1" wrap="square" lIns="121900" tIns="121900" rIns="121900" bIns="121900" anchor="t" anchorCtr="0">
            <a:noAutofit/>
          </a:bodyPr>
          <a:lstStyle/>
          <a:p>
            <a:r>
              <a:rPr lang="en-US" sz="3200" b="1" dirty="0">
                <a:solidFill>
                  <a:srgbClr val="007EAB"/>
                </a:solidFill>
                <a:latin typeface="Avenir Next"/>
                <a:ea typeface="Impact"/>
                <a:cs typeface="Impact"/>
                <a:sym typeface="Impact"/>
              </a:rPr>
              <a:t>1</a:t>
            </a:r>
            <a:endParaRPr sz="3200" b="1" dirty="0">
              <a:solidFill>
                <a:srgbClr val="007EAB"/>
              </a:solidFill>
              <a:latin typeface="Avenir Next"/>
              <a:ea typeface="Impact"/>
              <a:cs typeface="Impact"/>
              <a:sym typeface="Impact"/>
            </a:endParaRPr>
          </a:p>
        </p:txBody>
      </p:sp>
      <p:sp>
        <p:nvSpPr>
          <p:cNvPr id="194" name="Google Shape;194;p42"/>
          <p:cNvSpPr/>
          <p:nvPr/>
        </p:nvSpPr>
        <p:spPr>
          <a:xfrm>
            <a:off x="1075613" y="5203414"/>
            <a:ext cx="380800" cy="91600"/>
          </a:xfrm>
          <a:prstGeom prst="rect">
            <a:avLst/>
          </a:prstGeom>
          <a:solidFill>
            <a:srgbClr val="6EC59B"/>
          </a:solidFill>
          <a:ln>
            <a:noFill/>
          </a:ln>
        </p:spPr>
        <p:txBody>
          <a:bodyPr spcFirstLastPara="1" wrap="square" lIns="121900" tIns="121900" rIns="121900" bIns="121900" anchor="ctr" anchorCtr="0">
            <a:noAutofit/>
          </a:bodyPr>
          <a:lstStyle/>
          <a:p>
            <a:endParaRPr sz="2400">
              <a:solidFill>
                <a:srgbClr val="6EC59B"/>
              </a:solidFill>
            </a:endParaRPr>
          </a:p>
        </p:txBody>
      </p:sp>
      <p:sp>
        <p:nvSpPr>
          <p:cNvPr id="196" name="Google Shape;196;p42"/>
          <p:cNvSpPr txBox="1"/>
          <p:nvPr/>
        </p:nvSpPr>
        <p:spPr>
          <a:xfrm>
            <a:off x="960596" y="895443"/>
            <a:ext cx="7691200" cy="499600"/>
          </a:xfrm>
          <a:prstGeom prst="rect">
            <a:avLst/>
          </a:prstGeom>
          <a:noFill/>
          <a:ln>
            <a:noFill/>
          </a:ln>
        </p:spPr>
        <p:txBody>
          <a:bodyPr spcFirstLastPara="1" wrap="square" lIns="121900" tIns="121900" rIns="121900" bIns="121900" anchor="t" anchorCtr="0">
            <a:noAutofit/>
          </a:bodyPr>
          <a:lstStyle/>
          <a:p>
            <a:r>
              <a:rPr lang="en-US" sz="4400" b="1" dirty="0">
                <a:solidFill>
                  <a:srgbClr val="6EC59B"/>
                </a:solidFill>
                <a:latin typeface="Trebuchet MS" panose="020B0603020202020204" pitchFamily="34" charset="0"/>
                <a:ea typeface="Montserrat"/>
                <a:cs typeface="Montserrat"/>
                <a:sym typeface="Montserrat SemiBold"/>
              </a:rPr>
              <a:t>Our story</a:t>
            </a:r>
            <a:endParaRPr lang="en-US" sz="4400" b="1" dirty="0">
              <a:solidFill>
                <a:srgbClr val="6EC59B"/>
              </a:solidFill>
              <a:latin typeface="Trebuchet MS" panose="020B0603020202020204" pitchFamily="34" charset="0"/>
              <a:ea typeface="Montserrat"/>
              <a:cs typeface="Montserrat"/>
              <a:sym typeface="Montserrat"/>
            </a:endParaRPr>
          </a:p>
        </p:txBody>
      </p:sp>
      <p:sp>
        <p:nvSpPr>
          <p:cNvPr id="185" name="Google Shape;185;p42"/>
          <p:cNvSpPr txBox="1"/>
          <p:nvPr/>
        </p:nvSpPr>
        <p:spPr>
          <a:xfrm rot="21599570">
            <a:off x="3259553" y="2616542"/>
            <a:ext cx="2630547" cy="660425"/>
          </a:xfrm>
          <a:prstGeom prst="rect">
            <a:avLst/>
          </a:prstGeom>
          <a:noFill/>
          <a:ln>
            <a:noFill/>
          </a:ln>
        </p:spPr>
        <p:txBody>
          <a:bodyPr spcFirstLastPara="1" wrap="square" lIns="121900" tIns="121900" rIns="121900" bIns="121900" anchor="t" anchorCtr="0">
            <a:noAutofit/>
          </a:bodyPr>
          <a:lstStyle/>
          <a:p>
            <a:r>
              <a:rPr lang="en-US" sz="2100" b="1" dirty="0">
                <a:solidFill>
                  <a:schemeClr val="bg1"/>
                </a:solidFill>
                <a:latin typeface="Trebuchet MS" panose="020B0603020202020204" pitchFamily="34" charset="0"/>
                <a:ea typeface="+mn-lt"/>
                <a:cs typeface="+mn-lt"/>
                <a:sym typeface="Montserrat"/>
              </a:rPr>
              <a:t>The MLS system and the way commissions are paid create competitive, efficient markets that benefit home buyers, sellers and small business. </a:t>
            </a:r>
            <a:endParaRPr lang="en-US" dirty="0">
              <a:solidFill>
                <a:schemeClr val="bg1"/>
              </a:solidFill>
              <a:latin typeface="Trebuchet MS" panose="020B0603020202020204" pitchFamily="34" charset="0"/>
              <a:sym typeface="Montserrat"/>
            </a:endParaRPr>
          </a:p>
          <a:p>
            <a:endParaRPr lang="en-US" sz="2100" b="1" dirty="0">
              <a:solidFill>
                <a:srgbClr val="FFFFFF"/>
              </a:solidFill>
              <a:latin typeface="Trebuchet MS" panose="020B0603020202020204" pitchFamily="34" charset="0"/>
              <a:ea typeface="Montserrat"/>
              <a:cs typeface="Montserrat"/>
            </a:endParaRPr>
          </a:p>
        </p:txBody>
      </p:sp>
      <p:sp>
        <p:nvSpPr>
          <p:cNvPr id="192" name="Google Shape;192;p42"/>
          <p:cNvSpPr txBox="1"/>
          <p:nvPr/>
        </p:nvSpPr>
        <p:spPr>
          <a:xfrm>
            <a:off x="3403283" y="1964445"/>
            <a:ext cx="570800" cy="524800"/>
          </a:xfrm>
          <a:prstGeom prst="rect">
            <a:avLst/>
          </a:prstGeom>
          <a:noFill/>
          <a:ln>
            <a:noFill/>
          </a:ln>
        </p:spPr>
        <p:txBody>
          <a:bodyPr spcFirstLastPara="1" wrap="square" lIns="121900" tIns="121900" rIns="121900" bIns="121900" anchor="t" anchorCtr="0">
            <a:noAutofit/>
          </a:bodyPr>
          <a:lstStyle/>
          <a:p>
            <a:r>
              <a:rPr lang="en-US" sz="3200" b="1" dirty="0">
                <a:solidFill>
                  <a:srgbClr val="007EAB"/>
                </a:solidFill>
                <a:latin typeface="Avenir Next"/>
                <a:ea typeface="Impact"/>
                <a:cs typeface="Impact"/>
                <a:sym typeface="Impact"/>
              </a:rPr>
              <a:t>2</a:t>
            </a:r>
            <a:endParaRPr lang="en-US" sz="3200" b="1">
              <a:solidFill>
                <a:srgbClr val="007EAB"/>
              </a:solidFill>
              <a:latin typeface="Avenir Next"/>
              <a:ea typeface="Impact"/>
              <a:cs typeface="Impact"/>
            </a:endParaRPr>
          </a:p>
        </p:txBody>
      </p:sp>
      <p:sp>
        <p:nvSpPr>
          <p:cNvPr id="195" name="Google Shape;195;p42"/>
          <p:cNvSpPr/>
          <p:nvPr/>
        </p:nvSpPr>
        <p:spPr>
          <a:xfrm>
            <a:off x="3403283" y="5836725"/>
            <a:ext cx="380800" cy="91600"/>
          </a:xfrm>
          <a:prstGeom prst="rect">
            <a:avLst/>
          </a:prstGeom>
          <a:solidFill>
            <a:srgbClr val="6EC59B"/>
          </a:solidFill>
          <a:ln>
            <a:noFill/>
          </a:ln>
        </p:spPr>
        <p:txBody>
          <a:bodyPr spcFirstLastPara="1" wrap="square" lIns="121900" tIns="121900" rIns="121900" bIns="121900" anchor="ctr" anchorCtr="0">
            <a:noAutofit/>
          </a:bodyPr>
          <a:lstStyle/>
          <a:p>
            <a:endParaRPr sz="2400">
              <a:solidFill>
                <a:srgbClr val="6EC59B"/>
              </a:solidFill>
            </a:endParaRPr>
          </a:p>
        </p:txBody>
      </p:sp>
      <p:sp>
        <p:nvSpPr>
          <p:cNvPr id="187" name="Google Shape;187;p42"/>
          <p:cNvSpPr txBox="1"/>
          <p:nvPr/>
        </p:nvSpPr>
        <p:spPr>
          <a:xfrm rot="21599426">
            <a:off x="8865274" y="2587764"/>
            <a:ext cx="2244916" cy="660442"/>
          </a:xfrm>
          <a:prstGeom prst="rect">
            <a:avLst/>
          </a:prstGeom>
          <a:noFill/>
          <a:ln>
            <a:noFill/>
          </a:ln>
        </p:spPr>
        <p:txBody>
          <a:bodyPr spcFirstLastPara="1" wrap="square" lIns="121900" tIns="121900" rIns="121900" bIns="121900" anchor="t" anchorCtr="0">
            <a:noAutofit/>
          </a:bodyPr>
          <a:lstStyle/>
          <a:p>
            <a:r>
              <a:rPr lang="en-US" sz="2100" b="1" dirty="0">
                <a:solidFill>
                  <a:schemeClr val="bg1"/>
                </a:solidFill>
                <a:latin typeface="Trebuchet MS" panose="020B0603020202020204" pitchFamily="34" charset="0"/>
                <a:ea typeface="+mn-lt"/>
                <a:cs typeface="+mn-lt"/>
                <a:sym typeface="Montserrat"/>
              </a:rPr>
              <a:t>These lawsuits are wrong on the facts, wrong on the economics and wrong on the law.</a:t>
            </a:r>
            <a:endParaRPr lang="en-US" dirty="0">
              <a:solidFill>
                <a:schemeClr val="bg1"/>
              </a:solidFill>
              <a:latin typeface="Trebuchet MS" panose="020B0603020202020204" pitchFamily="34" charset="0"/>
            </a:endParaRPr>
          </a:p>
          <a:p>
            <a:endParaRPr sz="2133" b="1" dirty="0">
              <a:solidFill>
                <a:srgbClr val="FFFFFF"/>
              </a:solidFill>
              <a:latin typeface="Trebuchet MS" panose="020B0603020202020204" pitchFamily="34" charset="0"/>
              <a:ea typeface="Montserrat"/>
              <a:cs typeface="Montserrat"/>
              <a:sym typeface="Montserrat"/>
            </a:endParaRPr>
          </a:p>
        </p:txBody>
      </p:sp>
      <p:sp>
        <p:nvSpPr>
          <p:cNvPr id="193" name="Google Shape;193;p42"/>
          <p:cNvSpPr txBox="1"/>
          <p:nvPr/>
        </p:nvSpPr>
        <p:spPr>
          <a:xfrm>
            <a:off x="8865218" y="2065086"/>
            <a:ext cx="570800" cy="524800"/>
          </a:xfrm>
          <a:prstGeom prst="rect">
            <a:avLst/>
          </a:prstGeom>
          <a:noFill/>
          <a:ln>
            <a:noFill/>
          </a:ln>
        </p:spPr>
        <p:txBody>
          <a:bodyPr spcFirstLastPara="1" wrap="square" lIns="121900" tIns="121900" rIns="121900" bIns="121900" anchor="t" anchorCtr="0">
            <a:noAutofit/>
          </a:bodyPr>
          <a:lstStyle/>
          <a:p>
            <a:r>
              <a:rPr lang="en-US" sz="3200" b="1" dirty="0">
                <a:solidFill>
                  <a:srgbClr val="007EAB"/>
                </a:solidFill>
                <a:latin typeface="Avenir Next"/>
                <a:ea typeface="Impact"/>
                <a:cs typeface="Impact"/>
                <a:sym typeface="Impact"/>
              </a:rPr>
              <a:t>4</a:t>
            </a:r>
            <a:endParaRPr lang="en-US" sz="3200" b="1">
              <a:solidFill>
                <a:srgbClr val="007EAB"/>
              </a:solidFill>
              <a:latin typeface="Avenir Next" panose="020B0503020202020204" pitchFamily="34" charset="0"/>
              <a:ea typeface="Impact"/>
              <a:cs typeface="Impact"/>
            </a:endParaRPr>
          </a:p>
        </p:txBody>
      </p:sp>
      <p:sp>
        <p:nvSpPr>
          <p:cNvPr id="197" name="Google Shape;197;p42"/>
          <p:cNvSpPr/>
          <p:nvPr/>
        </p:nvSpPr>
        <p:spPr>
          <a:xfrm>
            <a:off x="8980237" y="5203414"/>
            <a:ext cx="380800" cy="91600"/>
          </a:xfrm>
          <a:prstGeom prst="rect">
            <a:avLst/>
          </a:prstGeom>
          <a:solidFill>
            <a:srgbClr val="6EC59B"/>
          </a:solidFill>
          <a:ln>
            <a:noFill/>
          </a:ln>
        </p:spPr>
        <p:txBody>
          <a:bodyPr spcFirstLastPara="1" wrap="square" lIns="121900" tIns="121900" rIns="121900" bIns="121900" anchor="ctr" anchorCtr="0">
            <a:noAutofit/>
          </a:bodyPr>
          <a:lstStyle/>
          <a:p>
            <a:endParaRPr sz="2400">
              <a:solidFill>
                <a:srgbClr val="6EC59B"/>
              </a:solidFill>
            </a:endParaRPr>
          </a:p>
        </p:txBody>
      </p:sp>
      <p:sp>
        <p:nvSpPr>
          <p:cNvPr id="15" name="Google Shape;185;p42">
            <a:extLst>
              <a:ext uri="{FF2B5EF4-FFF2-40B4-BE49-F238E27FC236}">
                <a16:creationId xmlns:a16="http://schemas.microsoft.com/office/drawing/2014/main" id="{C2E71D58-79A7-46B1-90CA-1B4249C350AE}"/>
              </a:ext>
            </a:extLst>
          </p:cNvPr>
          <p:cNvSpPr txBox="1"/>
          <p:nvPr/>
        </p:nvSpPr>
        <p:spPr>
          <a:xfrm rot="21599570">
            <a:off x="6221286" y="2587804"/>
            <a:ext cx="2357378" cy="660425"/>
          </a:xfrm>
          <a:prstGeom prst="rect">
            <a:avLst/>
          </a:prstGeom>
          <a:noFill/>
          <a:ln>
            <a:noFill/>
          </a:ln>
        </p:spPr>
        <p:txBody>
          <a:bodyPr spcFirstLastPara="1" wrap="square" lIns="121900" tIns="121900" rIns="121900" bIns="121900" anchor="t" anchorCtr="0">
            <a:noAutofit/>
          </a:bodyPr>
          <a:lstStyle/>
          <a:p>
            <a:r>
              <a:rPr lang="en-US" sz="2100" b="1" dirty="0">
                <a:solidFill>
                  <a:schemeClr val="bg1"/>
                </a:solidFill>
                <a:latin typeface="Trebuchet MS" panose="020B0603020202020204" pitchFamily="34" charset="0"/>
                <a:ea typeface="+mn-lt"/>
                <a:cs typeface="+mn-lt"/>
                <a:sym typeface="Montserrat"/>
              </a:rPr>
              <a:t>Local, expert brokers play a crucial role in helping buyers and sellers achieve their goals.</a:t>
            </a:r>
            <a:endParaRPr lang="en-US" dirty="0">
              <a:solidFill>
                <a:schemeClr val="bg1"/>
              </a:solidFill>
              <a:latin typeface="Trebuchet MS" panose="020B0603020202020204" pitchFamily="34" charset="0"/>
              <a:sym typeface="Montserrat"/>
            </a:endParaRPr>
          </a:p>
          <a:p>
            <a:endParaRPr lang="en-US" sz="2100" b="1" dirty="0">
              <a:solidFill>
                <a:srgbClr val="FFFFFF"/>
              </a:solidFill>
              <a:latin typeface="Trebuchet MS" panose="020B0603020202020204" pitchFamily="34" charset="0"/>
              <a:ea typeface="Montserrat"/>
              <a:cs typeface="Montserrat"/>
            </a:endParaRPr>
          </a:p>
        </p:txBody>
      </p:sp>
      <p:sp>
        <p:nvSpPr>
          <p:cNvPr id="16" name="Google Shape;192;p42">
            <a:extLst>
              <a:ext uri="{FF2B5EF4-FFF2-40B4-BE49-F238E27FC236}">
                <a16:creationId xmlns:a16="http://schemas.microsoft.com/office/drawing/2014/main" id="{389719A6-2638-4412-B282-8AE38FCF0D79}"/>
              </a:ext>
            </a:extLst>
          </p:cNvPr>
          <p:cNvSpPr txBox="1"/>
          <p:nvPr/>
        </p:nvSpPr>
        <p:spPr>
          <a:xfrm>
            <a:off x="6307508" y="2036331"/>
            <a:ext cx="570800" cy="524800"/>
          </a:xfrm>
          <a:prstGeom prst="rect">
            <a:avLst/>
          </a:prstGeom>
          <a:noFill/>
          <a:ln>
            <a:noFill/>
          </a:ln>
        </p:spPr>
        <p:txBody>
          <a:bodyPr spcFirstLastPara="1" wrap="square" lIns="121900" tIns="121900" rIns="121900" bIns="121900" anchor="t" anchorCtr="0">
            <a:noAutofit/>
          </a:bodyPr>
          <a:lstStyle/>
          <a:p>
            <a:r>
              <a:rPr lang="en-US" sz="3200" b="1" dirty="0">
                <a:solidFill>
                  <a:srgbClr val="007EAB"/>
                </a:solidFill>
                <a:latin typeface="Avenir Next"/>
                <a:ea typeface="Impact"/>
                <a:cs typeface="Impact"/>
                <a:sym typeface="Impact"/>
              </a:rPr>
              <a:t>3</a:t>
            </a:r>
            <a:endParaRPr lang="en-US" sz="3200" b="1">
              <a:solidFill>
                <a:srgbClr val="007EAB"/>
              </a:solidFill>
              <a:latin typeface="Avenir Next" panose="020B0503020202020204" pitchFamily="34" charset="0"/>
              <a:ea typeface="Impact"/>
              <a:cs typeface="Impact"/>
            </a:endParaRPr>
          </a:p>
        </p:txBody>
      </p:sp>
      <p:sp>
        <p:nvSpPr>
          <p:cNvPr id="19" name="Google Shape;195;p42">
            <a:extLst>
              <a:ext uri="{FF2B5EF4-FFF2-40B4-BE49-F238E27FC236}">
                <a16:creationId xmlns:a16="http://schemas.microsoft.com/office/drawing/2014/main" id="{40D4F9CF-FAB0-41D7-A3C0-169EBF2AE0F0}"/>
              </a:ext>
            </a:extLst>
          </p:cNvPr>
          <p:cNvSpPr/>
          <p:nvPr/>
        </p:nvSpPr>
        <p:spPr>
          <a:xfrm>
            <a:off x="6336263" y="5203414"/>
            <a:ext cx="380800" cy="91600"/>
          </a:xfrm>
          <a:prstGeom prst="rect">
            <a:avLst/>
          </a:prstGeom>
          <a:solidFill>
            <a:srgbClr val="6EC59B"/>
          </a:solidFill>
          <a:ln>
            <a:noFill/>
          </a:ln>
        </p:spPr>
        <p:txBody>
          <a:bodyPr spcFirstLastPara="1" wrap="square" lIns="121900" tIns="121900" rIns="121900" bIns="121900" anchor="ctr" anchorCtr="0">
            <a:noAutofit/>
          </a:bodyPr>
          <a:lstStyle/>
          <a:p>
            <a:endParaRPr sz="2400">
              <a:solidFill>
                <a:srgbClr val="6EC59B"/>
              </a:solidFill>
            </a:endParaRPr>
          </a:p>
        </p:txBody>
      </p:sp>
    </p:spTree>
    <p:extLst>
      <p:ext uri="{BB962C8B-B14F-4D97-AF65-F5344CB8AC3E}">
        <p14:creationId xmlns:p14="http://schemas.microsoft.com/office/powerpoint/2010/main" val="173553802"/>
      </p:ext>
    </p:extLst>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2823843" y="2763153"/>
            <a:ext cx="6544314" cy="1331693"/>
          </a:xfrm>
          <a:prstGeom prst="rect">
            <a:avLst/>
          </a:prstGeom>
          <a:noFill/>
          <a:ln>
            <a:noFill/>
          </a:ln>
        </p:spPr>
        <p:txBody>
          <a:bodyPr spcFirstLastPara="1" wrap="square" lIns="121900" tIns="121900" rIns="121900" bIns="121900" anchor="ctr" anchorCtr="0">
            <a:noAutofit/>
          </a:bodyPr>
          <a:lstStyle/>
          <a:p>
            <a:pPr algn="ctr">
              <a:buClr>
                <a:srgbClr val="000000"/>
              </a:buClr>
              <a:buSzPts val="2500"/>
            </a:pPr>
            <a:r>
              <a:rPr lang="en-US" sz="4000" b="1" dirty="0">
                <a:solidFill>
                  <a:srgbClr val="BED7E9"/>
                </a:solidFill>
                <a:latin typeface="Montserrat" panose="02000505000000020004" pitchFamily="2" charset="77"/>
                <a:ea typeface="Montserrat"/>
                <a:cs typeface="Montserrat"/>
                <a:sym typeface="Montserrat"/>
              </a:rPr>
              <a:t>CLEAR COOPERATION POLICY LAWSUITS</a:t>
            </a:r>
            <a:endParaRPr sz="4000" b="1" dirty="0">
              <a:solidFill>
                <a:srgbClr val="BED7E9"/>
              </a:solidFill>
              <a:latin typeface="Montserrat" panose="02000505000000020004" pitchFamily="2" charset="77"/>
              <a:ea typeface="Montserrat"/>
              <a:cs typeface="Montserrat"/>
              <a:sym typeface="Montserrat"/>
            </a:endParaRPr>
          </a:p>
        </p:txBody>
      </p:sp>
    </p:spTree>
    <p:extLst>
      <p:ext uri="{BB962C8B-B14F-4D97-AF65-F5344CB8AC3E}">
        <p14:creationId xmlns:p14="http://schemas.microsoft.com/office/powerpoint/2010/main" val="2153055983"/>
      </p:ext>
    </p:extLst>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86851" y="432939"/>
            <a:ext cx="6418800" cy="900911"/>
          </a:xfrm>
          <a:prstGeom prst="rect">
            <a:avLst/>
          </a:prstGeom>
          <a:noFill/>
          <a:ln>
            <a:noFill/>
          </a:ln>
        </p:spPr>
        <p:txBody>
          <a:bodyPr spcFirstLastPara="1" wrap="square" lIns="121900" tIns="121900" rIns="121900" bIns="121900" anchor="t" anchorCtr="0">
            <a:noAutofit/>
          </a:bodyPr>
          <a:lstStyle/>
          <a:p>
            <a:pPr>
              <a:buClr>
                <a:srgbClr val="000000"/>
              </a:buClr>
              <a:buSzPts val="2500"/>
            </a:pPr>
            <a:r>
              <a:rPr lang="en-US" sz="4000" b="1" dirty="0">
                <a:solidFill>
                  <a:srgbClr val="BED7E9"/>
                </a:solidFill>
                <a:latin typeface="Montserrat" panose="00000500000000000000" pitchFamily="2" charset="0"/>
                <a:ea typeface="Montserrat"/>
                <a:cs typeface="Montserrat"/>
                <a:sym typeface="Montserrat"/>
              </a:rPr>
              <a:t>Clear Cooperation Policy</a:t>
            </a:r>
            <a:endParaRPr sz="4000" b="1" dirty="0">
              <a:solidFill>
                <a:srgbClr val="BED7E9"/>
              </a:solidFill>
              <a:latin typeface="Montserrat" panose="00000500000000000000" pitchFamily="2" charset="0"/>
              <a:ea typeface="Montserrat"/>
              <a:cs typeface="Montserrat"/>
              <a:sym typeface="Montserrat"/>
            </a:endParaRPr>
          </a:p>
        </p:txBody>
      </p:sp>
      <p:sp>
        <p:nvSpPr>
          <p:cNvPr id="177" name="Google Shape;177;p41"/>
          <p:cNvSpPr/>
          <p:nvPr/>
        </p:nvSpPr>
        <p:spPr>
          <a:xfrm>
            <a:off x="931351" y="1241832"/>
            <a:ext cx="380800" cy="45719"/>
          </a:xfrm>
          <a:prstGeom prst="rect">
            <a:avLst/>
          </a:prstGeom>
          <a:solidFill>
            <a:srgbClr val="F58785"/>
          </a:solidFill>
          <a:ln>
            <a:noFill/>
          </a:ln>
        </p:spPr>
        <p:txBody>
          <a:bodyPr spcFirstLastPara="1" wrap="square" lIns="121900" tIns="121900" rIns="121900" bIns="121900" anchor="ctr" anchorCtr="0">
            <a:noAutofit/>
          </a:bodyPr>
          <a:lstStyle/>
          <a:p>
            <a:endParaRPr sz="2400" dirty="0"/>
          </a:p>
        </p:txBody>
      </p:sp>
      <p:sp>
        <p:nvSpPr>
          <p:cNvPr id="178" name="Google Shape;178;p41"/>
          <p:cNvSpPr txBox="1"/>
          <p:nvPr/>
        </p:nvSpPr>
        <p:spPr>
          <a:xfrm>
            <a:off x="786851" y="1412532"/>
            <a:ext cx="10777620" cy="3910021"/>
          </a:xfrm>
          <a:prstGeom prst="rect">
            <a:avLst/>
          </a:prstGeom>
          <a:noFill/>
          <a:ln>
            <a:noFill/>
          </a:ln>
        </p:spPr>
        <p:txBody>
          <a:bodyPr spcFirstLastPara="1" wrap="square" lIns="121900" tIns="121900" rIns="121900" bIns="121900" anchor="t" anchorCtr="0">
            <a:noAutofit/>
          </a:bodyPr>
          <a:lstStyle/>
          <a:p>
            <a:pPr marL="285750" indent="-285750">
              <a:buFont typeface="Arial" panose="020B0604020202020204" pitchFamily="34" charset="0"/>
              <a:buChar char="•"/>
            </a:pPr>
            <a:r>
              <a:rPr lang="en-US" sz="2400" dirty="0">
                <a:solidFill>
                  <a:schemeClr val="bg1"/>
                </a:solidFill>
                <a:latin typeface="Montserrat" panose="02000505000000020004" pitchFamily="2" charset="77"/>
              </a:rPr>
              <a:t>Adopted in November 2019, by the NAR Board of Directors (729-70) to provide crucial protection for consumers.</a:t>
            </a:r>
          </a:p>
          <a:p>
            <a:pPr marL="285750" indent="-285750">
              <a:buFont typeface="Arial" panose="020B0604020202020204" pitchFamily="34" charset="0"/>
              <a:buChar char="•"/>
            </a:pPr>
            <a:endParaRPr lang="en-US" sz="2400" dirty="0">
              <a:solidFill>
                <a:schemeClr val="bg1"/>
              </a:solidFill>
              <a:latin typeface="Montserrat" panose="02000505000000020004" pitchFamily="2" charset="77"/>
            </a:endParaRPr>
          </a:p>
          <a:p>
            <a:pPr marL="285750" indent="-285750">
              <a:buFont typeface="Arial" panose="020B0604020202020204" pitchFamily="34" charset="0"/>
              <a:buChar char="•"/>
            </a:pPr>
            <a:r>
              <a:rPr lang="en-US" sz="2400" dirty="0">
                <a:solidFill>
                  <a:schemeClr val="bg1"/>
                </a:solidFill>
                <a:latin typeface="Montserrat" panose="02000505000000020004" pitchFamily="2" charset="77"/>
              </a:rPr>
              <a:t>Provides greater transparency and competition between real estate listings and between brokers while still addressing privacy concerns.</a:t>
            </a:r>
          </a:p>
          <a:p>
            <a:pPr marL="285750" indent="-285750">
              <a:buFont typeface="Arial" panose="020B0604020202020204" pitchFamily="34" charset="0"/>
              <a:buChar char="•"/>
            </a:pPr>
            <a:endParaRPr lang="en-US" sz="2400" dirty="0">
              <a:solidFill>
                <a:schemeClr val="bg1"/>
              </a:solidFill>
              <a:latin typeface="Montserrat" panose="02000505000000020004" pitchFamily="2" charset="77"/>
            </a:endParaRPr>
          </a:p>
          <a:p>
            <a:pPr marL="285750" indent="-285750">
              <a:buFont typeface="Arial" panose="020B0604020202020204" pitchFamily="34" charset="0"/>
              <a:buChar char="•"/>
            </a:pPr>
            <a:r>
              <a:rPr lang="en-US" sz="2400" dirty="0">
                <a:solidFill>
                  <a:schemeClr val="bg1"/>
                </a:solidFill>
                <a:latin typeface="Montserrat" panose="02000505000000020004" pitchFamily="2" charset="77"/>
              </a:rPr>
              <a:t>Applies to listings that are publicly marketed and has no impact on properties sold exclusively within the listing brokerage. </a:t>
            </a:r>
          </a:p>
          <a:p>
            <a:pPr marL="285750" indent="-285750">
              <a:buFont typeface="Arial" panose="020B0604020202020204" pitchFamily="34" charset="0"/>
              <a:buChar char="•"/>
            </a:pPr>
            <a:endParaRPr lang="en-US" sz="2400" dirty="0">
              <a:solidFill>
                <a:schemeClr val="bg1"/>
              </a:solidFill>
              <a:latin typeface="Montserrat" panose="02000505000000020004" pitchFamily="2" charset="77"/>
            </a:endParaRPr>
          </a:p>
          <a:p>
            <a:pPr marL="285750" indent="-285750">
              <a:buFont typeface="Arial" panose="020B0604020202020204" pitchFamily="34" charset="0"/>
              <a:buChar char="•"/>
            </a:pPr>
            <a:r>
              <a:rPr lang="en-US" sz="2400" dirty="0">
                <a:solidFill>
                  <a:schemeClr val="bg1"/>
                </a:solidFill>
                <a:latin typeface="Montserrat" panose="02000505000000020004" pitchFamily="2" charset="77"/>
              </a:rPr>
              <a:t>Promotes equal opportunity for all and Fair Housing!</a:t>
            </a:r>
          </a:p>
          <a:p>
            <a:pPr marL="285750" indent="-285750">
              <a:buFont typeface="Arial" panose="020B0604020202020204" pitchFamily="34" charset="0"/>
              <a:buChar char="•"/>
            </a:pPr>
            <a:endParaRPr lang="en-US" sz="2400" dirty="0">
              <a:solidFill>
                <a:schemeClr val="bg1"/>
              </a:solidFill>
              <a:latin typeface="Montserrat" panose="02000505000000020004" pitchFamily="2" charset="77"/>
            </a:endParaRPr>
          </a:p>
          <a:p>
            <a:pPr marL="285750" indent="-285750">
              <a:buFont typeface="Arial" panose="020B0604020202020204" pitchFamily="34" charset="0"/>
              <a:buChar char="•"/>
            </a:pPr>
            <a:r>
              <a:rPr lang="en-US" sz="2400" dirty="0">
                <a:solidFill>
                  <a:schemeClr val="bg1"/>
                </a:solidFill>
                <a:latin typeface="Montserrat" panose="02000505000000020004" pitchFamily="2" charset="77"/>
              </a:rPr>
              <a:t>Remains in effect and is not altered in any way by these lawsuits. </a:t>
            </a:r>
          </a:p>
          <a:p>
            <a:endParaRPr lang="en-US" sz="1600" dirty="0">
              <a:latin typeface="Montserrat" panose="02000505000000020004" pitchFamily="2" charset="77"/>
            </a:endParaRPr>
          </a:p>
        </p:txBody>
      </p:sp>
    </p:spTree>
    <p:extLst>
      <p:ext uri="{BB962C8B-B14F-4D97-AF65-F5344CB8AC3E}">
        <p14:creationId xmlns:p14="http://schemas.microsoft.com/office/powerpoint/2010/main" val="4084745556"/>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54658" y="458956"/>
            <a:ext cx="6327648" cy="5940088"/>
          </a:xfrm>
          <a:prstGeom prst="rect">
            <a:avLst/>
          </a:prstGeom>
          <a:noFill/>
        </p:spPr>
        <p:txBody>
          <a:bodyPr wrap="square" rtlCol="0">
            <a:spAutoFit/>
          </a:bodyPr>
          <a:lstStyle/>
          <a:p>
            <a:pPr marL="457200" indent="-457200">
              <a:buClr>
                <a:srgbClr val="6EC59B"/>
              </a:buClr>
              <a:buFont typeface="Arial" panose="020B0604020202020204" pitchFamily="34" charset="0"/>
              <a:buChar char="•"/>
            </a:pPr>
            <a:r>
              <a:rPr lang="en-US" sz="2000" dirty="0">
                <a:solidFill>
                  <a:schemeClr val="bg1"/>
                </a:solidFill>
                <a:latin typeface="Montserrat"/>
              </a:rPr>
              <a:t>Filed on May 11, 2020</a:t>
            </a:r>
          </a:p>
          <a:p>
            <a:pPr marL="457200" indent="-457200">
              <a:buClr>
                <a:srgbClr val="6EC59B"/>
              </a:buClr>
              <a:buFont typeface="Arial" panose="020B0604020202020204" pitchFamily="34" charset="0"/>
              <a:buChar char="•"/>
            </a:pPr>
            <a:endParaRPr lang="en-US" sz="2000" dirty="0">
              <a:solidFill>
                <a:schemeClr val="bg1"/>
              </a:solidFill>
              <a:latin typeface="Montserrat"/>
            </a:endParaRPr>
          </a:p>
          <a:p>
            <a:pPr marL="457200" indent="-457200">
              <a:buClr>
                <a:srgbClr val="6EC59B"/>
              </a:buClr>
              <a:buFont typeface="Arial" panose="020B0604020202020204" pitchFamily="34" charset="0"/>
              <a:buChar char="•"/>
            </a:pPr>
            <a:r>
              <a:rPr lang="en-US" sz="2000" dirty="0">
                <a:solidFill>
                  <a:schemeClr val="bg1"/>
                </a:solidFill>
                <a:latin typeface="Montserrat"/>
              </a:rPr>
              <a:t>Plaintiff asserts that the Clear Cooperation Policy is anticompetitive</a:t>
            </a:r>
          </a:p>
          <a:p>
            <a:pPr marL="457200" indent="-457200">
              <a:buClr>
                <a:srgbClr val="6EC59B"/>
              </a:buClr>
              <a:buFont typeface="Arial" panose="020B0604020202020204" pitchFamily="34" charset="0"/>
              <a:buChar char="•"/>
            </a:pPr>
            <a:endParaRPr lang="en-US" sz="2000" dirty="0">
              <a:solidFill>
                <a:schemeClr val="bg1"/>
              </a:solidFill>
              <a:latin typeface="Montserrat"/>
            </a:endParaRPr>
          </a:p>
          <a:p>
            <a:pPr marL="457200" indent="-457200">
              <a:buClr>
                <a:srgbClr val="6EC59B"/>
              </a:buClr>
              <a:buFont typeface="Arial" panose="020B0604020202020204" pitchFamily="34" charset="0"/>
              <a:buChar char="•"/>
            </a:pPr>
            <a:r>
              <a:rPr lang="en-US" sz="2000" dirty="0">
                <a:solidFill>
                  <a:schemeClr val="bg1"/>
                </a:solidFill>
                <a:latin typeface="Montserrat"/>
              </a:rPr>
              <a:t>On May 27, 2020, the Court denied Plaintiff’s Motion for TRO Injunction</a:t>
            </a:r>
          </a:p>
          <a:p>
            <a:pPr marL="457200" indent="-457200">
              <a:buClr>
                <a:srgbClr val="6EC59B"/>
              </a:buClr>
              <a:buFont typeface="Arial" panose="020B0604020202020204" pitchFamily="34" charset="0"/>
              <a:buChar char="•"/>
            </a:pPr>
            <a:endParaRPr lang="en-US" sz="2000" dirty="0">
              <a:solidFill>
                <a:schemeClr val="bg1"/>
              </a:solidFill>
              <a:latin typeface="Montserrat"/>
            </a:endParaRPr>
          </a:p>
          <a:p>
            <a:pPr marL="457200" indent="-457200">
              <a:buClr>
                <a:srgbClr val="6EC59B"/>
              </a:buClr>
              <a:buFont typeface="Arial" panose="020B0604020202020204" pitchFamily="34" charset="0"/>
              <a:buChar char="•"/>
            </a:pPr>
            <a:r>
              <a:rPr lang="en-US" sz="2000" dirty="0">
                <a:solidFill>
                  <a:schemeClr val="bg1"/>
                </a:solidFill>
                <a:latin typeface="Montserrat"/>
              </a:rPr>
              <a:t>On July 16, the Court denied Plaintiff’s Motion for Preliminary Injunction </a:t>
            </a:r>
          </a:p>
          <a:p>
            <a:pPr marL="457200" indent="-457200">
              <a:buClr>
                <a:srgbClr val="6EC59B"/>
              </a:buClr>
              <a:buFont typeface="Arial" panose="020B0604020202020204" pitchFamily="34" charset="0"/>
              <a:buChar char="•"/>
            </a:pPr>
            <a:endParaRPr lang="en-US" sz="2000" dirty="0">
              <a:solidFill>
                <a:schemeClr val="bg1"/>
              </a:solidFill>
              <a:latin typeface="Montserrat"/>
            </a:endParaRPr>
          </a:p>
          <a:p>
            <a:pPr marL="457200" indent="-457200">
              <a:buClr>
                <a:srgbClr val="6EC59B"/>
              </a:buClr>
              <a:buFont typeface="Arial" panose="020B0604020202020204" pitchFamily="34" charset="0"/>
              <a:buChar char="•"/>
            </a:pPr>
            <a:r>
              <a:rPr lang="en-US" sz="2000" dirty="0">
                <a:solidFill>
                  <a:schemeClr val="bg1"/>
                </a:solidFill>
                <a:latin typeface="Montserrat"/>
              </a:rPr>
              <a:t>On December 3, the Court granted Defendants’ Motion to Dismiss.</a:t>
            </a:r>
          </a:p>
          <a:p>
            <a:pPr marL="457200" indent="-457200">
              <a:buClr>
                <a:srgbClr val="6EC59B"/>
              </a:buClr>
              <a:buFont typeface="Arial" panose="020B0604020202020204" pitchFamily="34" charset="0"/>
              <a:buChar char="•"/>
            </a:pPr>
            <a:endParaRPr lang="en-US" sz="2000" dirty="0">
              <a:solidFill>
                <a:schemeClr val="bg1"/>
              </a:solidFill>
              <a:latin typeface="Montserrat"/>
            </a:endParaRPr>
          </a:p>
          <a:p>
            <a:pPr marL="457200" indent="-457200">
              <a:buClr>
                <a:srgbClr val="6EC59B"/>
              </a:buClr>
              <a:buFont typeface="Arial" panose="020B0604020202020204" pitchFamily="34" charset="0"/>
              <a:buChar char="•"/>
            </a:pPr>
            <a:r>
              <a:rPr lang="en-US" sz="2000" dirty="0">
                <a:solidFill>
                  <a:schemeClr val="bg1"/>
                </a:solidFill>
                <a:latin typeface="Montserrat"/>
              </a:rPr>
              <a:t>On January 13, 2021, TAN filed a Second Amended Complaint. </a:t>
            </a:r>
          </a:p>
          <a:p>
            <a:pPr marL="457200" indent="-457200">
              <a:buClr>
                <a:srgbClr val="6EC59B"/>
              </a:buClr>
              <a:buFont typeface="Arial" panose="020B0604020202020204" pitchFamily="34" charset="0"/>
              <a:buChar char="•"/>
            </a:pPr>
            <a:endParaRPr lang="en-US" sz="2000" dirty="0">
              <a:solidFill>
                <a:schemeClr val="bg1"/>
              </a:solidFill>
              <a:latin typeface="Montserrat"/>
            </a:endParaRPr>
          </a:p>
          <a:p>
            <a:pPr marL="457200" indent="-457200">
              <a:buClr>
                <a:srgbClr val="6EC59B"/>
              </a:buClr>
              <a:buFont typeface="Arial" panose="020B0604020202020204" pitchFamily="34" charset="0"/>
              <a:buChar char="•"/>
            </a:pPr>
            <a:r>
              <a:rPr lang="en-US" sz="2000" dirty="0">
                <a:solidFill>
                  <a:schemeClr val="bg1"/>
                </a:solidFill>
                <a:latin typeface="Montserrat"/>
              </a:rPr>
              <a:t>On February 15, 2021, NAR filed a Motion to Dismiss the Second Amended Complaint.</a:t>
            </a:r>
          </a:p>
        </p:txBody>
      </p:sp>
      <p:sp>
        <p:nvSpPr>
          <p:cNvPr id="4" name="TextBox 3">
            <a:extLst>
              <a:ext uri="{FF2B5EF4-FFF2-40B4-BE49-F238E27FC236}">
                <a16:creationId xmlns:a16="http://schemas.microsoft.com/office/drawing/2014/main" id="{251D7D8C-F638-4983-8111-7A93EAA16928}"/>
              </a:ext>
            </a:extLst>
          </p:cNvPr>
          <p:cNvSpPr txBox="1"/>
          <p:nvPr/>
        </p:nvSpPr>
        <p:spPr>
          <a:xfrm>
            <a:off x="602117" y="898750"/>
            <a:ext cx="3818965" cy="2677656"/>
          </a:xfrm>
          <a:prstGeom prst="rect">
            <a:avLst/>
          </a:prstGeom>
          <a:noFill/>
        </p:spPr>
        <p:txBody>
          <a:bodyPr wrap="square" rtlCol="0">
            <a:spAutoFit/>
          </a:bodyPr>
          <a:lstStyle/>
          <a:p>
            <a:pPr>
              <a:buClr>
                <a:srgbClr val="6EC59B"/>
              </a:buClr>
            </a:pPr>
            <a:r>
              <a:rPr lang="en-US" sz="2800" i="1" dirty="0">
                <a:solidFill>
                  <a:schemeClr val="bg1"/>
                </a:solidFill>
                <a:latin typeface="Montserrat"/>
              </a:rPr>
              <a:t>Top Agent Network v. National Association of REALTORS® et al., </a:t>
            </a:r>
            <a:r>
              <a:rPr lang="en-US" sz="2800" dirty="0">
                <a:solidFill>
                  <a:schemeClr val="bg1"/>
                </a:solidFill>
                <a:latin typeface="Montserrat" panose="02000505000000020004"/>
              </a:rPr>
              <a:t>Case No. 3:20-cv-03198 (N.D. Cal., 2020)</a:t>
            </a:r>
            <a:endParaRPr lang="en-US" sz="2800" i="1" dirty="0">
              <a:solidFill>
                <a:schemeClr val="bg1"/>
              </a:solidFill>
              <a:latin typeface="Montserrat" panose="02000505000000020004"/>
            </a:endParaRPr>
          </a:p>
          <a:p>
            <a:pPr>
              <a:buClr>
                <a:srgbClr val="6EC59B"/>
              </a:buClr>
            </a:pPr>
            <a:endParaRPr lang="en-US" sz="2800" dirty="0">
              <a:solidFill>
                <a:schemeClr val="bg1"/>
              </a:solidFill>
              <a:latin typeface="Montserrat"/>
            </a:endParaRPr>
          </a:p>
        </p:txBody>
      </p:sp>
      <p:cxnSp>
        <p:nvCxnSpPr>
          <p:cNvPr id="6" name="Google Shape;341;p48">
            <a:extLst>
              <a:ext uri="{FF2B5EF4-FFF2-40B4-BE49-F238E27FC236}">
                <a16:creationId xmlns:a16="http://schemas.microsoft.com/office/drawing/2014/main" id="{C2AF2BD5-124D-4BCC-B026-416466F33192}"/>
              </a:ext>
            </a:extLst>
          </p:cNvPr>
          <p:cNvCxnSpPr>
            <a:cxnSpLocks/>
          </p:cNvCxnSpPr>
          <p:nvPr/>
        </p:nvCxnSpPr>
        <p:spPr>
          <a:xfrm>
            <a:off x="602117" y="4108507"/>
            <a:ext cx="1305600" cy="0"/>
          </a:xfrm>
          <a:prstGeom prst="straightConnector1">
            <a:avLst/>
          </a:prstGeom>
          <a:noFill/>
          <a:ln w="28575" cap="flat" cmpd="sng">
            <a:solidFill>
              <a:srgbClr val="00A69F"/>
            </a:solidFill>
            <a:prstDash val="solid"/>
            <a:round/>
            <a:headEnd type="none" w="sm" len="sm"/>
            <a:tailEnd type="none" w="sm" len="sm"/>
          </a:ln>
        </p:spPr>
      </p:cxnSp>
    </p:spTree>
    <p:extLst>
      <p:ext uri="{BB962C8B-B14F-4D97-AF65-F5344CB8AC3E}">
        <p14:creationId xmlns:p14="http://schemas.microsoft.com/office/powerpoint/2010/main" val="3396828362"/>
      </p:ext>
    </p:extLst>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62235" y="1074509"/>
            <a:ext cx="6327648" cy="5016758"/>
          </a:xfrm>
          <a:prstGeom prst="rect">
            <a:avLst/>
          </a:prstGeom>
          <a:noFill/>
        </p:spPr>
        <p:txBody>
          <a:bodyPr wrap="square" rtlCol="0">
            <a:spAutoFit/>
          </a:bodyPr>
          <a:lstStyle/>
          <a:p>
            <a:pPr marL="457200" indent="-457200">
              <a:buClr>
                <a:srgbClr val="6EC59B"/>
              </a:buClr>
              <a:buFont typeface="Arial" panose="020B0604020202020204" pitchFamily="34" charset="0"/>
              <a:buChar char="•"/>
            </a:pPr>
            <a:r>
              <a:rPr lang="en-US" sz="2000" dirty="0">
                <a:solidFill>
                  <a:schemeClr val="bg1"/>
                </a:solidFill>
                <a:latin typeface="Montserrat"/>
              </a:rPr>
              <a:t>Filed on May 28, 2020</a:t>
            </a:r>
          </a:p>
          <a:p>
            <a:pPr marL="457200" indent="-457200">
              <a:buClr>
                <a:srgbClr val="6EC59B"/>
              </a:buClr>
              <a:buFont typeface="Arial" panose="020B0604020202020204" pitchFamily="34" charset="0"/>
              <a:buChar char="•"/>
            </a:pPr>
            <a:endParaRPr lang="en-US" sz="2000" dirty="0">
              <a:solidFill>
                <a:schemeClr val="bg1"/>
              </a:solidFill>
              <a:latin typeface="Montserrat"/>
            </a:endParaRPr>
          </a:p>
          <a:p>
            <a:pPr marL="457200" indent="-457200">
              <a:buClr>
                <a:srgbClr val="6EC59B"/>
              </a:buClr>
              <a:buFont typeface="Arial" panose="020B0604020202020204" pitchFamily="34" charset="0"/>
              <a:buChar char="•"/>
            </a:pPr>
            <a:r>
              <a:rPr lang="en-US" sz="2000" dirty="0">
                <a:solidFill>
                  <a:schemeClr val="bg1"/>
                </a:solidFill>
                <a:latin typeface="Montserrat"/>
              </a:rPr>
              <a:t>California Regional MLS, Midwest Real Estate Data, LLC., and Bright MLS, Inc. are also named defendants</a:t>
            </a:r>
          </a:p>
          <a:p>
            <a:pPr marL="457200" indent="-457200">
              <a:buClr>
                <a:srgbClr val="6EC59B"/>
              </a:buClr>
              <a:buFont typeface="Arial" panose="020B0604020202020204" pitchFamily="34" charset="0"/>
              <a:buChar char="•"/>
            </a:pPr>
            <a:endParaRPr lang="en-US" sz="2000" dirty="0">
              <a:solidFill>
                <a:schemeClr val="bg1"/>
              </a:solidFill>
              <a:latin typeface="Montserrat"/>
            </a:endParaRPr>
          </a:p>
          <a:p>
            <a:pPr marL="457200" indent="-457200">
              <a:buClr>
                <a:srgbClr val="6EC59B"/>
              </a:buClr>
              <a:buFont typeface="Arial" panose="020B0604020202020204" pitchFamily="34" charset="0"/>
              <a:buChar char="•"/>
            </a:pPr>
            <a:r>
              <a:rPr lang="en-US" sz="2000" dirty="0">
                <a:solidFill>
                  <a:schemeClr val="bg1"/>
                </a:solidFill>
                <a:latin typeface="Montserrat"/>
              </a:rPr>
              <a:t>The Plaintiff asserts that the Clear Cooperation Policy is anticompetitive</a:t>
            </a:r>
          </a:p>
          <a:p>
            <a:pPr marL="457200" indent="-457200">
              <a:buClr>
                <a:srgbClr val="6EC59B"/>
              </a:buClr>
              <a:buFont typeface="Arial" panose="020B0604020202020204" pitchFamily="34" charset="0"/>
              <a:buChar char="•"/>
            </a:pPr>
            <a:endParaRPr lang="en-US" sz="2000" dirty="0">
              <a:solidFill>
                <a:schemeClr val="bg1"/>
              </a:solidFill>
              <a:latin typeface="Montserrat"/>
            </a:endParaRPr>
          </a:p>
          <a:p>
            <a:pPr marL="457200" indent="-457200">
              <a:buClr>
                <a:srgbClr val="6EC59B"/>
              </a:buClr>
              <a:buFont typeface="Arial" panose="020B0604020202020204" pitchFamily="34" charset="0"/>
              <a:buChar char="•"/>
            </a:pPr>
            <a:r>
              <a:rPr lang="en-US" sz="2000" dirty="0">
                <a:solidFill>
                  <a:schemeClr val="bg1"/>
                </a:solidFill>
                <a:latin typeface="Montserrat"/>
              </a:rPr>
              <a:t>Plaintiff seeks a permanent injunction </a:t>
            </a:r>
          </a:p>
          <a:p>
            <a:pPr marL="457200" indent="-457200">
              <a:buClr>
                <a:srgbClr val="6EC59B"/>
              </a:buClr>
              <a:buFont typeface="Arial" panose="020B0604020202020204" pitchFamily="34" charset="0"/>
              <a:buChar char="•"/>
            </a:pPr>
            <a:endParaRPr lang="en-US" sz="2000" dirty="0">
              <a:solidFill>
                <a:schemeClr val="bg1"/>
              </a:solidFill>
              <a:latin typeface="Montserrat"/>
            </a:endParaRPr>
          </a:p>
          <a:p>
            <a:pPr marL="457200" indent="-457200">
              <a:buClr>
                <a:srgbClr val="6EC59B"/>
              </a:buClr>
              <a:buFont typeface="Arial" panose="020B0604020202020204" pitchFamily="34" charset="0"/>
              <a:buChar char="•"/>
            </a:pPr>
            <a:r>
              <a:rPr lang="en-US" sz="2000" dirty="0">
                <a:solidFill>
                  <a:schemeClr val="bg1"/>
                </a:solidFill>
                <a:latin typeface="Montserrat"/>
              </a:rPr>
              <a:t>On February 3, 2021, the court granted NAR’s Motion to Dismiss the case with prejudice.</a:t>
            </a:r>
          </a:p>
          <a:p>
            <a:pPr marL="457200" indent="-457200">
              <a:buClr>
                <a:srgbClr val="6EC59B"/>
              </a:buClr>
              <a:buFont typeface="Arial" panose="020B0604020202020204" pitchFamily="34" charset="0"/>
              <a:buChar char="•"/>
            </a:pPr>
            <a:endParaRPr lang="en-US" sz="2000" dirty="0">
              <a:solidFill>
                <a:schemeClr val="bg1"/>
              </a:solidFill>
              <a:latin typeface="Montserrat"/>
            </a:endParaRPr>
          </a:p>
          <a:p>
            <a:pPr lvl="1">
              <a:buClr>
                <a:srgbClr val="6EC59B"/>
              </a:buClr>
            </a:pPr>
            <a:endParaRPr lang="en-US" sz="2000" dirty="0">
              <a:solidFill>
                <a:schemeClr val="bg1"/>
              </a:solidFill>
              <a:latin typeface="Montserrat"/>
            </a:endParaRPr>
          </a:p>
          <a:p>
            <a:pPr>
              <a:buClr>
                <a:srgbClr val="6EC59B"/>
              </a:buClr>
            </a:pPr>
            <a:endParaRPr lang="en-US" sz="2000" i="1" dirty="0">
              <a:solidFill>
                <a:schemeClr val="bg1"/>
              </a:solidFill>
              <a:latin typeface="Montserrat"/>
            </a:endParaRPr>
          </a:p>
        </p:txBody>
      </p:sp>
      <p:sp>
        <p:nvSpPr>
          <p:cNvPr id="4" name="TextBox 3">
            <a:extLst>
              <a:ext uri="{FF2B5EF4-FFF2-40B4-BE49-F238E27FC236}">
                <a16:creationId xmlns:a16="http://schemas.microsoft.com/office/drawing/2014/main" id="{251D7D8C-F638-4983-8111-7A93EAA16928}"/>
              </a:ext>
            </a:extLst>
          </p:cNvPr>
          <p:cNvSpPr txBox="1"/>
          <p:nvPr/>
        </p:nvSpPr>
        <p:spPr>
          <a:xfrm>
            <a:off x="497162" y="1076787"/>
            <a:ext cx="3818965" cy="2677656"/>
          </a:xfrm>
          <a:prstGeom prst="rect">
            <a:avLst/>
          </a:prstGeom>
          <a:noFill/>
        </p:spPr>
        <p:txBody>
          <a:bodyPr wrap="square" rtlCol="0">
            <a:spAutoFit/>
          </a:bodyPr>
          <a:lstStyle/>
          <a:p>
            <a:pPr>
              <a:buClr>
                <a:srgbClr val="6EC59B"/>
              </a:buClr>
            </a:pPr>
            <a:r>
              <a:rPr lang="en-US" sz="2800" i="1" dirty="0">
                <a:solidFill>
                  <a:schemeClr val="bg1"/>
                </a:solidFill>
                <a:latin typeface="Montserrat" panose="02000505000000020004"/>
              </a:rPr>
              <a:t>The PLS.com, LLC v. National Association of REALTORS® et al.</a:t>
            </a:r>
            <a:r>
              <a:rPr lang="en-US" sz="2800" dirty="0">
                <a:solidFill>
                  <a:schemeClr val="bg1"/>
                </a:solidFill>
                <a:latin typeface="Montserrat" panose="02000505000000020004"/>
              </a:rPr>
              <a:t>, Case No. 2:20-cv-04790 (C.D. Cal., 2020)</a:t>
            </a:r>
          </a:p>
          <a:p>
            <a:pPr>
              <a:buClr>
                <a:srgbClr val="6EC59B"/>
              </a:buClr>
            </a:pPr>
            <a:endParaRPr lang="en-US" sz="2800" dirty="0">
              <a:solidFill>
                <a:schemeClr val="bg1"/>
              </a:solidFill>
              <a:latin typeface="Montserrat" panose="02000505000000020004"/>
            </a:endParaRPr>
          </a:p>
        </p:txBody>
      </p:sp>
      <p:cxnSp>
        <p:nvCxnSpPr>
          <p:cNvPr id="6" name="Google Shape;341;p48">
            <a:extLst>
              <a:ext uri="{FF2B5EF4-FFF2-40B4-BE49-F238E27FC236}">
                <a16:creationId xmlns:a16="http://schemas.microsoft.com/office/drawing/2014/main" id="{C2AF2BD5-124D-4BCC-B026-416466F33192}"/>
              </a:ext>
            </a:extLst>
          </p:cNvPr>
          <p:cNvCxnSpPr>
            <a:cxnSpLocks/>
          </p:cNvCxnSpPr>
          <p:nvPr/>
        </p:nvCxnSpPr>
        <p:spPr>
          <a:xfrm>
            <a:off x="602117" y="3754443"/>
            <a:ext cx="1305600" cy="0"/>
          </a:xfrm>
          <a:prstGeom prst="straightConnector1">
            <a:avLst/>
          </a:prstGeom>
          <a:noFill/>
          <a:ln w="28575" cap="flat" cmpd="sng">
            <a:solidFill>
              <a:srgbClr val="00A69F"/>
            </a:solidFill>
            <a:prstDash val="solid"/>
            <a:round/>
            <a:headEnd type="none" w="sm" len="sm"/>
            <a:tailEnd type="none" w="sm" len="sm"/>
          </a:ln>
        </p:spPr>
      </p:cxnSp>
    </p:spTree>
    <p:extLst>
      <p:ext uri="{BB962C8B-B14F-4D97-AF65-F5344CB8AC3E}">
        <p14:creationId xmlns:p14="http://schemas.microsoft.com/office/powerpoint/2010/main" val="2353879529"/>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4B95FA-AA45-43DE-BE33-35B1F8530BDA}"/>
              </a:ext>
            </a:extLst>
          </p:cNvPr>
          <p:cNvSpPr>
            <a:spLocks noGrp="1"/>
          </p:cNvSpPr>
          <p:nvPr>
            <p:ph type="sldNum" sz="quarter" idx="4"/>
          </p:nvPr>
        </p:nvSpPr>
        <p:spPr/>
        <p:txBody>
          <a:bodyPr/>
          <a:lstStyle/>
          <a:p>
            <a:fld id="{C3874963-793F-D045-B9DE-BFF4034ACFD8}" type="slidenum">
              <a:rPr lang="en-US" smtClean="0"/>
              <a:pPr/>
              <a:t>2</a:t>
            </a:fld>
            <a:endParaRPr lang="en-US" dirty="0"/>
          </a:p>
        </p:txBody>
      </p:sp>
      <p:sp>
        <p:nvSpPr>
          <p:cNvPr id="3" name="Rectangle 2">
            <a:extLst>
              <a:ext uri="{FF2B5EF4-FFF2-40B4-BE49-F238E27FC236}">
                <a16:creationId xmlns:a16="http://schemas.microsoft.com/office/drawing/2014/main" id="{DB9C2958-ECBD-4A07-B754-89504E270A5C}"/>
              </a:ext>
            </a:extLst>
          </p:cNvPr>
          <p:cNvSpPr/>
          <p:nvPr/>
        </p:nvSpPr>
        <p:spPr>
          <a:xfrm>
            <a:off x="4442239" y="1918874"/>
            <a:ext cx="5129930" cy="646331"/>
          </a:xfrm>
          <a:prstGeom prst="rect">
            <a:avLst/>
          </a:prstGeom>
        </p:spPr>
        <p:txBody>
          <a:bodyPr wrap="none">
            <a:spAutoFit/>
          </a:bodyPr>
          <a:lstStyle/>
          <a:p>
            <a:r>
              <a:rPr lang="en-US" sz="3600" dirty="0">
                <a:solidFill>
                  <a:srgbClr val="006CB7"/>
                </a:solidFill>
                <a:latin typeface="Montserrat" panose="00000500000000000000" pitchFamily="2" charset="0"/>
              </a:rPr>
              <a:t>NAR-DOJ Settlement</a:t>
            </a:r>
          </a:p>
        </p:txBody>
      </p:sp>
    </p:spTree>
    <p:extLst>
      <p:ext uri="{BB962C8B-B14F-4D97-AF65-F5344CB8AC3E}">
        <p14:creationId xmlns:p14="http://schemas.microsoft.com/office/powerpoint/2010/main" val="375853930"/>
      </p:ext>
    </p:ext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3B5984-8295-4783-96D0-D830475AA613}"/>
              </a:ext>
            </a:extLst>
          </p:cNvPr>
          <p:cNvSpPr>
            <a:spLocks noGrp="1"/>
          </p:cNvSpPr>
          <p:nvPr>
            <p:ph type="sldNum" sz="quarter" idx="4"/>
          </p:nvPr>
        </p:nvSpPr>
        <p:spPr/>
        <p:txBody>
          <a:bodyPr/>
          <a:lstStyle/>
          <a:p>
            <a:fld id="{C3874963-793F-D045-B9DE-BFF4034ACFD8}" type="slidenum">
              <a:rPr lang="en-US" smtClean="0"/>
              <a:pPr/>
              <a:t>20</a:t>
            </a:fld>
            <a:endParaRPr lang="en-US" dirty="0"/>
          </a:p>
        </p:txBody>
      </p:sp>
      <p:sp>
        <p:nvSpPr>
          <p:cNvPr id="3" name="Rectangle 2">
            <a:extLst>
              <a:ext uri="{FF2B5EF4-FFF2-40B4-BE49-F238E27FC236}">
                <a16:creationId xmlns:a16="http://schemas.microsoft.com/office/drawing/2014/main" id="{C4C671FB-A789-4C39-8C6A-8D7D06DB5A7A}"/>
              </a:ext>
            </a:extLst>
          </p:cNvPr>
          <p:cNvSpPr/>
          <p:nvPr/>
        </p:nvSpPr>
        <p:spPr>
          <a:xfrm>
            <a:off x="3207391" y="1352859"/>
            <a:ext cx="8637864" cy="1384995"/>
          </a:xfrm>
          <a:prstGeom prst="rect">
            <a:avLst/>
          </a:prstGeom>
        </p:spPr>
        <p:txBody>
          <a:bodyPr wrap="square">
            <a:spAutoFit/>
          </a:bodyPr>
          <a:lstStyle/>
          <a:p>
            <a:r>
              <a:rPr lang="en-US" sz="3200" dirty="0">
                <a:solidFill>
                  <a:srgbClr val="006CB7"/>
                </a:solidFill>
                <a:latin typeface="Montserrat" panose="00000500000000000000" pitchFamily="2" charset="0"/>
              </a:rPr>
              <a:t>CHANGES TO THE CODE OF ETHICS AND PROFESSIONAL STANDARDS POLICIES</a:t>
            </a:r>
          </a:p>
          <a:p>
            <a:r>
              <a:rPr lang="en-US" sz="2000" dirty="0">
                <a:solidFill>
                  <a:srgbClr val="006CB7"/>
                </a:solidFill>
                <a:latin typeface="Montserrat" panose="00000500000000000000" pitchFamily="2" charset="0"/>
              </a:rPr>
              <a:t>Approved by the NAR Board of Directors November 2020</a:t>
            </a:r>
          </a:p>
        </p:txBody>
      </p:sp>
    </p:spTree>
    <p:extLst>
      <p:ext uri="{BB962C8B-B14F-4D97-AF65-F5344CB8AC3E}">
        <p14:creationId xmlns:p14="http://schemas.microsoft.com/office/powerpoint/2010/main" val="3670839815"/>
      </p:ext>
    </p:extLst>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0D0632-3A5C-134E-A5C0-C6C0C0E67DC1}"/>
              </a:ext>
            </a:extLst>
          </p:cNvPr>
          <p:cNvSpPr txBox="1"/>
          <p:nvPr/>
        </p:nvSpPr>
        <p:spPr>
          <a:xfrm>
            <a:off x="1060363" y="658508"/>
            <a:ext cx="2481969" cy="523220"/>
          </a:xfrm>
          <a:prstGeom prst="rect">
            <a:avLst/>
          </a:prstGeom>
          <a:noFill/>
        </p:spPr>
        <p:txBody>
          <a:bodyPr wrap="square" rtlCol="0">
            <a:spAutoFit/>
          </a:bodyPr>
          <a:lstStyle/>
          <a:p>
            <a:r>
              <a:rPr lang="en-US" sz="2800" b="1" dirty="0">
                <a:solidFill>
                  <a:schemeClr val="bg1"/>
                </a:solidFill>
                <a:latin typeface="Montserrat" panose="02000505000000020004" pitchFamily="2" charset="77"/>
              </a:rPr>
              <a:t>HISTORY</a:t>
            </a:r>
          </a:p>
        </p:txBody>
      </p:sp>
      <p:sp>
        <p:nvSpPr>
          <p:cNvPr id="8" name="Rectangle 7">
            <a:extLst>
              <a:ext uri="{FF2B5EF4-FFF2-40B4-BE49-F238E27FC236}">
                <a16:creationId xmlns:a16="http://schemas.microsoft.com/office/drawing/2014/main" id="{DCE23993-9157-A14D-9B3F-F5B2BE158A64}"/>
              </a:ext>
            </a:extLst>
          </p:cNvPr>
          <p:cNvSpPr/>
          <p:nvPr/>
        </p:nvSpPr>
        <p:spPr>
          <a:xfrm>
            <a:off x="1060362" y="1497413"/>
            <a:ext cx="10124874" cy="4426853"/>
          </a:xfrm>
          <a:prstGeom prst="rect">
            <a:avLst/>
          </a:prstGeom>
        </p:spPr>
        <p:txBody>
          <a:bodyPr wrap="square">
            <a:spAutoFit/>
          </a:bodyPr>
          <a:lstStyle/>
          <a:p>
            <a:pPr marL="12700" marR="5080">
              <a:lnSpc>
                <a:spcPct val="100000"/>
              </a:lnSpc>
              <a:spcBef>
                <a:spcPts val="100"/>
              </a:spcBef>
            </a:pPr>
            <a:r>
              <a:rPr lang="en-US" sz="2000" spc="-5" dirty="0">
                <a:solidFill>
                  <a:srgbClr val="FFFFFF"/>
                </a:solidFill>
                <a:latin typeface="Montserrat"/>
                <a:cs typeface="Montserrat"/>
              </a:rPr>
              <a:t>The Code of Ethics was adopted in 1913 with the Golden Rule as its theme. It is premised upon moral integrity and competent service to clients as well as dedication to the public interest and welfare. The Code has been amended many times to reflect changes in the real estate marketplace, the needs of consumers, and the perceptions and values of society.</a:t>
            </a:r>
          </a:p>
          <a:p>
            <a:pPr marL="12700" marR="5080">
              <a:lnSpc>
                <a:spcPct val="100000"/>
              </a:lnSpc>
              <a:spcBef>
                <a:spcPts val="100"/>
              </a:spcBef>
            </a:pPr>
            <a:endParaRPr lang="en-US" sz="2000" spc="-5" dirty="0">
              <a:solidFill>
                <a:srgbClr val="FFFFFF"/>
              </a:solidFill>
              <a:latin typeface="Montserrat"/>
              <a:cs typeface="Montserrat"/>
            </a:endParaRPr>
          </a:p>
          <a:p>
            <a:pPr marL="12700" marR="5080">
              <a:lnSpc>
                <a:spcPct val="100000"/>
              </a:lnSpc>
              <a:spcBef>
                <a:spcPts val="100"/>
              </a:spcBef>
            </a:pPr>
            <a:r>
              <a:rPr lang="en-US" sz="2000" spc="-5" dirty="0">
                <a:solidFill>
                  <a:srgbClr val="FFFFFF"/>
                </a:solidFill>
                <a:latin typeface="Montserrat"/>
                <a:cs typeface="Montserrat"/>
              </a:rPr>
              <a:t>The </a:t>
            </a:r>
            <a:r>
              <a:rPr lang="en-US" sz="2000" dirty="0">
                <a:solidFill>
                  <a:srgbClr val="FFFFFF"/>
                </a:solidFill>
                <a:latin typeface="Montserrat"/>
                <a:cs typeface="Montserrat"/>
              </a:rPr>
              <a:t>NAR </a:t>
            </a:r>
            <a:r>
              <a:rPr lang="en-US" sz="2000" spc="-5" dirty="0">
                <a:solidFill>
                  <a:srgbClr val="FFFFFF"/>
                </a:solidFill>
                <a:latin typeface="Montserrat"/>
                <a:cs typeface="Montserrat"/>
              </a:rPr>
              <a:t>Professional Standards Committee met on </a:t>
            </a:r>
            <a:r>
              <a:rPr lang="en-US" sz="2000" dirty="0">
                <a:solidFill>
                  <a:srgbClr val="FFFFFF"/>
                </a:solidFill>
                <a:latin typeface="Montserrat"/>
                <a:cs typeface="Montserrat"/>
              </a:rPr>
              <a:t>October </a:t>
            </a:r>
            <a:r>
              <a:rPr lang="en-US" sz="2000" spc="-5" dirty="0">
                <a:solidFill>
                  <a:srgbClr val="FFFFFF"/>
                </a:solidFill>
                <a:latin typeface="Montserrat"/>
                <a:cs typeface="Montserrat"/>
              </a:rPr>
              <a:t>5, </a:t>
            </a:r>
            <a:r>
              <a:rPr lang="en-US" sz="2000" dirty="0">
                <a:solidFill>
                  <a:srgbClr val="FFFFFF"/>
                </a:solidFill>
                <a:latin typeface="Montserrat"/>
                <a:cs typeface="Montserrat"/>
              </a:rPr>
              <a:t>2020, </a:t>
            </a:r>
            <a:r>
              <a:rPr lang="en-US" sz="2000" spc="-5" dirty="0">
                <a:solidFill>
                  <a:srgbClr val="FFFFFF"/>
                </a:solidFill>
                <a:latin typeface="Montserrat"/>
                <a:cs typeface="Montserrat"/>
              </a:rPr>
              <a:t>to  </a:t>
            </a:r>
            <a:r>
              <a:rPr lang="en-US" sz="2000" dirty="0">
                <a:solidFill>
                  <a:srgbClr val="FFFFFF"/>
                </a:solidFill>
                <a:latin typeface="Montserrat"/>
                <a:cs typeface="Montserrat"/>
              </a:rPr>
              <a:t>consider </a:t>
            </a:r>
            <a:r>
              <a:rPr lang="en-US" sz="2000" spc="-5" dirty="0">
                <a:solidFill>
                  <a:srgbClr val="FFFFFF"/>
                </a:solidFill>
                <a:latin typeface="Montserrat"/>
                <a:cs typeface="Montserrat"/>
              </a:rPr>
              <a:t>recommendations from its Interpretations and </a:t>
            </a:r>
            <a:r>
              <a:rPr lang="en-US" sz="2000" dirty="0">
                <a:solidFill>
                  <a:srgbClr val="FFFFFF"/>
                </a:solidFill>
                <a:latin typeface="Montserrat"/>
                <a:cs typeface="Montserrat"/>
              </a:rPr>
              <a:t>Procedures  </a:t>
            </a:r>
            <a:r>
              <a:rPr lang="en-US" sz="2000" spc="-5" dirty="0">
                <a:solidFill>
                  <a:srgbClr val="FFFFFF"/>
                </a:solidFill>
                <a:latin typeface="Montserrat"/>
                <a:cs typeface="Montserrat"/>
              </a:rPr>
              <a:t>Advisory Board on the </a:t>
            </a:r>
            <a:r>
              <a:rPr lang="en-US" sz="2000" dirty="0">
                <a:solidFill>
                  <a:srgbClr val="FFFFFF"/>
                </a:solidFill>
                <a:latin typeface="Montserrat"/>
                <a:cs typeface="Montserrat"/>
              </a:rPr>
              <a:t>Code </a:t>
            </a:r>
            <a:r>
              <a:rPr lang="en-US" sz="2000" spc="-5" dirty="0">
                <a:solidFill>
                  <a:srgbClr val="FFFFFF"/>
                </a:solidFill>
                <a:latin typeface="Montserrat"/>
                <a:cs typeface="Montserrat"/>
              </a:rPr>
              <a:t>of Ethics’ </a:t>
            </a:r>
            <a:r>
              <a:rPr lang="en-US" sz="2000" dirty="0">
                <a:solidFill>
                  <a:srgbClr val="FFFFFF"/>
                </a:solidFill>
                <a:latin typeface="Montserrat"/>
                <a:cs typeface="Montserrat"/>
              </a:rPr>
              <a:t>applicability </a:t>
            </a:r>
            <a:r>
              <a:rPr lang="en-US" sz="2000" spc="-5" dirty="0">
                <a:solidFill>
                  <a:srgbClr val="FFFFFF"/>
                </a:solidFill>
                <a:latin typeface="Montserrat"/>
                <a:cs typeface="Montserrat"/>
              </a:rPr>
              <a:t>to discriminatory  </a:t>
            </a:r>
            <a:r>
              <a:rPr lang="en-US" sz="2000" dirty="0">
                <a:solidFill>
                  <a:srgbClr val="FFFFFF"/>
                </a:solidFill>
                <a:latin typeface="Montserrat"/>
                <a:cs typeface="Montserrat"/>
              </a:rPr>
              <a:t>speech </a:t>
            </a:r>
            <a:r>
              <a:rPr lang="en-US" sz="2000" spc="-5" dirty="0">
                <a:solidFill>
                  <a:srgbClr val="FFFFFF"/>
                </a:solidFill>
                <a:latin typeface="Montserrat"/>
                <a:cs typeface="Montserrat"/>
              </a:rPr>
              <a:t>and</a:t>
            </a:r>
            <a:r>
              <a:rPr lang="en-US" sz="2000" spc="-15" dirty="0">
                <a:solidFill>
                  <a:srgbClr val="FFFFFF"/>
                </a:solidFill>
                <a:latin typeface="Montserrat"/>
                <a:cs typeface="Montserrat"/>
              </a:rPr>
              <a:t> </a:t>
            </a:r>
            <a:r>
              <a:rPr lang="en-US" sz="2000" dirty="0">
                <a:solidFill>
                  <a:srgbClr val="FFFFFF"/>
                </a:solidFill>
                <a:latin typeface="Montserrat"/>
                <a:cs typeface="Montserrat"/>
              </a:rPr>
              <a:t>conduct.</a:t>
            </a:r>
            <a:endParaRPr lang="en-US" sz="2000" dirty="0">
              <a:latin typeface="Montserrat"/>
              <a:cs typeface="Montserrat"/>
            </a:endParaRPr>
          </a:p>
          <a:p>
            <a:pPr>
              <a:lnSpc>
                <a:spcPct val="100000"/>
              </a:lnSpc>
              <a:spcBef>
                <a:spcPts val="10"/>
              </a:spcBef>
            </a:pPr>
            <a:endParaRPr lang="en-US" sz="2000" dirty="0">
              <a:latin typeface="Montserrat"/>
              <a:cs typeface="Montserrat"/>
            </a:endParaRPr>
          </a:p>
          <a:p>
            <a:pPr marL="12700" marR="83820">
              <a:lnSpc>
                <a:spcPct val="100000"/>
              </a:lnSpc>
            </a:pPr>
            <a:r>
              <a:rPr lang="en-US" sz="2000" spc="-5" dirty="0">
                <a:solidFill>
                  <a:srgbClr val="FFFFFF"/>
                </a:solidFill>
                <a:latin typeface="Montserrat"/>
                <a:cs typeface="Montserrat"/>
              </a:rPr>
              <a:t>The Committee approved the Advisory Board’s recommendations, and  </a:t>
            </a:r>
            <a:r>
              <a:rPr lang="en-US" sz="2000" dirty="0">
                <a:solidFill>
                  <a:srgbClr val="FFFFFF"/>
                </a:solidFill>
                <a:latin typeface="Montserrat"/>
                <a:cs typeface="Montserrat"/>
              </a:rPr>
              <a:t>six </a:t>
            </a:r>
            <a:r>
              <a:rPr lang="en-US" sz="2000" spc="-5" dirty="0">
                <a:solidFill>
                  <a:srgbClr val="FFFFFF"/>
                </a:solidFill>
                <a:latin typeface="Montserrat"/>
                <a:cs typeface="Montserrat"/>
              </a:rPr>
              <a:t>of them were presented to and approved </a:t>
            </a:r>
            <a:r>
              <a:rPr lang="en-US" sz="2000" dirty="0">
                <a:solidFill>
                  <a:srgbClr val="FFFFFF"/>
                </a:solidFill>
                <a:latin typeface="Montserrat"/>
                <a:cs typeface="Montserrat"/>
              </a:rPr>
              <a:t>by </a:t>
            </a:r>
            <a:r>
              <a:rPr lang="en-US" sz="2000" spc="-5" dirty="0">
                <a:solidFill>
                  <a:srgbClr val="FFFFFF"/>
                </a:solidFill>
                <a:latin typeface="Montserrat"/>
                <a:cs typeface="Montserrat"/>
              </a:rPr>
              <a:t>the </a:t>
            </a:r>
            <a:r>
              <a:rPr lang="en-US" sz="2000" dirty="0">
                <a:solidFill>
                  <a:srgbClr val="FFFFFF"/>
                </a:solidFill>
                <a:latin typeface="Montserrat"/>
                <a:cs typeface="Montserrat"/>
              </a:rPr>
              <a:t>NAR </a:t>
            </a:r>
            <a:r>
              <a:rPr lang="en-US" sz="2000" spc="-5" dirty="0">
                <a:solidFill>
                  <a:srgbClr val="FFFFFF"/>
                </a:solidFill>
                <a:latin typeface="Montserrat"/>
                <a:cs typeface="Montserrat"/>
              </a:rPr>
              <a:t>Board of  Directors </a:t>
            </a:r>
            <a:r>
              <a:rPr lang="en-US" sz="2000" dirty="0">
                <a:solidFill>
                  <a:srgbClr val="FFFFFF"/>
                </a:solidFill>
                <a:latin typeface="Montserrat"/>
                <a:cs typeface="Montserrat"/>
              </a:rPr>
              <a:t>at </a:t>
            </a:r>
            <a:r>
              <a:rPr lang="en-US" sz="2000" spc="-5" dirty="0">
                <a:solidFill>
                  <a:srgbClr val="FFFFFF"/>
                </a:solidFill>
                <a:latin typeface="Montserrat"/>
                <a:cs typeface="Montserrat"/>
              </a:rPr>
              <a:t>their November 13, </a:t>
            </a:r>
            <a:r>
              <a:rPr lang="en-US" sz="2000" dirty="0">
                <a:solidFill>
                  <a:srgbClr val="FFFFFF"/>
                </a:solidFill>
                <a:latin typeface="Montserrat"/>
                <a:cs typeface="Montserrat"/>
              </a:rPr>
              <a:t>2020</a:t>
            </a:r>
            <a:r>
              <a:rPr lang="en-US" sz="2000" spc="-35" dirty="0">
                <a:solidFill>
                  <a:srgbClr val="FFFFFF"/>
                </a:solidFill>
                <a:latin typeface="Montserrat"/>
                <a:cs typeface="Montserrat"/>
              </a:rPr>
              <a:t> </a:t>
            </a:r>
            <a:r>
              <a:rPr lang="en-US" sz="2000" spc="-5" dirty="0">
                <a:solidFill>
                  <a:srgbClr val="FFFFFF"/>
                </a:solidFill>
                <a:latin typeface="Montserrat"/>
                <a:cs typeface="Montserrat"/>
              </a:rPr>
              <a:t>meeting.</a:t>
            </a:r>
            <a:endParaRPr lang="en-US" sz="2000" dirty="0">
              <a:latin typeface="Montserrat"/>
              <a:cs typeface="Montserrat"/>
            </a:endParaRPr>
          </a:p>
        </p:txBody>
      </p:sp>
    </p:spTree>
    <p:extLst>
      <p:ext uri="{BB962C8B-B14F-4D97-AF65-F5344CB8AC3E}">
        <p14:creationId xmlns:p14="http://schemas.microsoft.com/office/powerpoint/2010/main" val="3607451266"/>
      </p:ext>
    </p:extLst>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FBA8AE-7AFF-49A2-9724-2621CB414915}"/>
              </a:ext>
            </a:extLst>
          </p:cNvPr>
          <p:cNvSpPr>
            <a:spLocks noGrp="1"/>
          </p:cNvSpPr>
          <p:nvPr>
            <p:ph type="sldNum" sz="quarter" idx="4"/>
          </p:nvPr>
        </p:nvSpPr>
        <p:spPr/>
        <p:txBody>
          <a:bodyPr/>
          <a:lstStyle/>
          <a:p>
            <a:fld id="{C3874963-793F-D045-B9DE-BFF4034ACFD8}" type="slidenum">
              <a:rPr lang="en-US" smtClean="0"/>
              <a:pPr/>
              <a:t>22</a:t>
            </a:fld>
            <a:endParaRPr lang="en-US" dirty="0"/>
          </a:p>
        </p:txBody>
      </p:sp>
      <p:sp>
        <p:nvSpPr>
          <p:cNvPr id="3" name="TextBox 2">
            <a:extLst>
              <a:ext uri="{FF2B5EF4-FFF2-40B4-BE49-F238E27FC236}">
                <a16:creationId xmlns:a16="http://schemas.microsoft.com/office/drawing/2014/main" id="{01556AB1-1820-4552-9AAD-469BCC694091}"/>
              </a:ext>
            </a:extLst>
          </p:cNvPr>
          <p:cNvSpPr txBox="1"/>
          <p:nvPr/>
        </p:nvSpPr>
        <p:spPr>
          <a:xfrm>
            <a:off x="4462272" y="197346"/>
            <a:ext cx="7254239" cy="6463308"/>
          </a:xfrm>
          <a:prstGeom prst="rect">
            <a:avLst/>
          </a:prstGeom>
          <a:noFill/>
        </p:spPr>
        <p:txBody>
          <a:bodyPr wrap="square" rtlCol="0">
            <a:spAutoFit/>
          </a:bodyPr>
          <a:lstStyle/>
          <a:p>
            <a:pPr>
              <a:lnSpc>
                <a:spcPct val="150000"/>
              </a:lnSpc>
            </a:pPr>
            <a:r>
              <a:rPr lang="en-US" sz="2000" dirty="0">
                <a:solidFill>
                  <a:srgbClr val="006CB7"/>
                </a:solidFill>
                <a:latin typeface="Montserrat" panose="00000500000000000000" pitchFamily="2" charset="0"/>
              </a:rPr>
              <a:t>REALTORS® should recognize that the interests of the nation and its citizens require the highest and best use of the land and the widest distribution of land ownership. . . Such interests impose obligations beyond those of ordinary commerce. They impose grave social responsibility and a patriotic duty to which REALTORS® should dedicate themselves, and for which they should be diligent in preparing themselves. </a:t>
            </a:r>
            <a:r>
              <a:rPr lang="en-US" sz="2000" b="1" dirty="0">
                <a:solidFill>
                  <a:srgbClr val="006CB7"/>
                </a:solidFill>
                <a:latin typeface="Montserrat" panose="00000500000000000000" pitchFamily="2" charset="0"/>
              </a:rPr>
              <a:t>REALTORS®, therefore, are zealous to maintain and improve the standards of their calling and share with their fellow REALTORS® a common responsibility for its integrity and honor.</a:t>
            </a:r>
          </a:p>
          <a:p>
            <a:endParaRPr lang="en-US" dirty="0">
              <a:solidFill>
                <a:srgbClr val="006CB7"/>
              </a:solidFill>
              <a:latin typeface="Montserrat" panose="00000500000000000000" pitchFamily="2" charset="0"/>
            </a:endParaRPr>
          </a:p>
          <a:p>
            <a:r>
              <a:rPr lang="en-US" i="1" dirty="0">
                <a:solidFill>
                  <a:srgbClr val="006CB7"/>
                </a:solidFill>
                <a:latin typeface="Montserrat" panose="00000500000000000000" pitchFamily="2" charset="0"/>
              </a:rPr>
              <a:t>Preamble, Code of Ethics and Standards of Practice of the National Association of REALTORS®</a:t>
            </a:r>
            <a:endParaRPr lang="en-US" dirty="0">
              <a:solidFill>
                <a:srgbClr val="006CB7"/>
              </a:solidFill>
              <a:latin typeface="Montserrat" panose="00000500000000000000" pitchFamily="2" charset="0"/>
            </a:endParaRPr>
          </a:p>
        </p:txBody>
      </p:sp>
    </p:spTree>
    <p:extLst>
      <p:ext uri="{BB962C8B-B14F-4D97-AF65-F5344CB8AC3E}">
        <p14:creationId xmlns:p14="http://schemas.microsoft.com/office/powerpoint/2010/main" val="2692584546"/>
      </p:ext>
    </p:extLst>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E23993-9157-A14D-9B3F-F5B2BE158A64}"/>
              </a:ext>
            </a:extLst>
          </p:cNvPr>
          <p:cNvSpPr/>
          <p:nvPr/>
        </p:nvSpPr>
        <p:spPr>
          <a:xfrm>
            <a:off x="1033563" y="693966"/>
            <a:ext cx="10124874" cy="5662384"/>
          </a:xfrm>
          <a:prstGeom prst="rect">
            <a:avLst/>
          </a:prstGeom>
        </p:spPr>
        <p:txBody>
          <a:bodyPr wrap="square">
            <a:spAutoFit/>
          </a:bodyPr>
          <a:lstStyle/>
          <a:p>
            <a:pPr marL="12700" marR="5080">
              <a:lnSpc>
                <a:spcPct val="100000"/>
              </a:lnSpc>
              <a:spcBef>
                <a:spcPts val="100"/>
              </a:spcBef>
            </a:pPr>
            <a:r>
              <a:rPr lang="en-US" sz="2800" b="1" spc="-5" dirty="0">
                <a:solidFill>
                  <a:srgbClr val="006CB7"/>
                </a:solidFill>
                <a:latin typeface="Montserrat" panose="00000500000000000000" pitchFamily="2" charset="0"/>
              </a:rPr>
              <a:t>New Standard of Practice</a:t>
            </a:r>
            <a:r>
              <a:rPr lang="en-US" sz="2800" b="1" spc="-70" dirty="0">
                <a:solidFill>
                  <a:srgbClr val="006CB7"/>
                </a:solidFill>
                <a:latin typeface="Montserrat" panose="00000500000000000000" pitchFamily="2" charset="0"/>
              </a:rPr>
              <a:t> </a:t>
            </a:r>
            <a:r>
              <a:rPr lang="en-US" sz="2800" b="1" dirty="0">
                <a:solidFill>
                  <a:srgbClr val="006CB7"/>
                </a:solidFill>
                <a:latin typeface="Montserrat" panose="00000500000000000000" pitchFamily="2" charset="0"/>
              </a:rPr>
              <a:t>10-5</a:t>
            </a:r>
          </a:p>
          <a:p>
            <a:pPr marL="12700" marR="5080">
              <a:lnSpc>
                <a:spcPct val="100000"/>
              </a:lnSpc>
              <a:spcBef>
                <a:spcPts val="100"/>
              </a:spcBef>
            </a:pPr>
            <a:endParaRPr lang="en-US" sz="2400" dirty="0">
              <a:solidFill>
                <a:srgbClr val="006CB7"/>
              </a:solidFill>
              <a:latin typeface="Montserrat"/>
              <a:cs typeface="Montserrat"/>
            </a:endParaRPr>
          </a:p>
          <a:p>
            <a:pPr marL="355600" marR="671830" indent="-342900">
              <a:lnSpc>
                <a:spcPts val="2590"/>
              </a:lnSpc>
              <a:spcBef>
                <a:spcPts val="225"/>
              </a:spcBef>
              <a:buChar char="-"/>
              <a:tabLst>
                <a:tab pos="354965" algn="l"/>
                <a:tab pos="355600" algn="l"/>
              </a:tabLst>
            </a:pPr>
            <a:r>
              <a:rPr lang="en-US" sz="2400" spc="-10" dirty="0">
                <a:solidFill>
                  <a:srgbClr val="FFFFFF"/>
                </a:solidFill>
                <a:latin typeface="Montserrat"/>
                <a:cs typeface="Montserrat"/>
              </a:rPr>
              <a:t>Flows </a:t>
            </a:r>
            <a:r>
              <a:rPr lang="en-US" sz="2400" spc="-5" dirty="0">
                <a:solidFill>
                  <a:srgbClr val="FFFFFF"/>
                </a:solidFill>
                <a:latin typeface="Montserrat"/>
                <a:cs typeface="Montserrat"/>
              </a:rPr>
              <a:t>from requirement to not deny equal professional services or </a:t>
            </a:r>
            <a:r>
              <a:rPr lang="en-US" sz="2400" spc="-10" dirty="0">
                <a:solidFill>
                  <a:srgbClr val="FFFFFF"/>
                </a:solidFill>
                <a:latin typeface="Montserrat"/>
                <a:cs typeface="Montserrat"/>
              </a:rPr>
              <a:t>be  </a:t>
            </a:r>
            <a:r>
              <a:rPr lang="en-US" sz="2400" spc="-5" dirty="0">
                <a:solidFill>
                  <a:srgbClr val="FFFFFF"/>
                </a:solidFill>
                <a:latin typeface="Montserrat"/>
                <a:cs typeface="Montserrat"/>
              </a:rPr>
              <a:t>parties to </a:t>
            </a:r>
            <a:r>
              <a:rPr lang="en-US" sz="2400" dirty="0">
                <a:solidFill>
                  <a:srgbClr val="FFFFFF"/>
                </a:solidFill>
                <a:latin typeface="Montserrat"/>
                <a:cs typeface="Montserrat"/>
              </a:rPr>
              <a:t>a </a:t>
            </a:r>
            <a:r>
              <a:rPr lang="en-US" sz="2400" spc="-5" dirty="0">
                <a:solidFill>
                  <a:srgbClr val="FFFFFF"/>
                </a:solidFill>
                <a:latin typeface="Montserrat"/>
                <a:cs typeface="Montserrat"/>
              </a:rPr>
              <a:t>plan to</a:t>
            </a:r>
            <a:r>
              <a:rPr lang="en-US" sz="2400" spc="-20" dirty="0">
                <a:solidFill>
                  <a:srgbClr val="FFFFFF"/>
                </a:solidFill>
                <a:latin typeface="Montserrat"/>
                <a:cs typeface="Montserrat"/>
              </a:rPr>
              <a:t> </a:t>
            </a:r>
            <a:r>
              <a:rPr lang="en-US" sz="2400" spc="-5" dirty="0">
                <a:solidFill>
                  <a:srgbClr val="FFFFFF"/>
                </a:solidFill>
                <a:latin typeface="Montserrat"/>
                <a:cs typeface="Montserrat"/>
              </a:rPr>
              <a:t>discriminate.</a:t>
            </a:r>
            <a:endParaRPr lang="en-US" sz="2400" dirty="0">
              <a:latin typeface="Montserrat"/>
              <a:cs typeface="Montserrat"/>
            </a:endParaRPr>
          </a:p>
          <a:p>
            <a:pPr>
              <a:lnSpc>
                <a:spcPct val="100000"/>
              </a:lnSpc>
              <a:spcBef>
                <a:spcPts val="40"/>
              </a:spcBef>
              <a:buClr>
                <a:srgbClr val="FFFFFF"/>
              </a:buClr>
              <a:buFont typeface="Montserrat"/>
              <a:buChar char="-"/>
            </a:pPr>
            <a:endParaRPr lang="en-US" sz="2400" dirty="0">
              <a:latin typeface="Montserrat"/>
              <a:cs typeface="Montserrat"/>
            </a:endParaRPr>
          </a:p>
          <a:p>
            <a:pPr marL="355600" marR="560070" indent="-342900">
              <a:lnSpc>
                <a:spcPct val="101800"/>
              </a:lnSpc>
              <a:spcBef>
                <a:spcPts val="5"/>
              </a:spcBef>
              <a:buChar char="-"/>
              <a:tabLst>
                <a:tab pos="354965" algn="l"/>
                <a:tab pos="355600" algn="l"/>
              </a:tabLst>
            </a:pPr>
            <a:r>
              <a:rPr lang="en-US" sz="2400" spc="-5" dirty="0">
                <a:solidFill>
                  <a:srgbClr val="FFFFFF"/>
                </a:solidFill>
                <a:latin typeface="Montserrat"/>
                <a:cs typeface="Montserrat"/>
              </a:rPr>
              <a:t>The public posting of hate speech would reveal bias against protected  classes.</a:t>
            </a:r>
            <a:endParaRPr lang="en-US" sz="2400" dirty="0">
              <a:latin typeface="Montserrat"/>
              <a:cs typeface="Montserrat"/>
            </a:endParaRPr>
          </a:p>
          <a:p>
            <a:pPr>
              <a:lnSpc>
                <a:spcPct val="100000"/>
              </a:lnSpc>
              <a:spcBef>
                <a:spcPts val="55"/>
              </a:spcBef>
              <a:buClr>
                <a:srgbClr val="FFFFFF"/>
              </a:buClr>
              <a:buFont typeface="Montserrat"/>
              <a:buChar char="-"/>
            </a:pPr>
            <a:endParaRPr lang="en-US" sz="2400" dirty="0">
              <a:latin typeface="Montserrat"/>
              <a:cs typeface="Montserrat"/>
            </a:endParaRPr>
          </a:p>
          <a:p>
            <a:pPr marL="355600" marR="5080" indent="-342900">
              <a:lnSpc>
                <a:spcPct val="102699"/>
              </a:lnSpc>
              <a:buChar char="-"/>
              <a:tabLst>
                <a:tab pos="354965" algn="l"/>
                <a:tab pos="355600" algn="l"/>
              </a:tabLst>
            </a:pPr>
            <a:r>
              <a:rPr lang="en-US" sz="2400" spc="-5" dirty="0">
                <a:solidFill>
                  <a:srgbClr val="FFFFFF"/>
                </a:solidFill>
                <a:latin typeface="Montserrat"/>
                <a:cs typeface="Montserrat"/>
              </a:rPr>
              <a:t>Thus, public posting of hate speech could result in REALTORS</a:t>
            </a:r>
            <a:r>
              <a:rPr lang="en-US" sz="2400" spc="-5" baseline="30000" dirty="0">
                <a:solidFill>
                  <a:srgbClr val="FFFFFF"/>
                </a:solidFill>
                <a:latin typeface="Montserrat"/>
                <a:cs typeface="Montserrat"/>
              </a:rPr>
              <a:t>®</a:t>
            </a:r>
            <a:r>
              <a:rPr lang="en-US" sz="2400" spc="-5" dirty="0">
                <a:solidFill>
                  <a:srgbClr val="FFFFFF"/>
                </a:solidFill>
                <a:latin typeface="Montserrat"/>
                <a:cs typeface="Montserrat"/>
              </a:rPr>
              <a:t> not taking  </a:t>
            </a:r>
            <a:r>
              <a:rPr lang="en-US" sz="2400" spc="-10" dirty="0">
                <a:solidFill>
                  <a:srgbClr val="FFFFFF"/>
                </a:solidFill>
                <a:latin typeface="Montserrat"/>
                <a:cs typeface="Montserrat"/>
              </a:rPr>
              <a:t>clients </a:t>
            </a:r>
            <a:r>
              <a:rPr lang="en-US" sz="2400" spc="-5" dirty="0">
                <a:solidFill>
                  <a:srgbClr val="FFFFFF"/>
                </a:solidFill>
                <a:latin typeface="Montserrat"/>
                <a:cs typeface="Montserrat"/>
              </a:rPr>
              <a:t>from certain protected classes or not treating </a:t>
            </a:r>
            <a:r>
              <a:rPr lang="en-US" sz="2400" spc="-10" dirty="0">
                <a:solidFill>
                  <a:srgbClr val="FFFFFF"/>
                </a:solidFill>
                <a:latin typeface="Montserrat"/>
                <a:cs typeface="Montserrat"/>
              </a:rPr>
              <a:t>clients</a:t>
            </a:r>
            <a:r>
              <a:rPr lang="en-US" sz="2400" spc="15" dirty="0">
                <a:solidFill>
                  <a:srgbClr val="FFFFFF"/>
                </a:solidFill>
                <a:latin typeface="Montserrat"/>
                <a:cs typeface="Montserrat"/>
              </a:rPr>
              <a:t> </a:t>
            </a:r>
            <a:r>
              <a:rPr lang="en-US" sz="2400" spc="-10" dirty="0">
                <a:solidFill>
                  <a:srgbClr val="FFFFFF"/>
                </a:solidFill>
                <a:latin typeface="Montserrat"/>
                <a:cs typeface="Montserrat"/>
              </a:rPr>
              <a:t>equally.</a:t>
            </a:r>
            <a:endParaRPr lang="en-US" sz="2400" dirty="0">
              <a:latin typeface="Montserrat"/>
              <a:cs typeface="Montserrat"/>
            </a:endParaRPr>
          </a:p>
          <a:p>
            <a:pPr>
              <a:lnSpc>
                <a:spcPct val="100000"/>
              </a:lnSpc>
              <a:buClr>
                <a:srgbClr val="FFFFFF"/>
              </a:buClr>
              <a:buFont typeface="Montserrat"/>
              <a:buChar char="-"/>
            </a:pPr>
            <a:endParaRPr lang="en-US" sz="2400" dirty="0">
              <a:latin typeface="Montserrat"/>
              <a:cs typeface="Montserrat"/>
            </a:endParaRPr>
          </a:p>
          <a:p>
            <a:pPr marL="355600" marR="1917064" indent="-342900">
              <a:lnSpc>
                <a:spcPts val="2620"/>
              </a:lnSpc>
              <a:spcBef>
                <a:spcPts val="5"/>
              </a:spcBef>
              <a:buChar char="-"/>
              <a:tabLst>
                <a:tab pos="354965" algn="l"/>
                <a:tab pos="355600" algn="l"/>
              </a:tabLst>
            </a:pPr>
            <a:r>
              <a:rPr lang="en-US" sz="2400" spc="-5" dirty="0">
                <a:solidFill>
                  <a:srgbClr val="FFFFFF"/>
                </a:solidFill>
                <a:latin typeface="Montserrat"/>
                <a:cs typeface="Montserrat"/>
              </a:rPr>
              <a:t>Such </a:t>
            </a:r>
            <a:r>
              <a:rPr lang="en-US" sz="2400" spc="-10" dirty="0">
                <a:solidFill>
                  <a:srgbClr val="FFFFFF"/>
                </a:solidFill>
                <a:latin typeface="Montserrat"/>
                <a:cs typeface="Montserrat"/>
              </a:rPr>
              <a:t>actions would violate </a:t>
            </a:r>
            <a:r>
              <a:rPr lang="en-US" sz="2400" spc="-5" dirty="0">
                <a:solidFill>
                  <a:srgbClr val="FFFFFF"/>
                </a:solidFill>
                <a:latin typeface="Montserrat"/>
                <a:cs typeface="Montserrat"/>
              </a:rPr>
              <a:t>the Fair </a:t>
            </a:r>
            <a:r>
              <a:rPr lang="en-US" sz="2400" spc="-10" dirty="0">
                <a:solidFill>
                  <a:srgbClr val="FFFFFF"/>
                </a:solidFill>
                <a:latin typeface="Montserrat"/>
                <a:cs typeface="Montserrat"/>
              </a:rPr>
              <a:t>Housing </a:t>
            </a:r>
            <a:r>
              <a:rPr lang="en-US" sz="2400" spc="-5" dirty="0">
                <a:solidFill>
                  <a:srgbClr val="FFFFFF"/>
                </a:solidFill>
                <a:latin typeface="Montserrat"/>
                <a:cs typeface="Montserrat"/>
              </a:rPr>
              <a:t>Act </a:t>
            </a:r>
            <a:r>
              <a:rPr lang="en-US" sz="2400" spc="-10" dirty="0">
                <a:solidFill>
                  <a:srgbClr val="FFFFFF"/>
                </a:solidFill>
                <a:latin typeface="Montserrat"/>
                <a:cs typeface="Montserrat"/>
              </a:rPr>
              <a:t>due </a:t>
            </a:r>
            <a:r>
              <a:rPr lang="en-US" sz="2400" spc="-5" dirty="0">
                <a:solidFill>
                  <a:srgbClr val="FFFFFF"/>
                </a:solidFill>
                <a:latin typeface="Montserrat"/>
                <a:cs typeface="Montserrat"/>
              </a:rPr>
              <a:t>to overt  discrimination or disparate</a:t>
            </a:r>
            <a:r>
              <a:rPr lang="en-US" sz="2400" spc="-10" dirty="0">
                <a:solidFill>
                  <a:srgbClr val="FFFFFF"/>
                </a:solidFill>
                <a:latin typeface="Montserrat"/>
                <a:cs typeface="Montserrat"/>
              </a:rPr>
              <a:t> </a:t>
            </a:r>
            <a:r>
              <a:rPr lang="en-US" sz="2400" spc="-5" dirty="0">
                <a:solidFill>
                  <a:srgbClr val="FFFFFF"/>
                </a:solidFill>
                <a:latin typeface="Montserrat"/>
                <a:cs typeface="Montserrat"/>
              </a:rPr>
              <a:t>impact.</a:t>
            </a:r>
            <a:endParaRPr lang="en-US" sz="2400" dirty="0">
              <a:latin typeface="Montserrat"/>
              <a:cs typeface="Montserrat"/>
            </a:endParaRPr>
          </a:p>
          <a:p>
            <a:pPr marL="12700" marR="5080">
              <a:lnSpc>
                <a:spcPct val="100000"/>
              </a:lnSpc>
              <a:spcBef>
                <a:spcPts val="100"/>
              </a:spcBef>
            </a:pPr>
            <a:endParaRPr lang="en-US" sz="2400" dirty="0">
              <a:latin typeface="Montserrat"/>
              <a:cs typeface="Montserrat"/>
            </a:endParaRPr>
          </a:p>
        </p:txBody>
      </p:sp>
    </p:spTree>
    <p:extLst>
      <p:ext uri="{BB962C8B-B14F-4D97-AF65-F5344CB8AC3E}">
        <p14:creationId xmlns:p14="http://schemas.microsoft.com/office/powerpoint/2010/main" val="2361629503"/>
      </p:ext>
    </p:extLst>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FBA8AE-7AFF-49A2-9724-2621CB414915}"/>
              </a:ext>
            </a:extLst>
          </p:cNvPr>
          <p:cNvSpPr>
            <a:spLocks noGrp="1"/>
          </p:cNvSpPr>
          <p:nvPr>
            <p:ph type="sldNum" sz="quarter" idx="4"/>
          </p:nvPr>
        </p:nvSpPr>
        <p:spPr/>
        <p:txBody>
          <a:bodyPr/>
          <a:lstStyle/>
          <a:p>
            <a:fld id="{C3874963-793F-D045-B9DE-BFF4034ACFD8}" type="slidenum">
              <a:rPr lang="en-US" smtClean="0"/>
              <a:pPr/>
              <a:t>24</a:t>
            </a:fld>
            <a:endParaRPr lang="en-US" dirty="0"/>
          </a:p>
        </p:txBody>
      </p:sp>
      <p:sp>
        <p:nvSpPr>
          <p:cNvPr id="3" name="TextBox 2">
            <a:extLst>
              <a:ext uri="{FF2B5EF4-FFF2-40B4-BE49-F238E27FC236}">
                <a16:creationId xmlns:a16="http://schemas.microsoft.com/office/drawing/2014/main" id="{01556AB1-1820-4552-9AAD-469BCC694091}"/>
              </a:ext>
            </a:extLst>
          </p:cNvPr>
          <p:cNvSpPr txBox="1"/>
          <p:nvPr/>
        </p:nvSpPr>
        <p:spPr>
          <a:xfrm>
            <a:off x="5285063" y="2315361"/>
            <a:ext cx="5645791" cy="2831544"/>
          </a:xfrm>
          <a:prstGeom prst="rect">
            <a:avLst/>
          </a:prstGeom>
          <a:noFill/>
        </p:spPr>
        <p:txBody>
          <a:bodyPr wrap="square" rtlCol="0">
            <a:spAutoFit/>
          </a:bodyPr>
          <a:lstStyle/>
          <a:p>
            <a:r>
              <a:rPr lang="en-US" sz="2400" dirty="0">
                <a:solidFill>
                  <a:srgbClr val="006CB7"/>
                </a:solidFill>
                <a:latin typeface="Montserrat" panose="00000500000000000000" pitchFamily="2" charset="0"/>
              </a:rPr>
              <a:t>The purpose of this law is simple; it does not restrict the freedom of any American, so long as he respects the rights of others. </a:t>
            </a:r>
          </a:p>
          <a:p>
            <a:endParaRPr lang="en-US" sz="2400" dirty="0">
              <a:solidFill>
                <a:srgbClr val="006CB7"/>
              </a:solidFill>
              <a:latin typeface="Montserrat" panose="00000500000000000000" pitchFamily="2" charset="0"/>
            </a:endParaRPr>
          </a:p>
          <a:p>
            <a:r>
              <a:rPr lang="en-US" i="1" dirty="0">
                <a:solidFill>
                  <a:srgbClr val="006CB7"/>
                </a:solidFill>
                <a:latin typeface="Montserrat" panose="00000500000000000000" pitchFamily="2" charset="0"/>
              </a:rPr>
              <a:t>President Lyndon B. Johnson, upon signing the Civil Rights Act of 1964</a:t>
            </a:r>
          </a:p>
          <a:p>
            <a:endParaRPr lang="en-US" dirty="0"/>
          </a:p>
        </p:txBody>
      </p:sp>
    </p:spTree>
    <p:extLst>
      <p:ext uri="{BB962C8B-B14F-4D97-AF65-F5344CB8AC3E}">
        <p14:creationId xmlns:p14="http://schemas.microsoft.com/office/powerpoint/2010/main" val="828719178"/>
      </p:ext>
    </p:extLst>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E23993-9157-A14D-9B3F-F5B2BE158A64}"/>
              </a:ext>
            </a:extLst>
          </p:cNvPr>
          <p:cNvSpPr/>
          <p:nvPr/>
        </p:nvSpPr>
        <p:spPr>
          <a:xfrm>
            <a:off x="1060362" y="1497413"/>
            <a:ext cx="10124874" cy="3108543"/>
          </a:xfrm>
          <a:prstGeom prst="rect">
            <a:avLst/>
          </a:prstGeom>
        </p:spPr>
        <p:txBody>
          <a:bodyPr wrap="square">
            <a:spAutoFit/>
          </a:bodyPr>
          <a:lstStyle/>
          <a:p>
            <a:pPr marL="12700" marR="5080">
              <a:lnSpc>
                <a:spcPct val="100000"/>
              </a:lnSpc>
              <a:spcBef>
                <a:spcPts val="100"/>
              </a:spcBef>
            </a:pPr>
            <a:r>
              <a:rPr lang="en-US" sz="2800" b="1" spc="-5" dirty="0">
                <a:solidFill>
                  <a:srgbClr val="006CB7"/>
                </a:solidFill>
                <a:latin typeface="Montserrat"/>
                <a:cs typeface="Montserrat"/>
              </a:rPr>
              <a:t>New Standard of Practice </a:t>
            </a:r>
            <a:r>
              <a:rPr lang="en-US" sz="2800" b="1" dirty="0">
                <a:solidFill>
                  <a:srgbClr val="006CB7"/>
                </a:solidFill>
                <a:latin typeface="Montserrat"/>
                <a:cs typeface="Montserrat"/>
              </a:rPr>
              <a:t>10-5, </a:t>
            </a:r>
            <a:r>
              <a:rPr lang="en-US" sz="2800" b="1" spc="-5" dirty="0">
                <a:solidFill>
                  <a:srgbClr val="006CB7"/>
                </a:solidFill>
                <a:latin typeface="Montserrat"/>
                <a:cs typeface="Montserrat"/>
              </a:rPr>
              <a:t>Adopted and Effective  November 13, </a:t>
            </a:r>
            <a:r>
              <a:rPr lang="en-US" sz="2800" b="1" dirty="0">
                <a:solidFill>
                  <a:srgbClr val="006CB7"/>
                </a:solidFill>
                <a:latin typeface="Montserrat"/>
                <a:cs typeface="Montserrat"/>
              </a:rPr>
              <a:t>2020</a:t>
            </a:r>
            <a:endParaRPr lang="en-US" sz="2800" dirty="0">
              <a:latin typeface="Montserrat"/>
              <a:cs typeface="Montserrat"/>
            </a:endParaRPr>
          </a:p>
          <a:p>
            <a:pPr>
              <a:lnSpc>
                <a:spcPct val="100000"/>
              </a:lnSpc>
            </a:pPr>
            <a:endParaRPr lang="en-US" sz="2800" dirty="0">
              <a:latin typeface="Montserrat"/>
              <a:cs typeface="Montserrat"/>
            </a:endParaRPr>
          </a:p>
          <a:p>
            <a:pPr marL="12700" marR="385445">
              <a:lnSpc>
                <a:spcPct val="100000"/>
              </a:lnSpc>
            </a:pPr>
            <a:r>
              <a:rPr lang="en-US" sz="2800" dirty="0">
                <a:solidFill>
                  <a:srgbClr val="FFFFFF"/>
                </a:solidFill>
                <a:latin typeface="Montserrat"/>
                <a:cs typeface="Montserrat"/>
              </a:rPr>
              <a:t>REALTORS</a:t>
            </a:r>
            <a:r>
              <a:rPr lang="en-US" sz="2800" baseline="30000" dirty="0">
                <a:solidFill>
                  <a:srgbClr val="FFFFFF"/>
                </a:solidFill>
                <a:latin typeface="Montserrat"/>
                <a:cs typeface="Montserrat"/>
              </a:rPr>
              <a:t>®</a:t>
            </a:r>
            <a:r>
              <a:rPr lang="en-US" sz="2800" dirty="0">
                <a:solidFill>
                  <a:srgbClr val="FFFFFF"/>
                </a:solidFill>
                <a:latin typeface="Montserrat"/>
                <a:cs typeface="Montserrat"/>
              </a:rPr>
              <a:t> </a:t>
            </a:r>
            <a:r>
              <a:rPr lang="en-US" sz="2800" spc="-5" dirty="0">
                <a:solidFill>
                  <a:srgbClr val="FFFFFF"/>
                </a:solidFill>
                <a:latin typeface="Montserrat"/>
                <a:cs typeface="Montserrat"/>
              </a:rPr>
              <a:t>must </a:t>
            </a:r>
            <a:r>
              <a:rPr lang="en-US" sz="2800" spc="-10" dirty="0">
                <a:solidFill>
                  <a:srgbClr val="FFFFFF"/>
                </a:solidFill>
                <a:latin typeface="Montserrat"/>
                <a:cs typeface="Montserrat"/>
              </a:rPr>
              <a:t>not </a:t>
            </a:r>
            <a:r>
              <a:rPr lang="en-US" sz="2800" spc="-5" dirty="0">
                <a:solidFill>
                  <a:srgbClr val="FFFFFF"/>
                </a:solidFill>
                <a:latin typeface="Montserrat"/>
                <a:cs typeface="Montserrat"/>
              </a:rPr>
              <a:t>use harassing speech, hate  speech, epithets, or slurs based on race, color, religion,  sex, handicap, familial status, national origin, sexual  orientation, or gender</a:t>
            </a:r>
            <a:r>
              <a:rPr lang="en-US" sz="2800" spc="10" dirty="0">
                <a:solidFill>
                  <a:srgbClr val="FFFFFF"/>
                </a:solidFill>
                <a:latin typeface="Montserrat"/>
                <a:cs typeface="Montserrat"/>
              </a:rPr>
              <a:t> </a:t>
            </a:r>
            <a:r>
              <a:rPr lang="en-US" sz="2800" spc="-5" dirty="0">
                <a:solidFill>
                  <a:srgbClr val="FFFFFF"/>
                </a:solidFill>
                <a:latin typeface="Montserrat"/>
                <a:cs typeface="Montserrat"/>
              </a:rPr>
              <a:t>identity.</a:t>
            </a:r>
            <a:endParaRPr lang="en-US" sz="2800" dirty="0">
              <a:latin typeface="Montserrat"/>
              <a:cs typeface="Montserrat"/>
            </a:endParaRPr>
          </a:p>
        </p:txBody>
      </p:sp>
    </p:spTree>
    <p:extLst>
      <p:ext uri="{BB962C8B-B14F-4D97-AF65-F5344CB8AC3E}">
        <p14:creationId xmlns:p14="http://schemas.microsoft.com/office/powerpoint/2010/main" val="558866994"/>
      </p:ext>
    </p:extLst>
  </p:cSld>
  <p:clrMapOvr>
    <a:masterClrMapping/>
  </p:clrMapOvr>
  <p:transition>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E23993-9157-A14D-9B3F-F5B2BE158A64}"/>
              </a:ext>
            </a:extLst>
          </p:cNvPr>
          <p:cNvSpPr/>
          <p:nvPr/>
        </p:nvSpPr>
        <p:spPr>
          <a:xfrm>
            <a:off x="1060362" y="1007886"/>
            <a:ext cx="10124874" cy="3490699"/>
          </a:xfrm>
          <a:prstGeom prst="rect">
            <a:avLst/>
          </a:prstGeom>
        </p:spPr>
        <p:txBody>
          <a:bodyPr wrap="square">
            <a:spAutoFit/>
          </a:bodyPr>
          <a:lstStyle/>
          <a:p>
            <a:pPr marL="12700">
              <a:lnSpc>
                <a:spcPct val="100000"/>
              </a:lnSpc>
              <a:spcBef>
                <a:spcPts val="100"/>
              </a:spcBef>
            </a:pPr>
            <a:r>
              <a:rPr lang="en-US" sz="2800" b="1" spc="-5" dirty="0">
                <a:solidFill>
                  <a:srgbClr val="006CB7"/>
                </a:solidFill>
                <a:latin typeface="Montserrat"/>
                <a:cs typeface="Montserrat"/>
              </a:rPr>
              <a:t>NAR’s Code of Conduct and Anti-Harassment</a:t>
            </a:r>
            <a:r>
              <a:rPr lang="en-US" sz="2800" b="1" dirty="0">
                <a:solidFill>
                  <a:srgbClr val="006CB7"/>
                </a:solidFill>
                <a:latin typeface="Montserrat"/>
                <a:cs typeface="Montserrat"/>
              </a:rPr>
              <a:t> </a:t>
            </a:r>
            <a:r>
              <a:rPr lang="en-US" sz="2800" b="1" spc="-5" dirty="0">
                <a:solidFill>
                  <a:srgbClr val="006CB7"/>
                </a:solidFill>
                <a:latin typeface="Montserrat"/>
                <a:cs typeface="Montserrat"/>
              </a:rPr>
              <a:t>Policy</a:t>
            </a:r>
            <a:endParaRPr lang="en-US" sz="2800" dirty="0">
              <a:latin typeface="Montserrat"/>
              <a:cs typeface="Montserrat"/>
            </a:endParaRPr>
          </a:p>
          <a:p>
            <a:pPr>
              <a:lnSpc>
                <a:spcPct val="100000"/>
              </a:lnSpc>
            </a:pPr>
            <a:endParaRPr lang="en-US" sz="2800" dirty="0">
              <a:latin typeface="Montserrat"/>
              <a:cs typeface="Montserrat"/>
            </a:endParaRPr>
          </a:p>
          <a:p>
            <a:pPr marL="12700" marR="5080">
              <a:lnSpc>
                <a:spcPct val="100000"/>
              </a:lnSpc>
            </a:pPr>
            <a:r>
              <a:rPr lang="en-US" sz="2800" spc="-5" dirty="0">
                <a:solidFill>
                  <a:srgbClr val="FFFFFF"/>
                </a:solidFill>
                <a:latin typeface="Montserrat"/>
                <a:cs typeface="Montserrat"/>
              </a:rPr>
              <a:t>Harassment includes inappropriate conduct, comment,  </a:t>
            </a:r>
            <a:r>
              <a:rPr lang="en-US" sz="2800" dirty="0">
                <a:solidFill>
                  <a:srgbClr val="FFFFFF"/>
                </a:solidFill>
                <a:latin typeface="Montserrat"/>
                <a:cs typeface="Montserrat"/>
              </a:rPr>
              <a:t>display, </a:t>
            </a:r>
            <a:r>
              <a:rPr lang="en-US" sz="2800" spc="-5" dirty="0">
                <a:solidFill>
                  <a:srgbClr val="FFFFFF"/>
                </a:solidFill>
                <a:latin typeface="Montserrat"/>
                <a:cs typeface="Montserrat"/>
              </a:rPr>
              <a:t>action, or gesture based on another person’s  sex, color, race, religion, national origin, </a:t>
            </a:r>
            <a:r>
              <a:rPr lang="en-US" sz="2800" dirty="0">
                <a:solidFill>
                  <a:srgbClr val="FFFFFF"/>
                </a:solidFill>
                <a:latin typeface="Montserrat"/>
                <a:cs typeface="Montserrat"/>
              </a:rPr>
              <a:t>age, </a:t>
            </a:r>
            <a:r>
              <a:rPr lang="en-US" sz="2800" spc="-5" dirty="0">
                <a:solidFill>
                  <a:srgbClr val="FFFFFF"/>
                </a:solidFill>
                <a:latin typeface="Montserrat"/>
                <a:cs typeface="Montserrat"/>
              </a:rPr>
              <a:t>disability,  sexual orientation, gender identity, and any other  protected characteristic.</a:t>
            </a:r>
            <a:endParaRPr lang="en-US" sz="2800" dirty="0">
              <a:latin typeface="Montserrat"/>
              <a:cs typeface="Montserrat"/>
            </a:endParaRPr>
          </a:p>
          <a:p>
            <a:pPr marL="12700" marR="5080">
              <a:lnSpc>
                <a:spcPct val="100000"/>
              </a:lnSpc>
              <a:spcBef>
                <a:spcPts val="100"/>
              </a:spcBef>
            </a:pPr>
            <a:endParaRPr lang="en-US" sz="2400" dirty="0">
              <a:latin typeface="Montserrat"/>
              <a:cs typeface="Montserrat"/>
            </a:endParaRPr>
          </a:p>
        </p:txBody>
      </p:sp>
    </p:spTree>
    <p:extLst>
      <p:ext uri="{BB962C8B-B14F-4D97-AF65-F5344CB8AC3E}">
        <p14:creationId xmlns:p14="http://schemas.microsoft.com/office/powerpoint/2010/main" val="1686248809"/>
      </p:ext>
    </p:extLst>
  </p:cSld>
  <p:clrMapOvr>
    <a:masterClrMapping/>
  </p:clrMapOvr>
  <p:transition>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E23993-9157-A14D-9B3F-F5B2BE158A64}"/>
              </a:ext>
            </a:extLst>
          </p:cNvPr>
          <p:cNvSpPr/>
          <p:nvPr/>
        </p:nvSpPr>
        <p:spPr>
          <a:xfrm>
            <a:off x="868218" y="1007886"/>
            <a:ext cx="10317018" cy="3490699"/>
          </a:xfrm>
          <a:prstGeom prst="rect">
            <a:avLst/>
          </a:prstGeom>
        </p:spPr>
        <p:txBody>
          <a:bodyPr wrap="square">
            <a:spAutoFit/>
          </a:bodyPr>
          <a:lstStyle/>
          <a:p>
            <a:pPr marL="12700">
              <a:lnSpc>
                <a:spcPct val="100000"/>
              </a:lnSpc>
              <a:spcBef>
                <a:spcPts val="100"/>
              </a:spcBef>
            </a:pPr>
            <a:r>
              <a:rPr lang="en-US" sz="2800" b="1" spc="-5" dirty="0">
                <a:solidFill>
                  <a:srgbClr val="006CB7"/>
                </a:solidFill>
                <a:latin typeface="Montserrat"/>
                <a:cs typeface="Montserrat"/>
              </a:rPr>
              <a:t>Examples of harassment include </a:t>
            </a:r>
            <a:r>
              <a:rPr lang="en-US" sz="2800" b="1" dirty="0">
                <a:solidFill>
                  <a:srgbClr val="006CB7"/>
                </a:solidFill>
                <a:latin typeface="Montserrat"/>
                <a:cs typeface="Montserrat"/>
              </a:rPr>
              <a:t>but </a:t>
            </a:r>
            <a:r>
              <a:rPr lang="en-US" sz="2800" b="1" spc="-5" dirty="0">
                <a:solidFill>
                  <a:srgbClr val="006CB7"/>
                </a:solidFill>
                <a:latin typeface="Montserrat"/>
                <a:cs typeface="Montserrat"/>
              </a:rPr>
              <a:t>are not limited</a:t>
            </a:r>
            <a:r>
              <a:rPr lang="en-US" sz="2800" b="1" spc="-40" dirty="0">
                <a:solidFill>
                  <a:srgbClr val="006CB7"/>
                </a:solidFill>
                <a:latin typeface="Montserrat"/>
                <a:cs typeface="Montserrat"/>
              </a:rPr>
              <a:t> </a:t>
            </a:r>
            <a:r>
              <a:rPr lang="en-US" sz="2800" b="1" spc="-5" dirty="0">
                <a:solidFill>
                  <a:srgbClr val="006CB7"/>
                </a:solidFill>
                <a:latin typeface="Montserrat"/>
                <a:cs typeface="Montserrat"/>
              </a:rPr>
              <a:t>to</a:t>
            </a:r>
            <a:endParaRPr lang="en-US" sz="2800" dirty="0">
              <a:latin typeface="Montserrat"/>
              <a:cs typeface="Montserrat"/>
            </a:endParaRPr>
          </a:p>
          <a:p>
            <a:pPr>
              <a:lnSpc>
                <a:spcPct val="100000"/>
              </a:lnSpc>
            </a:pPr>
            <a:endParaRPr lang="en-US" sz="2800" dirty="0">
              <a:latin typeface="Montserrat"/>
              <a:cs typeface="Montserrat"/>
            </a:endParaRPr>
          </a:p>
          <a:p>
            <a:pPr marL="12700" marR="321945">
              <a:lnSpc>
                <a:spcPct val="100000"/>
              </a:lnSpc>
            </a:pPr>
            <a:r>
              <a:rPr lang="en-US" sz="2800" spc="-5" dirty="0">
                <a:solidFill>
                  <a:srgbClr val="FFFFFF"/>
                </a:solidFill>
                <a:latin typeface="Montserrat"/>
                <a:cs typeface="Montserrat"/>
              </a:rPr>
              <a:t>Epithets, </a:t>
            </a:r>
            <a:r>
              <a:rPr lang="en-US" sz="2800" dirty="0">
                <a:solidFill>
                  <a:srgbClr val="FFFFFF"/>
                </a:solidFill>
                <a:latin typeface="Montserrat"/>
                <a:cs typeface="Montserrat"/>
              </a:rPr>
              <a:t>slurs </a:t>
            </a:r>
            <a:r>
              <a:rPr lang="en-US" sz="2800" spc="-5" dirty="0">
                <a:solidFill>
                  <a:srgbClr val="FFFFFF"/>
                </a:solidFill>
                <a:latin typeface="Montserrat"/>
                <a:cs typeface="Montserrat"/>
              </a:rPr>
              <a:t>or negative stereotyping; threatening,  intimidating or hostile acts; denigrating jokes; and </a:t>
            </a:r>
            <a:r>
              <a:rPr lang="en-US" sz="2800" spc="-10" dirty="0">
                <a:solidFill>
                  <a:srgbClr val="FFFFFF"/>
                </a:solidFill>
                <a:latin typeface="Montserrat"/>
                <a:cs typeface="Montserrat"/>
              </a:rPr>
              <a:t>the  </a:t>
            </a:r>
            <a:r>
              <a:rPr lang="en-US" sz="2800" dirty="0">
                <a:solidFill>
                  <a:srgbClr val="FFFFFF"/>
                </a:solidFill>
                <a:latin typeface="Montserrat"/>
                <a:cs typeface="Montserrat"/>
              </a:rPr>
              <a:t>display </a:t>
            </a:r>
            <a:r>
              <a:rPr lang="en-US" sz="2800" spc="-5" dirty="0">
                <a:solidFill>
                  <a:srgbClr val="FFFFFF"/>
                </a:solidFill>
                <a:latin typeface="Montserrat"/>
                <a:cs typeface="Montserrat"/>
              </a:rPr>
              <a:t>or circulation of written or graphic </a:t>
            </a:r>
            <a:r>
              <a:rPr lang="en-US" sz="2800" dirty="0">
                <a:solidFill>
                  <a:srgbClr val="FFFFFF"/>
                </a:solidFill>
                <a:latin typeface="Montserrat"/>
                <a:cs typeface="Montserrat"/>
              </a:rPr>
              <a:t>material </a:t>
            </a:r>
            <a:r>
              <a:rPr lang="en-US" sz="2800" spc="-5" dirty="0">
                <a:solidFill>
                  <a:srgbClr val="FFFFFF"/>
                </a:solidFill>
                <a:latin typeface="Montserrat"/>
                <a:cs typeface="Montserrat"/>
              </a:rPr>
              <a:t>that  denigrates or </a:t>
            </a:r>
            <a:r>
              <a:rPr lang="en-US" sz="2800" spc="-10" dirty="0">
                <a:solidFill>
                  <a:srgbClr val="FFFFFF"/>
                </a:solidFill>
                <a:latin typeface="Montserrat"/>
                <a:cs typeface="Montserrat"/>
              </a:rPr>
              <a:t>shows </a:t>
            </a:r>
            <a:r>
              <a:rPr lang="en-US" sz="2800" spc="-5" dirty="0">
                <a:solidFill>
                  <a:srgbClr val="FFFFFF"/>
                </a:solidFill>
                <a:latin typeface="Montserrat"/>
                <a:cs typeface="Montserrat"/>
              </a:rPr>
              <a:t>hostility toward </a:t>
            </a:r>
            <a:r>
              <a:rPr lang="en-US" sz="2800" dirty="0">
                <a:solidFill>
                  <a:srgbClr val="FFFFFF"/>
                </a:solidFill>
                <a:latin typeface="Montserrat"/>
                <a:cs typeface="Montserrat"/>
              </a:rPr>
              <a:t>an individual </a:t>
            </a:r>
            <a:r>
              <a:rPr lang="en-US" sz="2800" spc="-5" dirty="0">
                <a:solidFill>
                  <a:srgbClr val="FFFFFF"/>
                </a:solidFill>
                <a:latin typeface="Montserrat"/>
                <a:cs typeface="Montserrat"/>
              </a:rPr>
              <a:t>or  group based on </a:t>
            </a:r>
            <a:r>
              <a:rPr lang="en-US" sz="2800" dirty="0">
                <a:solidFill>
                  <a:srgbClr val="FFFFFF"/>
                </a:solidFill>
                <a:latin typeface="Montserrat"/>
                <a:cs typeface="Montserrat"/>
              </a:rPr>
              <a:t>a </a:t>
            </a:r>
            <a:r>
              <a:rPr lang="en-US" sz="2800" spc="-5" dirty="0">
                <a:solidFill>
                  <a:srgbClr val="FFFFFF"/>
                </a:solidFill>
                <a:latin typeface="Montserrat"/>
                <a:cs typeface="Montserrat"/>
              </a:rPr>
              <a:t>protected</a:t>
            </a:r>
            <a:r>
              <a:rPr lang="en-US" sz="2800" spc="20" dirty="0">
                <a:solidFill>
                  <a:srgbClr val="FFFFFF"/>
                </a:solidFill>
                <a:latin typeface="Montserrat"/>
                <a:cs typeface="Montserrat"/>
              </a:rPr>
              <a:t> </a:t>
            </a:r>
            <a:r>
              <a:rPr lang="en-US" sz="2800" spc="-5" dirty="0">
                <a:solidFill>
                  <a:srgbClr val="FFFFFF"/>
                </a:solidFill>
                <a:latin typeface="Montserrat"/>
                <a:cs typeface="Montserrat"/>
              </a:rPr>
              <a:t>characteristic.</a:t>
            </a:r>
            <a:endParaRPr lang="en-US" sz="2800" dirty="0">
              <a:latin typeface="Montserrat"/>
              <a:cs typeface="Montserrat"/>
            </a:endParaRPr>
          </a:p>
          <a:p>
            <a:pPr marL="12700" marR="5080">
              <a:lnSpc>
                <a:spcPct val="100000"/>
              </a:lnSpc>
              <a:spcBef>
                <a:spcPts val="100"/>
              </a:spcBef>
            </a:pPr>
            <a:endParaRPr lang="en-US" sz="2400" dirty="0">
              <a:latin typeface="Montserrat"/>
              <a:cs typeface="Montserrat"/>
            </a:endParaRPr>
          </a:p>
        </p:txBody>
      </p:sp>
    </p:spTree>
    <p:extLst>
      <p:ext uri="{BB962C8B-B14F-4D97-AF65-F5344CB8AC3E}">
        <p14:creationId xmlns:p14="http://schemas.microsoft.com/office/powerpoint/2010/main" val="2103512844"/>
      </p:ext>
    </p:extLst>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E23993-9157-A14D-9B3F-F5B2BE158A64}"/>
              </a:ext>
            </a:extLst>
          </p:cNvPr>
          <p:cNvSpPr/>
          <p:nvPr/>
        </p:nvSpPr>
        <p:spPr>
          <a:xfrm>
            <a:off x="868218" y="1007886"/>
            <a:ext cx="10317018" cy="2628925"/>
          </a:xfrm>
          <a:prstGeom prst="rect">
            <a:avLst/>
          </a:prstGeom>
        </p:spPr>
        <p:txBody>
          <a:bodyPr wrap="square">
            <a:spAutoFit/>
          </a:bodyPr>
          <a:lstStyle/>
          <a:p>
            <a:pPr marL="12700">
              <a:lnSpc>
                <a:spcPct val="100000"/>
              </a:lnSpc>
              <a:spcBef>
                <a:spcPts val="100"/>
              </a:spcBef>
            </a:pPr>
            <a:r>
              <a:rPr lang="en-US" sz="2800" b="1" spc="-10" dirty="0">
                <a:solidFill>
                  <a:srgbClr val="006CB7"/>
                </a:solidFill>
                <a:latin typeface="Montserrat"/>
                <a:cs typeface="Montserrat"/>
              </a:rPr>
              <a:t>Merriam Webster's </a:t>
            </a:r>
            <a:r>
              <a:rPr lang="en-US" sz="2800" b="1" spc="-5" dirty="0">
                <a:solidFill>
                  <a:srgbClr val="006CB7"/>
                </a:solidFill>
                <a:latin typeface="Montserrat"/>
                <a:cs typeface="Montserrat"/>
              </a:rPr>
              <a:t>Dictionary defines hate speech</a:t>
            </a:r>
            <a:r>
              <a:rPr lang="en-US" sz="2800" b="1" spc="25" dirty="0">
                <a:solidFill>
                  <a:srgbClr val="006CB7"/>
                </a:solidFill>
                <a:latin typeface="Montserrat"/>
                <a:cs typeface="Montserrat"/>
              </a:rPr>
              <a:t> </a:t>
            </a:r>
            <a:r>
              <a:rPr lang="en-US" sz="2800" b="1" spc="-5" dirty="0">
                <a:solidFill>
                  <a:srgbClr val="006CB7"/>
                </a:solidFill>
                <a:latin typeface="Montserrat"/>
                <a:cs typeface="Montserrat"/>
              </a:rPr>
              <a:t>as:</a:t>
            </a:r>
            <a:endParaRPr lang="en-US" sz="2800" dirty="0">
              <a:latin typeface="Montserrat"/>
              <a:cs typeface="Montserrat"/>
            </a:endParaRPr>
          </a:p>
          <a:p>
            <a:pPr>
              <a:lnSpc>
                <a:spcPct val="100000"/>
              </a:lnSpc>
            </a:pPr>
            <a:endParaRPr lang="en-US" sz="2800" dirty="0">
              <a:latin typeface="Montserrat"/>
              <a:cs typeface="Montserrat"/>
            </a:endParaRPr>
          </a:p>
          <a:p>
            <a:pPr marL="12700" marR="140335">
              <a:lnSpc>
                <a:spcPct val="100000"/>
              </a:lnSpc>
            </a:pPr>
            <a:r>
              <a:rPr lang="en-US" sz="2800" spc="-5" dirty="0">
                <a:solidFill>
                  <a:srgbClr val="FFFFFF"/>
                </a:solidFill>
                <a:latin typeface="Montserrat"/>
                <a:cs typeface="Montserrat"/>
              </a:rPr>
              <a:t>Speech that </a:t>
            </a:r>
            <a:r>
              <a:rPr lang="en-US" sz="2800" dirty="0">
                <a:solidFill>
                  <a:srgbClr val="FFFFFF"/>
                </a:solidFill>
                <a:latin typeface="Montserrat"/>
                <a:cs typeface="Montserrat"/>
              </a:rPr>
              <a:t>is </a:t>
            </a:r>
            <a:r>
              <a:rPr lang="en-US" sz="2800" spc="-5" dirty="0">
                <a:solidFill>
                  <a:srgbClr val="FFFFFF"/>
                </a:solidFill>
                <a:latin typeface="Montserrat"/>
                <a:cs typeface="Montserrat"/>
              </a:rPr>
              <a:t>intended to insult, offend, or intimidate </a:t>
            </a:r>
            <a:r>
              <a:rPr lang="en-US" sz="2800" dirty="0">
                <a:solidFill>
                  <a:srgbClr val="FFFFFF"/>
                </a:solidFill>
                <a:latin typeface="Montserrat"/>
                <a:cs typeface="Montserrat"/>
              </a:rPr>
              <a:t>a  </a:t>
            </a:r>
            <a:r>
              <a:rPr lang="en-US" sz="2800" spc="-5" dirty="0">
                <a:solidFill>
                  <a:srgbClr val="FFFFFF"/>
                </a:solidFill>
                <a:latin typeface="Montserrat"/>
                <a:cs typeface="Montserrat"/>
              </a:rPr>
              <a:t>person because of some trait </a:t>
            </a:r>
            <a:r>
              <a:rPr lang="en-US" sz="2800" dirty="0">
                <a:solidFill>
                  <a:srgbClr val="FFFFFF"/>
                </a:solidFill>
                <a:latin typeface="Montserrat"/>
                <a:cs typeface="Montserrat"/>
              </a:rPr>
              <a:t>(as </a:t>
            </a:r>
            <a:r>
              <a:rPr lang="en-US" sz="2800" spc="-5" dirty="0">
                <a:solidFill>
                  <a:srgbClr val="FFFFFF"/>
                </a:solidFill>
                <a:latin typeface="Montserrat"/>
                <a:cs typeface="Montserrat"/>
              </a:rPr>
              <a:t>race, religion, sexual  orientation, national </a:t>
            </a:r>
            <a:r>
              <a:rPr lang="en-US" sz="2800" dirty="0">
                <a:solidFill>
                  <a:srgbClr val="FFFFFF"/>
                </a:solidFill>
                <a:latin typeface="Montserrat"/>
                <a:cs typeface="Montserrat"/>
              </a:rPr>
              <a:t>origin </a:t>
            </a:r>
            <a:r>
              <a:rPr lang="en-US" sz="2800" spc="-5" dirty="0">
                <a:solidFill>
                  <a:srgbClr val="FFFFFF"/>
                </a:solidFill>
                <a:latin typeface="Montserrat"/>
                <a:cs typeface="Montserrat"/>
              </a:rPr>
              <a:t>or</a:t>
            </a:r>
            <a:r>
              <a:rPr lang="en-US" sz="2800" spc="5" dirty="0">
                <a:solidFill>
                  <a:srgbClr val="FFFFFF"/>
                </a:solidFill>
                <a:latin typeface="Montserrat"/>
                <a:cs typeface="Montserrat"/>
              </a:rPr>
              <a:t> </a:t>
            </a:r>
            <a:r>
              <a:rPr lang="en-US" sz="2800" dirty="0">
                <a:solidFill>
                  <a:srgbClr val="FFFFFF"/>
                </a:solidFill>
                <a:latin typeface="Montserrat"/>
                <a:cs typeface="Montserrat"/>
              </a:rPr>
              <a:t>disability).</a:t>
            </a:r>
            <a:endParaRPr lang="en-US" sz="2800" dirty="0">
              <a:latin typeface="Montserrat"/>
              <a:cs typeface="Montserrat"/>
            </a:endParaRPr>
          </a:p>
          <a:p>
            <a:pPr marL="12700" marR="5080">
              <a:lnSpc>
                <a:spcPct val="100000"/>
              </a:lnSpc>
              <a:spcBef>
                <a:spcPts val="100"/>
              </a:spcBef>
            </a:pPr>
            <a:endParaRPr lang="en-US" sz="2400" dirty="0">
              <a:latin typeface="Montserrat"/>
              <a:cs typeface="Montserrat"/>
            </a:endParaRPr>
          </a:p>
        </p:txBody>
      </p:sp>
    </p:spTree>
    <p:extLst>
      <p:ext uri="{BB962C8B-B14F-4D97-AF65-F5344CB8AC3E}">
        <p14:creationId xmlns:p14="http://schemas.microsoft.com/office/powerpoint/2010/main" val="2517899675"/>
      </p:ext>
    </p:extLst>
  </p:cSld>
  <p:clrMapOvr>
    <a:masterClrMapping/>
  </p:clrMapOvr>
  <p:transition>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E23993-9157-A14D-9B3F-F5B2BE158A64}"/>
              </a:ext>
            </a:extLst>
          </p:cNvPr>
          <p:cNvSpPr/>
          <p:nvPr/>
        </p:nvSpPr>
        <p:spPr>
          <a:xfrm>
            <a:off x="868218" y="1007886"/>
            <a:ext cx="10317018" cy="5214248"/>
          </a:xfrm>
          <a:prstGeom prst="rect">
            <a:avLst/>
          </a:prstGeom>
        </p:spPr>
        <p:txBody>
          <a:bodyPr wrap="square">
            <a:spAutoFit/>
          </a:bodyPr>
          <a:lstStyle/>
          <a:p>
            <a:pPr marL="12700">
              <a:lnSpc>
                <a:spcPct val="100000"/>
              </a:lnSpc>
              <a:spcBef>
                <a:spcPts val="100"/>
              </a:spcBef>
            </a:pPr>
            <a:r>
              <a:rPr lang="en-US" sz="2800" b="1" spc="-10" dirty="0">
                <a:solidFill>
                  <a:srgbClr val="006CB7"/>
                </a:solidFill>
                <a:latin typeface="Montserrat"/>
                <a:cs typeface="Montserrat"/>
              </a:rPr>
              <a:t>Merriam Webster’s </a:t>
            </a:r>
            <a:r>
              <a:rPr lang="en-US" sz="2800" b="1" spc="-5" dirty="0">
                <a:solidFill>
                  <a:srgbClr val="006CB7"/>
                </a:solidFill>
                <a:latin typeface="Montserrat"/>
                <a:cs typeface="Montserrat"/>
              </a:rPr>
              <a:t>Dictionary defines epithet </a:t>
            </a:r>
            <a:r>
              <a:rPr lang="en-US" sz="2800" b="1" dirty="0">
                <a:solidFill>
                  <a:srgbClr val="006CB7"/>
                </a:solidFill>
                <a:latin typeface="Montserrat"/>
                <a:cs typeface="Montserrat"/>
              </a:rPr>
              <a:t>and</a:t>
            </a:r>
            <a:r>
              <a:rPr lang="en-US" sz="2800" b="1" spc="20" dirty="0">
                <a:solidFill>
                  <a:srgbClr val="006CB7"/>
                </a:solidFill>
                <a:latin typeface="Montserrat"/>
                <a:cs typeface="Montserrat"/>
              </a:rPr>
              <a:t> </a:t>
            </a:r>
            <a:r>
              <a:rPr lang="en-US" sz="2800" b="1" spc="-5" dirty="0">
                <a:solidFill>
                  <a:srgbClr val="006CB7"/>
                </a:solidFill>
                <a:latin typeface="Montserrat"/>
                <a:cs typeface="Montserrat"/>
              </a:rPr>
              <a:t>slur:</a:t>
            </a:r>
            <a:endParaRPr lang="en-US" sz="2800" dirty="0">
              <a:latin typeface="Montserrat"/>
              <a:cs typeface="Montserrat"/>
            </a:endParaRPr>
          </a:p>
          <a:p>
            <a:pPr>
              <a:lnSpc>
                <a:spcPct val="100000"/>
              </a:lnSpc>
            </a:pPr>
            <a:endParaRPr lang="en-US" sz="2800" dirty="0">
              <a:latin typeface="Montserrat"/>
              <a:cs typeface="Montserrat"/>
            </a:endParaRPr>
          </a:p>
          <a:p>
            <a:pPr marL="12700" marR="5080">
              <a:lnSpc>
                <a:spcPct val="100000"/>
              </a:lnSpc>
            </a:pPr>
            <a:r>
              <a:rPr lang="en-US" sz="2800" b="1" spc="-5" dirty="0">
                <a:solidFill>
                  <a:srgbClr val="FFFFFF"/>
                </a:solidFill>
                <a:latin typeface="Montserrat"/>
                <a:cs typeface="Montserrat"/>
              </a:rPr>
              <a:t>Epithet</a:t>
            </a:r>
            <a:r>
              <a:rPr lang="en-US" sz="2800" spc="-5" dirty="0">
                <a:solidFill>
                  <a:srgbClr val="FFFFFF"/>
                </a:solidFill>
                <a:latin typeface="Montserrat"/>
                <a:cs typeface="Montserrat"/>
              </a:rPr>
              <a:t>: </a:t>
            </a:r>
            <a:r>
              <a:rPr lang="en-US" sz="2800" b="1" spc="-5" dirty="0">
                <a:solidFill>
                  <a:srgbClr val="FFFFFF"/>
                </a:solidFill>
                <a:latin typeface="Montserrat"/>
                <a:cs typeface="Montserrat"/>
              </a:rPr>
              <a:t>1a</a:t>
            </a:r>
            <a:r>
              <a:rPr lang="en-US" sz="2800" spc="-5" dirty="0">
                <a:solidFill>
                  <a:srgbClr val="FFFFFF"/>
                </a:solidFill>
                <a:latin typeface="Montserrat"/>
                <a:cs typeface="Montserrat"/>
              </a:rPr>
              <a:t>: </a:t>
            </a:r>
            <a:r>
              <a:rPr lang="en-US" sz="2800" dirty="0">
                <a:solidFill>
                  <a:srgbClr val="FFFFFF"/>
                </a:solidFill>
                <a:latin typeface="Montserrat"/>
                <a:cs typeface="Montserrat"/>
              </a:rPr>
              <a:t>a </a:t>
            </a:r>
            <a:r>
              <a:rPr lang="en-US" sz="2800" spc="-5" dirty="0">
                <a:solidFill>
                  <a:srgbClr val="FFFFFF"/>
                </a:solidFill>
                <a:latin typeface="Montserrat"/>
                <a:cs typeface="Montserrat"/>
              </a:rPr>
              <a:t>characterizing word or phrase accompanying  or occurring </a:t>
            </a:r>
            <a:r>
              <a:rPr lang="en-US" sz="2800" dirty="0">
                <a:solidFill>
                  <a:srgbClr val="FFFFFF"/>
                </a:solidFill>
                <a:latin typeface="Montserrat"/>
                <a:cs typeface="Montserrat"/>
              </a:rPr>
              <a:t>in place </a:t>
            </a:r>
            <a:r>
              <a:rPr lang="en-US" sz="2800" spc="-5" dirty="0">
                <a:solidFill>
                  <a:srgbClr val="FFFFFF"/>
                </a:solidFill>
                <a:latin typeface="Montserrat"/>
                <a:cs typeface="Montserrat"/>
              </a:rPr>
              <a:t>of </a:t>
            </a:r>
            <a:r>
              <a:rPr lang="en-US" sz="2800" spc="-10" dirty="0">
                <a:solidFill>
                  <a:srgbClr val="FFFFFF"/>
                </a:solidFill>
                <a:latin typeface="Montserrat"/>
                <a:cs typeface="Montserrat"/>
              </a:rPr>
              <a:t>the </a:t>
            </a:r>
            <a:r>
              <a:rPr lang="en-US" sz="2800" dirty="0">
                <a:solidFill>
                  <a:srgbClr val="FFFFFF"/>
                </a:solidFill>
                <a:latin typeface="Montserrat"/>
                <a:cs typeface="Montserrat"/>
              </a:rPr>
              <a:t>name </a:t>
            </a:r>
            <a:r>
              <a:rPr lang="en-US" sz="2800" spc="-5" dirty="0">
                <a:solidFill>
                  <a:srgbClr val="FFFFFF"/>
                </a:solidFill>
                <a:latin typeface="Montserrat"/>
                <a:cs typeface="Montserrat"/>
              </a:rPr>
              <a:t>of </a:t>
            </a:r>
            <a:r>
              <a:rPr lang="en-US" sz="2800" dirty="0">
                <a:solidFill>
                  <a:srgbClr val="FFFFFF"/>
                </a:solidFill>
                <a:latin typeface="Montserrat"/>
                <a:cs typeface="Montserrat"/>
              </a:rPr>
              <a:t>a </a:t>
            </a:r>
            <a:r>
              <a:rPr lang="en-US" sz="2800" spc="-5" dirty="0">
                <a:solidFill>
                  <a:srgbClr val="FFFFFF"/>
                </a:solidFill>
                <a:latin typeface="Montserrat"/>
                <a:cs typeface="Montserrat"/>
              </a:rPr>
              <a:t>person or thing; </a:t>
            </a:r>
            <a:r>
              <a:rPr lang="en-US" sz="2800" b="1" dirty="0">
                <a:solidFill>
                  <a:srgbClr val="FFFFFF"/>
                </a:solidFill>
                <a:latin typeface="Montserrat"/>
                <a:cs typeface="Montserrat"/>
              </a:rPr>
              <a:t>b. </a:t>
            </a:r>
            <a:r>
              <a:rPr lang="en-US" sz="2800" dirty="0">
                <a:solidFill>
                  <a:srgbClr val="FFFFFF"/>
                </a:solidFill>
                <a:latin typeface="Montserrat"/>
                <a:cs typeface="Montserrat"/>
              </a:rPr>
              <a:t>a  </a:t>
            </a:r>
            <a:r>
              <a:rPr lang="en-US" sz="2800" spc="-5" dirty="0">
                <a:solidFill>
                  <a:srgbClr val="FFFFFF"/>
                </a:solidFill>
                <a:latin typeface="Montserrat"/>
                <a:cs typeface="Montserrat"/>
              </a:rPr>
              <a:t>disparaging or </a:t>
            </a:r>
            <a:r>
              <a:rPr lang="en-US" sz="2800" dirty="0">
                <a:solidFill>
                  <a:srgbClr val="FFFFFF"/>
                </a:solidFill>
                <a:latin typeface="Montserrat"/>
                <a:cs typeface="Montserrat"/>
              </a:rPr>
              <a:t>abusive </a:t>
            </a:r>
            <a:r>
              <a:rPr lang="en-US" sz="2800" spc="-5" dirty="0">
                <a:solidFill>
                  <a:srgbClr val="FFFFFF"/>
                </a:solidFill>
                <a:latin typeface="Montserrat"/>
                <a:cs typeface="Montserrat"/>
              </a:rPr>
              <a:t>word or</a:t>
            </a:r>
            <a:r>
              <a:rPr lang="en-US" sz="2800" dirty="0">
                <a:solidFill>
                  <a:srgbClr val="FFFFFF"/>
                </a:solidFill>
                <a:latin typeface="Montserrat"/>
                <a:cs typeface="Montserrat"/>
              </a:rPr>
              <a:t> </a:t>
            </a:r>
            <a:r>
              <a:rPr lang="en-US" sz="2800" spc="-5" dirty="0">
                <a:solidFill>
                  <a:srgbClr val="FFFFFF"/>
                </a:solidFill>
                <a:latin typeface="Montserrat"/>
                <a:cs typeface="Montserrat"/>
              </a:rPr>
              <a:t>phrase.</a:t>
            </a:r>
            <a:endParaRPr lang="en-US" sz="2800" dirty="0">
              <a:latin typeface="Montserrat"/>
              <a:cs typeface="Montserrat"/>
            </a:endParaRPr>
          </a:p>
          <a:p>
            <a:pPr>
              <a:lnSpc>
                <a:spcPct val="100000"/>
              </a:lnSpc>
              <a:spcBef>
                <a:spcPts val="5"/>
              </a:spcBef>
            </a:pPr>
            <a:endParaRPr lang="en-US" sz="2800" dirty="0">
              <a:latin typeface="Montserrat"/>
              <a:cs typeface="Montserrat"/>
            </a:endParaRPr>
          </a:p>
          <a:p>
            <a:pPr marL="12700" marR="1075690" algn="just">
              <a:lnSpc>
                <a:spcPct val="100000"/>
              </a:lnSpc>
            </a:pPr>
            <a:r>
              <a:rPr lang="en-US" sz="2800" b="1" spc="-5" dirty="0">
                <a:solidFill>
                  <a:srgbClr val="FFFFFF"/>
                </a:solidFill>
                <a:latin typeface="Montserrat"/>
                <a:cs typeface="Montserrat"/>
              </a:rPr>
              <a:t>Slur</a:t>
            </a:r>
            <a:r>
              <a:rPr lang="en-US" sz="2800" spc="-5" dirty="0">
                <a:solidFill>
                  <a:srgbClr val="FFFFFF"/>
                </a:solidFill>
                <a:latin typeface="Montserrat"/>
                <a:cs typeface="Montserrat"/>
              </a:rPr>
              <a:t>: </a:t>
            </a:r>
            <a:r>
              <a:rPr lang="en-US" sz="2800" b="1" spc="-5" dirty="0">
                <a:solidFill>
                  <a:srgbClr val="FFFFFF"/>
                </a:solidFill>
                <a:latin typeface="Montserrat"/>
                <a:cs typeface="Montserrat"/>
              </a:rPr>
              <a:t>1a. </a:t>
            </a:r>
            <a:r>
              <a:rPr lang="en-US" sz="2800" spc="-5" dirty="0">
                <a:solidFill>
                  <a:srgbClr val="FFFFFF"/>
                </a:solidFill>
                <a:latin typeface="Montserrat"/>
                <a:cs typeface="Montserrat"/>
              </a:rPr>
              <a:t>insulting or </a:t>
            </a:r>
            <a:r>
              <a:rPr lang="en-US" sz="2800" dirty="0">
                <a:solidFill>
                  <a:srgbClr val="FFFFFF"/>
                </a:solidFill>
                <a:latin typeface="Montserrat"/>
                <a:cs typeface="Montserrat"/>
              </a:rPr>
              <a:t>disparaging </a:t>
            </a:r>
            <a:r>
              <a:rPr lang="en-US" sz="2800" spc="-5" dirty="0">
                <a:solidFill>
                  <a:srgbClr val="FFFFFF"/>
                </a:solidFill>
                <a:latin typeface="Montserrat"/>
                <a:cs typeface="Montserrat"/>
              </a:rPr>
              <a:t>remark or innuendo:  ASPERSION, </a:t>
            </a:r>
            <a:r>
              <a:rPr lang="en-US" sz="2800" b="1" dirty="0">
                <a:solidFill>
                  <a:srgbClr val="FFFFFF"/>
                </a:solidFill>
                <a:latin typeface="Montserrat"/>
                <a:cs typeface="Montserrat"/>
              </a:rPr>
              <a:t>b. </a:t>
            </a:r>
            <a:r>
              <a:rPr lang="en-US" sz="2800" dirty="0">
                <a:solidFill>
                  <a:srgbClr val="FFFFFF"/>
                </a:solidFill>
                <a:latin typeface="Montserrat"/>
                <a:cs typeface="Montserrat"/>
              </a:rPr>
              <a:t>a </a:t>
            </a:r>
            <a:r>
              <a:rPr lang="en-US" sz="2800" spc="-5" dirty="0">
                <a:solidFill>
                  <a:srgbClr val="FFFFFF"/>
                </a:solidFill>
                <a:latin typeface="Montserrat"/>
                <a:cs typeface="Montserrat"/>
              </a:rPr>
              <a:t>shaming or degrading effect: STAIN,  STIGMA.</a:t>
            </a:r>
            <a:endParaRPr lang="en-US" sz="2800" dirty="0">
              <a:latin typeface="Montserrat"/>
              <a:cs typeface="Montserrat"/>
            </a:endParaRPr>
          </a:p>
          <a:p>
            <a:pPr marL="12700" marR="5080">
              <a:lnSpc>
                <a:spcPct val="100000"/>
              </a:lnSpc>
              <a:spcBef>
                <a:spcPts val="100"/>
              </a:spcBef>
            </a:pPr>
            <a:endParaRPr lang="en-US" sz="2400" dirty="0">
              <a:latin typeface="Montserrat"/>
              <a:cs typeface="Montserrat"/>
            </a:endParaRPr>
          </a:p>
        </p:txBody>
      </p:sp>
    </p:spTree>
    <p:extLst>
      <p:ext uri="{BB962C8B-B14F-4D97-AF65-F5344CB8AC3E}">
        <p14:creationId xmlns:p14="http://schemas.microsoft.com/office/powerpoint/2010/main" val="2989333589"/>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2020267" y="226143"/>
            <a:ext cx="8151466" cy="905073"/>
          </a:xfrm>
          <a:prstGeom prst="rect">
            <a:avLst/>
          </a:prstGeom>
          <a:noFill/>
          <a:ln>
            <a:noFill/>
          </a:ln>
        </p:spPr>
        <p:txBody>
          <a:bodyPr spcFirstLastPara="1" wrap="square" lIns="121900" tIns="121900" rIns="121900" bIns="121900" anchor="ctr" anchorCtr="0">
            <a:noAutofit/>
          </a:bodyPr>
          <a:lstStyle/>
          <a:p>
            <a:pPr algn="ctr">
              <a:buClr>
                <a:srgbClr val="000000"/>
              </a:buClr>
              <a:buSzPts val="2500"/>
            </a:pPr>
            <a:r>
              <a:rPr lang="en-US" sz="3000" b="1" u="sng" dirty="0">
                <a:solidFill>
                  <a:srgbClr val="006CB7"/>
                </a:solidFill>
                <a:latin typeface="Montserrat" panose="02000505000000020004" pitchFamily="2" charset="77"/>
                <a:ea typeface="Montserrat"/>
                <a:cs typeface="Montserrat"/>
                <a:sym typeface="Montserrat"/>
              </a:rPr>
              <a:t>Outcomes</a:t>
            </a:r>
            <a:endParaRPr sz="3000" b="1" cap="all" dirty="0">
              <a:solidFill>
                <a:srgbClr val="006CB7"/>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1347537" y="1152797"/>
            <a:ext cx="9654139" cy="5232202"/>
          </a:xfrm>
          <a:prstGeom prst="rect">
            <a:avLst/>
          </a:prstGeom>
        </p:spPr>
        <p:txBody>
          <a:bodyPr wrap="square" anchor="ctr">
            <a:spAutoFit/>
          </a:bodyPr>
          <a:lstStyle/>
          <a:p>
            <a:pPr marL="285750" indent="-285750" algn="just">
              <a:buFont typeface="Arial" panose="020B0604020202020204" pitchFamily="34" charset="0"/>
              <a:buChar char="•"/>
            </a:pPr>
            <a:r>
              <a:rPr lang="en-US" sz="2400" dirty="0">
                <a:solidFill>
                  <a:srgbClr val="006CB7"/>
                </a:solidFill>
                <a:latin typeface="Montserrat" panose="020B0604020202020204" charset="0"/>
              </a:rPr>
              <a:t>NAR has agreed to make certain changes to the REALTOR® Code of Ethics and MLS Policies to accommodate questions raised by the DOJ.</a:t>
            </a:r>
          </a:p>
          <a:p>
            <a:pPr marL="285750" indent="-285750" algn="just">
              <a:buFont typeface="Arial" panose="020B0604020202020204" pitchFamily="34" charset="0"/>
              <a:buChar char="•"/>
            </a:pPr>
            <a:endParaRPr lang="en-US" sz="2400" dirty="0">
              <a:solidFill>
                <a:srgbClr val="006CB7"/>
              </a:solidFill>
              <a:latin typeface="Montserrat" panose="020B0604020202020204" charset="0"/>
            </a:endParaRPr>
          </a:p>
          <a:p>
            <a:pPr marL="285750" indent="-285750" algn="just">
              <a:buFont typeface="Arial" panose="020B0604020202020204" pitchFamily="34" charset="0"/>
              <a:buChar char="•"/>
            </a:pPr>
            <a:r>
              <a:rPr lang="en-US" sz="2400" dirty="0">
                <a:solidFill>
                  <a:srgbClr val="006CB7"/>
                </a:solidFill>
                <a:latin typeface="Montserrat" panose="020B0604020202020204" charset="0"/>
              </a:rPr>
              <a:t>No immediate action is required.</a:t>
            </a:r>
          </a:p>
          <a:p>
            <a:pPr marL="285750" indent="-285750" algn="just">
              <a:buFont typeface="Arial" panose="020B0604020202020204" pitchFamily="34" charset="0"/>
              <a:buChar char="•"/>
            </a:pPr>
            <a:endParaRPr lang="en-US" sz="2400" dirty="0">
              <a:solidFill>
                <a:srgbClr val="006CB7"/>
              </a:solidFill>
              <a:latin typeface="Montserrat" panose="020B0604020202020204" charset="0"/>
            </a:endParaRPr>
          </a:p>
          <a:p>
            <a:pPr marL="285750" indent="-285750" algn="just">
              <a:buFont typeface="Arial" panose="020B0604020202020204" pitchFamily="34" charset="0"/>
              <a:buChar char="•"/>
            </a:pPr>
            <a:r>
              <a:rPr lang="en-US" sz="2400" dirty="0">
                <a:solidFill>
                  <a:srgbClr val="006CB7"/>
                </a:solidFill>
                <a:latin typeface="Montserrat" panose="020B0604020202020204" charset="0"/>
              </a:rPr>
              <a:t>Most of the changes seek to more explicitly state what is already the spirit and intent of NAR’s Code of Ethics and MLS Policies.</a:t>
            </a:r>
          </a:p>
          <a:p>
            <a:pPr algn="just"/>
            <a:endParaRPr lang="en-US" sz="2400" dirty="0">
              <a:solidFill>
                <a:srgbClr val="006CB7"/>
              </a:solidFill>
              <a:latin typeface="Montserrat" panose="020B0604020202020204" charset="0"/>
            </a:endParaRPr>
          </a:p>
          <a:p>
            <a:pPr marL="285750" indent="-285750" algn="just">
              <a:buFont typeface="Arial" panose="020B0604020202020204" pitchFamily="34" charset="0"/>
              <a:buChar char="•"/>
            </a:pPr>
            <a:r>
              <a:rPr lang="en-US" sz="2400" dirty="0">
                <a:solidFill>
                  <a:srgbClr val="006CB7"/>
                </a:solidFill>
                <a:latin typeface="Montserrat" panose="020B0604020202020204" charset="0"/>
              </a:rPr>
              <a:t>All changes are subject to both DOJ and NAR Board of Director approval.</a:t>
            </a:r>
          </a:p>
          <a:p>
            <a:pPr algn="just"/>
            <a:endParaRPr lang="en-US" sz="2400" dirty="0">
              <a:solidFill>
                <a:srgbClr val="006CB7"/>
              </a:solidFill>
              <a:latin typeface="Montserrat" panose="020B0604020202020204" charset="0"/>
            </a:endParaRPr>
          </a:p>
          <a:p>
            <a:pPr marL="285750" indent="-285750">
              <a:buFont typeface="Arial" panose="020B0604020202020204" pitchFamily="34" charset="0"/>
              <a:buChar char="•"/>
            </a:pPr>
            <a:endParaRPr lang="en-US" sz="2200" dirty="0">
              <a:solidFill>
                <a:srgbClr val="006CB7"/>
              </a:solidFill>
              <a:latin typeface="Montserrat" panose="02000505000000020004" pitchFamily="2" charset="77"/>
            </a:endParaRPr>
          </a:p>
        </p:txBody>
      </p:sp>
    </p:spTree>
    <p:extLst>
      <p:ext uri="{BB962C8B-B14F-4D97-AF65-F5344CB8AC3E}">
        <p14:creationId xmlns:p14="http://schemas.microsoft.com/office/powerpoint/2010/main" val="3740692346"/>
      </p:ext>
    </p:extLst>
  </p:cSld>
  <p:clrMapOvr>
    <a:masterClrMapping/>
  </p:clrMapOvr>
  <p:transition>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E23993-9157-A14D-9B3F-F5B2BE158A64}"/>
              </a:ext>
            </a:extLst>
          </p:cNvPr>
          <p:cNvSpPr/>
          <p:nvPr/>
        </p:nvSpPr>
        <p:spPr>
          <a:xfrm>
            <a:off x="868218" y="1007886"/>
            <a:ext cx="10317018" cy="4352474"/>
          </a:xfrm>
          <a:prstGeom prst="rect">
            <a:avLst/>
          </a:prstGeom>
        </p:spPr>
        <p:txBody>
          <a:bodyPr wrap="square">
            <a:spAutoFit/>
          </a:bodyPr>
          <a:lstStyle/>
          <a:p>
            <a:pPr marL="12700" marR="963930">
              <a:lnSpc>
                <a:spcPct val="100000"/>
              </a:lnSpc>
              <a:spcBef>
                <a:spcPts val="100"/>
              </a:spcBef>
            </a:pPr>
            <a:r>
              <a:rPr lang="en-US" sz="2800" b="1" dirty="0">
                <a:solidFill>
                  <a:srgbClr val="006CB7"/>
                </a:solidFill>
                <a:latin typeface="Montserrat"/>
                <a:cs typeface="Montserrat"/>
              </a:rPr>
              <a:t>29. </a:t>
            </a:r>
            <a:r>
              <a:rPr lang="en-US" sz="2800" b="1" spc="-5" dirty="0">
                <a:solidFill>
                  <a:srgbClr val="006CB7"/>
                </a:solidFill>
                <a:latin typeface="Montserrat"/>
                <a:cs typeface="Montserrat"/>
              </a:rPr>
              <a:t>Applicability of the Code of Ethics </a:t>
            </a:r>
            <a:r>
              <a:rPr lang="en-US" sz="2800" strike="sngStrike" spc="-5" dirty="0">
                <a:solidFill>
                  <a:srgbClr val="006CB7"/>
                </a:solidFill>
                <a:latin typeface="Montserrat"/>
                <a:cs typeface="Montserrat"/>
              </a:rPr>
              <a:t>to non-real  </a:t>
            </a:r>
            <a:r>
              <a:rPr lang="en-US" sz="2800" strike="sngStrike" spc="-10" dirty="0">
                <a:solidFill>
                  <a:srgbClr val="006CB7"/>
                </a:solidFill>
                <a:latin typeface="Montserrat"/>
                <a:cs typeface="Montserrat"/>
              </a:rPr>
              <a:t>estate-related</a:t>
            </a:r>
            <a:r>
              <a:rPr lang="en-US" sz="2800" strike="sngStrike" spc="-5" dirty="0">
                <a:solidFill>
                  <a:srgbClr val="006CB7"/>
                </a:solidFill>
                <a:latin typeface="Montserrat"/>
                <a:cs typeface="Montserrat"/>
              </a:rPr>
              <a:t> activities</a:t>
            </a:r>
            <a:endParaRPr lang="en-US" sz="2800" dirty="0">
              <a:latin typeface="Montserrat"/>
              <a:cs typeface="Montserrat"/>
            </a:endParaRPr>
          </a:p>
          <a:p>
            <a:pPr>
              <a:lnSpc>
                <a:spcPct val="100000"/>
              </a:lnSpc>
            </a:pPr>
            <a:endParaRPr lang="en-US" sz="2800" dirty="0">
              <a:latin typeface="Montserrat"/>
              <a:cs typeface="Montserrat"/>
            </a:endParaRPr>
          </a:p>
          <a:p>
            <a:pPr marL="12700" marR="1499235">
              <a:lnSpc>
                <a:spcPct val="100000"/>
              </a:lnSpc>
            </a:pPr>
            <a:r>
              <a:rPr lang="en-US" sz="2800" strike="sngStrike" spc="-5" dirty="0">
                <a:solidFill>
                  <a:srgbClr val="FFFFFF"/>
                </a:solidFill>
                <a:latin typeface="Montserrat"/>
                <a:cs typeface="Montserrat"/>
              </a:rPr>
              <a:t>While REALTORS® are encouraged to follow the </a:t>
            </a:r>
            <a:r>
              <a:rPr lang="en-US" sz="2800" spc="-5" dirty="0">
                <a:solidFill>
                  <a:srgbClr val="FFFFFF"/>
                </a:solidFill>
                <a:latin typeface="Montserrat"/>
                <a:cs typeface="Montserrat"/>
              </a:rPr>
              <a:t> </a:t>
            </a:r>
            <a:r>
              <a:rPr lang="en-US" sz="2800" strike="sngStrike" spc="-5" dirty="0">
                <a:solidFill>
                  <a:srgbClr val="FFFFFF"/>
                </a:solidFill>
                <a:latin typeface="Montserrat"/>
                <a:cs typeface="Montserrat"/>
              </a:rPr>
              <a:t>principles of </a:t>
            </a:r>
            <a:r>
              <a:rPr lang="en-US" sz="2800" strike="sngStrike" spc="-10" dirty="0">
                <a:solidFill>
                  <a:srgbClr val="FFFFFF"/>
                </a:solidFill>
                <a:latin typeface="Montserrat"/>
                <a:cs typeface="Montserrat"/>
              </a:rPr>
              <a:t>the </a:t>
            </a:r>
            <a:r>
              <a:rPr lang="en-US" sz="2800" strike="sngStrike" spc="-5" dirty="0">
                <a:solidFill>
                  <a:srgbClr val="FFFFFF"/>
                </a:solidFill>
                <a:latin typeface="Montserrat"/>
                <a:cs typeface="Montserrat"/>
              </a:rPr>
              <a:t>Code of Ethics </a:t>
            </a:r>
            <a:r>
              <a:rPr lang="en-US" sz="2800" strike="sngStrike" dirty="0">
                <a:solidFill>
                  <a:srgbClr val="FFFFFF"/>
                </a:solidFill>
                <a:latin typeface="Montserrat"/>
                <a:cs typeface="Montserrat"/>
              </a:rPr>
              <a:t>in all </a:t>
            </a:r>
            <a:r>
              <a:rPr lang="en-US" sz="2800" strike="sngStrike" spc="-5" dirty="0">
                <a:solidFill>
                  <a:srgbClr val="FFFFFF"/>
                </a:solidFill>
                <a:latin typeface="Montserrat"/>
                <a:cs typeface="Montserrat"/>
              </a:rPr>
              <a:t>of</a:t>
            </a:r>
            <a:r>
              <a:rPr lang="en-US" sz="2800" strike="sngStrike" spc="15" dirty="0">
                <a:solidFill>
                  <a:srgbClr val="FFFFFF"/>
                </a:solidFill>
                <a:latin typeface="Montserrat"/>
                <a:cs typeface="Montserrat"/>
              </a:rPr>
              <a:t> </a:t>
            </a:r>
            <a:r>
              <a:rPr lang="en-US" sz="2800" strike="sngStrike" spc="-5" dirty="0">
                <a:solidFill>
                  <a:srgbClr val="FFFFFF"/>
                </a:solidFill>
                <a:latin typeface="Montserrat"/>
                <a:cs typeface="Montserrat"/>
              </a:rPr>
              <a:t>their</a:t>
            </a:r>
            <a:endParaRPr lang="en-US" sz="2800" dirty="0">
              <a:latin typeface="Montserrat"/>
              <a:cs typeface="Montserrat"/>
            </a:endParaRPr>
          </a:p>
          <a:p>
            <a:pPr marL="12700" marR="5080">
              <a:lnSpc>
                <a:spcPct val="100000"/>
              </a:lnSpc>
            </a:pPr>
            <a:r>
              <a:rPr lang="en-US" sz="2800" strike="sngStrike" spc="-5" dirty="0">
                <a:solidFill>
                  <a:srgbClr val="FFFFFF"/>
                </a:solidFill>
                <a:latin typeface="Montserrat"/>
                <a:cs typeface="Montserrat"/>
              </a:rPr>
              <a:t>activities,</a:t>
            </a:r>
            <a:r>
              <a:rPr lang="en-US" sz="2800" spc="-5" dirty="0">
                <a:solidFill>
                  <a:srgbClr val="FFFFFF"/>
                </a:solidFill>
                <a:latin typeface="Montserrat"/>
                <a:cs typeface="Montserrat"/>
              </a:rPr>
              <a:t> </a:t>
            </a:r>
            <a:r>
              <a:rPr lang="en-US" sz="2800" strike="sngStrike" dirty="0">
                <a:solidFill>
                  <a:srgbClr val="FFFFFF"/>
                </a:solidFill>
                <a:latin typeface="Montserrat"/>
                <a:cs typeface="Montserrat"/>
              </a:rPr>
              <a:t>a</a:t>
            </a:r>
            <a:r>
              <a:rPr lang="en-US" sz="2800" dirty="0">
                <a:solidFill>
                  <a:srgbClr val="FFFFFF"/>
                </a:solidFill>
                <a:latin typeface="Montserrat"/>
                <a:cs typeface="Montserrat"/>
              </a:rPr>
              <a:t> </a:t>
            </a:r>
            <a:r>
              <a:rPr lang="en-US" sz="2800" b="1" u="heavy" dirty="0">
                <a:solidFill>
                  <a:srgbClr val="FFFFFF"/>
                </a:solidFill>
                <a:uFill>
                  <a:solidFill>
                    <a:srgbClr val="FFFFFF"/>
                  </a:solidFill>
                </a:uFill>
                <a:latin typeface="Montserrat"/>
                <a:cs typeface="Montserrat"/>
              </a:rPr>
              <a:t>A</a:t>
            </a:r>
            <a:r>
              <a:rPr lang="en-US" sz="2800" b="1" dirty="0">
                <a:solidFill>
                  <a:srgbClr val="FFFFFF"/>
                </a:solidFill>
                <a:latin typeface="Montserrat"/>
                <a:cs typeface="Montserrat"/>
              </a:rPr>
              <a:t> </a:t>
            </a:r>
            <a:r>
              <a:rPr lang="en-US" sz="2800" b="1" spc="-5" dirty="0">
                <a:solidFill>
                  <a:srgbClr val="FFFFFF"/>
                </a:solidFill>
                <a:latin typeface="Montserrat"/>
                <a:cs typeface="Montserrat"/>
              </a:rPr>
              <a:t>REALTOR</a:t>
            </a:r>
            <a:r>
              <a:rPr lang="en-US" sz="2800" b="1" spc="-5" baseline="30000" dirty="0">
                <a:solidFill>
                  <a:srgbClr val="FFFFFF"/>
                </a:solidFill>
                <a:latin typeface="Montserrat"/>
                <a:cs typeface="Montserrat"/>
              </a:rPr>
              <a:t>®</a:t>
            </a:r>
            <a:r>
              <a:rPr lang="en-US" sz="2800" b="1" spc="-5" dirty="0">
                <a:solidFill>
                  <a:srgbClr val="FFFFFF"/>
                </a:solidFill>
                <a:latin typeface="Montserrat"/>
                <a:cs typeface="Montserrat"/>
              </a:rPr>
              <a:t> shall </a:t>
            </a:r>
            <a:r>
              <a:rPr lang="en-US" sz="2800" b="1" dirty="0">
                <a:solidFill>
                  <a:srgbClr val="FFFFFF"/>
                </a:solidFill>
                <a:latin typeface="Montserrat"/>
                <a:cs typeface="Montserrat"/>
              </a:rPr>
              <a:t>be </a:t>
            </a:r>
            <a:r>
              <a:rPr lang="en-US" sz="2800" b="1" spc="-5" dirty="0">
                <a:solidFill>
                  <a:srgbClr val="FFFFFF"/>
                </a:solidFill>
                <a:latin typeface="Montserrat"/>
                <a:cs typeface="Montserrat"/>
              </a:rPr>
              <a:t>subject to disciplinary  action under </a:t>
            </a:r>
            <a:r>
              <a:rPr lang="en-US" sz="2800" b="1" spc="-10" dirty="0">
                <a:solidFill>
                  <a:srgbClr val="FFFFFF"/>
                </a:solidFill>
                <a:latin typeface="Montserrat"/>
                <a:cs typeface="Montserrat"/>
              </a:rPr>
              <a:t>the </a:t>
            </a:r>
            <a:r>
              <a:rPr lang="en-US" sz="2800" b="1" spc="-5" dirty="0">
                <a:solidFill>
                  <a:srgbClr val="FFFFFF"/>
                </a:solidFill>
                <a:latin typeface="Montserrat"/>
                <a:cs typeface="Montserrat"/>
              </a:rPr>
              <a:t>Code of Ethics </a:t>
            </a:r>
            <a:r>
              <a:rPr lang="en-US" sz="2800" strike="sngStrike" spc="-5" dirty="0">
                <a:solidFill>
                  <a:srgbClr val="FFFFFF"/>
                </a:solidFill>
                <a:latin typeface="Montserrat"/>
                <a:cs typeface="Montserrat"/>
              </a:rPr>
              <a:t>only</a:t>
            </a:r>
            <a:r>
              <a:rPr lang="en-US" sz="2800" spc="-5" dirty="0">
                <a:solidFill>
                  <a:srgbClr val="FFFFFF"/>
                </a:solidFill>
                <a:latin typeface="Montserrat"/>
                <a:cs typeface="Montserrat"/>
              </a:rPr>
              <a:t> </a:t>
            </a:r>
            <a:r>
              <a:rPr lang="en-US" sz="2800" b="1" spc="-5" dirty="0">
                <a:solidFill>
                  <a:srgbClr val="FFFFFF"/>
                </a:solidFill>
                <a:latin typeface="Montserrat"/>
                <a:cs typeface="Montserrat"/>
              </a:rPr>
              <a:t>with respect to </a:t>
            </a:r>
            <a:r>
              <a:rPr lang="en-US" sz="2800" strike="sngStrike" dirty="0">
                <a:solidFill>
                  <a:srgbClr val="FFFFFF"/>
                </a:solidFill>
                <a:latin typeface="Montserrat"/>
                <a:cs typeface="Montserrat"/>
              </a:rPr>
              <a:t>real </a:t>
            </a:r>
            <a:r>
              <a:rPr lang="en-US" sz="2800" dirty="0">
                <a:solidFill>
                  <a:srgbClr val="FFFFFF"/>
                </a:solidFill>
                <a:latin typeface="Montserrat"/>
                <a:cs typeface="Montserrat"/>
              </a:rPr>
              <a:t> </a:t>
            </a:r>
            <a:r>
              <a:rPr lang="en-US" sz="2800" strike="sngStrike" spc="-5" dirty="0">
                <a:solidFill>
                  <a:srgbClr val="FFFFFF"/>
                </a:solidFill>
                <a:latin typeface="Montserrat"/>
                <a:cs typeface="Montserrat"/>
              </a:rPr>
              <a:t>estate-related </a:t>
            </a:r>
            <a:r>
              <a:rPr lang="en-US" sz="2800" b="1" u="heavy" dirty="0">
                <a:solidFill>
                  <a:srgbClr val="FFFFFF"/>
                </a:solidFill>
                <a:uFill>
                  <a:solidFill>
                    <a:srgbClr val="FFFFFF"/>
                  </a:solidFill>
                </a:uFill>
                <a:latin typeface="Montserrat"/>
                <a:cs typeface="Montserrat"/>
              </a:rPr>
              <a:t>all </a:t>
            </a:r>
            <a:r>
              <a:rPr lang="en-US" sz="2800" b="1" u="heavy" spc="-5" dirty="0">
                <a:solidFill>
                  <a:srgbClr val="FFFFFF"/>
                </a:solidFill>
                <a:uFill>
                  <a:solidFill>
                    <a:srgbClr val="FFFFFF"/>
                  </a:solidFill>
                </a:uFill>
                <a:latin typeface="Montserrat"/>
                <a:cs typeface="Montserrat"/>
              </a:rPr>
              <a:t>of their </a:t>
            </a:r>
            <a:r>
              <a:rPr lang="en-US" sz="2800" b="1" spc="-5" dirty="0">
                <a:solidFill>
                  <a:srgbClr val="FFFFFF"/>
                </a:solidFill>
                <a:latin typeface="Montserrat"/>
                <a:cs typeface="Montserrat"/>
              </a:rPr>
              <a:t>activities</a:t>
            </a:r>
            <a:r>
              <a:rPr lang="en-US" sz="2800" u="heavy" spc="-5" dirty="0">
                <a:solidFill>
                  <a:srgbClr val="FFFFFF"/>
                </a:solidFill>
                <a:uFill>
                  <a:solidFill>
                    <a:srgbClr val="FFFFFF"/>
                  </a:solidFill>
                </a:uFill>
                <a:latin typeface="Montserrat"/>
                <a:cs typeface="Montserrat"/>
              </a:rPr>
              <a:t>.</a:t>
            </a:r>
            <a:r>
              <a:rPr lang="en-US" sz="2800" spc="-5" dirty="0">
                <a:solidFill>
                  <a:srgbClr val="FFFFFF"/>
                </a:solidFill>
                <a:latin typeface="Montserrat"/>
                <a:cs typeface="Montserrat"/>
              </a:rPr>
              <a:t> </a:t>
            </a:r>
            <a:r>
              <a:rPr lang="en-US" sz="2800" strike="sngStrike" spc="-5" dirty="0">
                <a:solidFill>
                  <a:srgbClr val="FFFFFF"/>
                </a:solidFill>
                <a:latin typeface="Montserrat"/>
                <a:cs typeface="Montserrat"/>
              </a:rPr>
              <a:t>and transactions </a:t>
            </a:r>
            <a:r>
              <a:rPr lang="en-US" sz="2800" spc="-5" dirty="0">
                <a:solidFill>
                  <a:srgbClr val="FFFFFF"/>
                </a:solidFill>
                <a:latin typeface="Montserrat"/>
                <a:cs typeface="Montserrat"/>
              </a:rPr>
              <a:t> </a:t>
            </a:r>
            <a:r>
              <a:rPr lang="en-US" sz="2800" strike="sngStrike" spc="-5" dirty="0">
                <a:solidFill>
                  <a:srgbClr val="FFFFFF"/>
                </a:solidFill>
                <a:latin typeface="Montserrat"/>
                <a:cs typeface="Montserrat"/>
              </a:rPr>
              <a:t>involving </a:t>
            </a:r>
            <a:r>
              <a:rPr lang="en-US" sz="2800" strike="sngStrike" spc="-10" dirty="0">
                <a:solidFill>
                  <a:srgbClr val="FFFFFF"/>
                </a:solidFill>
                <a:latin typeface="Montserrat"/>
                <a:cs typeface="Montserrat"/>
              </a:rPr>
              <a:t>the</a:t>
            </a:r>
            <a:r>
              <a:rPr lang="en-US" sz="2800" strike="sngStrike" spc="5" dirty="0">
                <a:solidFill>
                  <a:srgbClr val="FFFFFF"/>
                </a:solidFill>
                <a:latin typeface="Montserrat"/>
                <a:cs typeface="Montserrat"/>
              </a:rPr>
              <a:t> </a:t>
            </a:r>
            <a:r>
              <a:rPr lang="en-US" sz="2800" strike="sngStrike" spc="-5" dirty="0">
                <a:solidFill>
                  <a:srgbClr val="FFFFFF"/>
                </a:solidFill>
                <a:latin typeface="Montserrat"/>
                <a:cs typeface="Montserrat"/>
              </a:rPr>
              <a:t>REALTOR</a:t>
            </a:r>
            <a:r>
              <a:rPr lang="en-US" sz="2800" strike="sngStrike" spc="-5" baseline="30000" dirty="0">
                <a:solidFill>
                  <a:srgbClr val="FFFFFF"/>
                </a:solidFill>
                <a:latin typeface="Montserrat"/>
                <a:cs typeface="Montserrat"/>
              </a:rPr>
              <a:t>®</a:t>
            </a:r>
            <a:r>
              <a:rPr lang="en-US" sz="2800" strike="sngStrike" spc="-5" dirty="0">
                <a:solidFill>
                  <a:srgbClr val="FFFFFF"/>
                </a:solidFill>
                <a:latin typeface="Montserrat"/>
                <a:cs typeface="Montserrat"/>
              </a:rPr>
              <a:t>.</a:t>
            </a:r>
            <a:endParaRPr lang="en-US" sz="2800" dirty="0">
              <a:latin typeface="Montserrat"/>
              <a:cs typeface="Montserrat"/>
            </a:endParaRPr>
          </a:p>
          <a:p>
            <a:pPr marL="12700" marR="5080">
              <a:lnSpc>
                <a:spcPct val="100000"/>
              </a:lnSpc>
              <a:spcBef>
                <a:spcPts val="100"/>
              </a:spcBef>
            </a:pPr>
            <a:endParaRPr lang="en-US" sz="2400" dirty="0">
              <a:latin typeface="Montserrat"/>
              <a:cs typeface="Montserrat"/>
            </a:endParaRPr>
          </a:p>
        </p:txBody>
      </p:sp>
    </p:spTree>
    <p:extLst>
      <p:ext uri="{BB962C8B-B14F-4D97-AF65-F5344CB8AC3E}">
        <p14:creationId xmlns:p14="http://schemas.microsoft.com/office/powerpoint/2010/main" val="3601768468"/>
      </p:ext>
    </p:extLst>
  </p:cSld>
  <p:clrMapOvr>
    <a:masterClrMapping/>
  </p:clrMapOvr>
  <p:transition>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E23993-9157-A14D-9B3F-F5B2BE158A64}"/>
              </a:ext>
            </a:extLst>
          </p:cNvPr>
          <p:cNvSpPr/>
          <p:nvPr/>
        </p:nvSpPr>
        <p:spPr>
          <a:xfrm>
            <a:off x="831273" y="1072541"/>
            <a:ext cx="10317018" cy="4706417"/>
          </a:xfrm>
          <a:prstGeom prst="rect">
            <a:avLst/>
          </a:prstGeom>
        </p:spPr>
        <p:txBody>
          <a:bodyPr wrap="square">
            <a:spAutoFit/>
          </a:bodyPr>
          <a:lstStyle/>
          <a:p>
            <a:pPr marL="12700">
              <a:lnSpc>
                <a:spcPct val="100000"/>
              </a:lnSpc>
              <a:spcBef>
                <a:spcPts val="100"/>
              </a:spcBef>
            </a:pPr>
            <a:r>
              <a:rPr lang="en-US" sz="2800" b="1" spc="-5" dirty="0">
                <a:solidFill>
                  <a:srgbClr val="006CB7"/>
                </a:solidFill>
                <a:latin typeface="Montserrat" panose="00000500000000000000" pitchFamily="2" charset="0"/>
              </a:rPr>
              <a:t>Expanded definition of the </a:t>
            </a:r>
            <a:r>
              <a:rPr lang="en-US" sz="2800" b="1" dirty="0">
                <a:solidFill>
                  <a:srgbClr val="006CB7"/>
                </a:solidFill>
                <a:latin typeface="Montserrat" panose="00000500000000000000" pitchFamily="2" charset="0"/>
              </a:rPr>
              <a:t>public</a:t>
            </a:r>
            <a:r>
              <a:rPr lang="en-US" sz="2800" b="1" spc="-30" dirty="0">
                <a:solidFill>
                  <a:srgbClr val="006CB7"/>
                </a:solidFill>
                <a:latin typeface="Montserrat" panose="00000500000000000000" pitchFamily="2" charset="0"/>
              </a:rPr>
              <a:t> </a:t>
            </a:r>
            <a:r>
              <a:rPr lang="en-US" sz="2800" b="1" spc="-10" dirty="0">
                <a:solidFill>
                  <a:srgbClr val="006CB7"/>
                </a:solidFill>
                <a:latin typeface="Montserrat" panose="00000500000000000000" pitchFamily="2" charset="0"/>
              </a:rPr>
              <a:t>trust:</a:t>
            </a:r>
          </a:p>
          <a:p>
            <a:pPr marL="12700">
              <a:lnSpc>
                <a:spcPct val="100000"/>
              </a:lnSpc>
              <a:spcBef>
                <a:spcPts val="100"/>
              </a:spcBef>
            </a:pPr>
            <a:endParaRPr lang="en-US" sz="2800" b="1" spc="-10" dirty="0">
              <a:solidFill>
                <a:schemeClr val="bg1"/>
              </a:solidFill>
              <a:latin typeface="Montserrat" panose="00000500000000000000" pitchFamily="2" charset="0"/>
              <a:cs typeface="Montserrat"/>
            </a:endParaRPr>
          </a:p>
          <a:p>
            <a:pPr marL="462280" marR="1293495" indent="-342900">
              <a:lnSpc>
                <a:spcPts val="3100"/>
              </a:lnSpc>
              <a:spcBef>
                <a:spcPts val="219"/>
              </a:spcBef>
              <a:buChar char="-"/>
              <a:tabLst>
                <a:tab pos="462280" algn="l"/>
                <a:tab pos="462915" algn="l"/>
              </a:tabLst>
            </a:pPr>
            <a:r>
              <a:rPr lang="en-US" sz="2400" spc="-5" dirty="0">
                <a:solidFill>
                  <a:schemeClr val="bg1"/>
                </a:solidFill>
                <a:latin typeface="Montserrat" panose="00000500000000000000" pitchFamily="2" charset="0"/>
              </a:rPr>
              <a:t>Expanded definition </a:t>
            </a:r>
            <a:r>
              <a:rPr lang="en-US" sz="2400" dirty="0">
                <a:solidFill>
                  <a:schemeClr val="bg1"/>
                </a:solidFill>
                <a:latin typeface="Montserrat" panose="00000500000000000000" pitchFamily="2" charset="0"/>
              </a:rPr>
              <a:t>includes all </a:t>
            </a:r>
            <a:r>
              <a:rPr lang="en-US" sz="2400" spc="-5" dirty="0">
                <a:solidFill>
                  <a:schemeClr val="bg1"/>
                </a:solidFill>
                <a:latin typeface="Montserrat" panose="00000500000000000000" pitchFamily="2" charset="0"/>
              </a:rPr>
              <a:t>discrimination </a:t>
            </a:r>
            <a:r>
              <a:rPr lang="en-US" sz="2400" dirty="0">
                <a:solidFill>
                  <a:schemeClr val="bg1"/>
                </a:solidFill>
                <a:latin typeface="Montserrat" panose="00000500000000000000" pitchFamily="2" charset="0"/>
              </a:rPr>
              <a:t>against </a:t>
            </a:r>
            <a:r>
              <a:rPr lang="en-US" sz="2400" spc="-5" dirty="0">
                <a:solidFill>
                  <a:schemeClr val="bg1"/>
                </a:solidFill>
                <a:latin typeface="Montserrat" panose="00000500000000000000" pitchFamily="2" charset="0"/>
              </a:rPr>
              <a:t>the  </a:t>
            </a:r>
            <a:r>
              <a:rPr lang="en-US" sz="2400" spc="-10" dirty="0">
                <a:solidFill>
                  <a:schemeClr val="bg1"/>
                </a:solidFill>
                <a:latin typeface="Montserrat" panose="00000500000000000000" pitchFamily="2" charset="0"/>
              </a:rPr>
              <a:t>protected </a:t>
            </a:r>
            <a:r>
              <a:rPr lang="en-US" sz="2400" spc="-5" dirty="0">
                <a:solidFill>
                  <a:schemeClr val="bg1"/>
                </a:solidFill>
                <a:latin typeface="Montserrat" panose="00000500000000000000" pitchFamily="2" charset="0"/>
              </a:rPr>
              <a:t>classes under </a:t>
            </a:r>
            <a:r>
              <a:rPr lang="en-US" sz="2400" spc="-10" dirty="0">
                <a:solidFill>
                  <a:schemeClr val="bg1"/>
                </a:solidFill>
                <a:latin typeface="Montserrat" panose="00000500000000000000" pitchFamily="2" charset="0"/>
              </a:rPr>
              <a:t>Article </a:t>
            </a:r>
            <a:r>
              <a:rPr lang="en-US" sz="2400" spc="-5" dirty="0">
                <a:solidFill>
                  <a:schemeClr val="bg1"/>
                </a:solidFill>
                <a:latin typeface="Montserrat" panose="00000500000000000000" pitchFamily="2" charset="0"/>
              </a:rPr>
              <a:t>10 </a:t>
            </a:r>
            <a:r>
              <a:rPr lang="en-US" sz="2400" dirty="0">
                <a:solidFill>
                  <a:schemeClr val="bg1"/>
                </a:solidFill>
                <a:latin typeface="Montserrat" panose="00000500000000000000" pitchFamily="2" charset="0"/>
              </a:rPr>
              <a:t>and </a:t>
            </a:r>
            <a:r>
              <a:rPr lang="en-US" sz="2400" spc="-5" dirty="0">
                <a:solidFill>
                  <a:schemeClr val="bg1"/>
                </a:solidFill>
                <a:latin typeface="Montserrat" panose="00000500000000000000" pitchFamily="2" charset="0"/>
              </a:rPr>
              <a:t>all</a:t>
            </a:r>
            <a:r>
              <a:rPr lang="en-US" sz="2400" spc="-20" dirty="0">
                <a:solidFill>
                  <a:schemeClr val="bg1"/>
                </a:solidFill>
                <a:latin typeface="Montserrat" panose="00000500000000000000" pitchFamily="2" charset="0"/>
              </a:rPr>
              <a:t> </a:t>
            </a:r>
            <a:r>
              <a:rPr lang="en-US" sz="2400" spc="-5" dirty="0">
                <a:solidFill>
                  <a:schemeClr val="bg1"/>
                </a:solidFill>
                <a:latin typeface="Montserrat" panose="00000500000000000000" pitchFamily="2" charset="0"/>
              </a:rPr>
              <a:t>fraud.</a:t>
            </a:r>
          </a:p>
          <a:p>
            <a:pPr marL="106680">
              <a:lnSpc>
                <a:spcPct val="100000"/>
              </a:lnSpc>
              <a:spcBef>
                <a:spcPts val="60"/>
              </a:spcBef>
              <a:buClr>
                <a:srgbClr val="FFFFFF"/>
              </a:buClr>
              <a:buFont typeface="Montserrat"/>
              <a:buChar char="-"/>
            </a:pPr>
            <a:endParaRPr lang="en-US" sz="2000" dirty="0">
              <a:solidFill>
                <a:schemeClr val="bg1"/>
              </a:solidFill>
              <a:latin typeface="Montserrat" panose="00000500000000000000" pitchFamily="2" charset="0"/>
            </a:endParaRPr>
          </a:p>
          <a:p>
            <a:pPr marL="462280" marR="5080" indent="-342900">
              <a:lnSpc>
                <a:spcPct val="100200"/>
              </a:lnSpc>
              <a:buChar char="-"/>
              <a:tabLst>
                <a:tab pos="462280" algn="l"/>
                <a:tab pos="462915" algn="l"/>
                <a:tab pos="8710930" algn="l"/>
              </a:tabLst>
            </a:pPr>
            <a:r>
              <a:rPr lang="en-US" sz="2400" spc="-5" dirty="0">
                <a:solidFill>
                  <a:schemeClr val="bg1"/>
                </a:solidFill>
                <a:latin typeface="Montserrat" panose="00000500000000000000" pitchFamily="2" charset="0"/>
              </a:rPr>
              <a:t>Associations would </a:t>
            </a:r>
            <a:r>
              <a:rPr lang="en-US" sz="2400" dirty="0">
                <a:solidFill>
                  <a:schemeClr val="bg1"/>
                </a:solidFill>
                <a:latin typeface="Montserrat" panose="00000500000000000000" pitchFamily="2" charset="0"/>
              </a:rPr>
              <a:t>be required </a:t>
            </a:r>
            <a:r>
              <a:rPr lang="en-US" sz="2400" spc="-5" dirty="0">
                <a:solidFill>
                  <a:schemeClr val="bg1"/>
                </a:solidFill>
                <a:latin typeface="Montserrat" panose="00000500000000000000" pitchFamily="2" charset="0"/>
              </a:rPr>
              <a:t>to share</a:t>
            </a:r>
            <a:r>
              <a:rPr lang="en-US" sz="2400" spc="20" dirty="0">
                <a:solidFill>
                  <a:schemeClr val="bg1"/>
                </a:solidFill>
                <a:latin typeface="Montserrat" panose="00000500000000000000" pitchFamily="2" charset="0"/>
              </a:rPr>
              <a:t> </a:t>
            </a:r>
            <a:r>
              <a:rPr lang="en-US" sz="2400" spc="-5" dirty="0">
                <a:solidFill>
                  <a:schemeClr val="bg1"/>
                </a:solidFill>
                <a:latin typeface="Montserrat" panose="00000500000000000000" pitchFamily="2" charset="0"/>
              </a:rPr>
              <a:t>with</a:t>
            </a:r>
            <a:r>
              <a:rPr lang="en-US" sz="2400" spc="5" dirty="0">
                <a:solidFill>
                  <a:schemeClr val="bg1"/>
                </a:solidFill>
                <a:latin typeface="Montserrat" panose="00000500000000000000" pitchFamily="2" charset="0"/>
              </a:rPr>
              <a:t> </a:t>
            </a:r>
            <a:r>
              <a:rPr lang="en-US" sz="2400" spc="-5" dirty="0">
                <a:solidFill>
                  <a:schemeClr val="bg1"/>
                </a:solidFill>
                <a:latin typeface="Montserrat" panose="00000500000000000000" pitchFamily="2" charset="0"/>
              </a:rPr>
              <a:t>the state </a:t>
            </a:r>
            <a:r>
              <a:rPr lang="en-US" sz="2400" dirty="0">
                <a:solidFill>
                  <a:schemeClr val="bg1"/>
                </a:solidFill>
                <a:latin typeface="Montserrat" panose="00000500000000000000" pitchFamily="2" charset="0"/>
              </a:rPr>
              <a:t>licensing  </a:t>
            </a:r>
            <a:r>
              <a:rPr lang="en-US" sz="2400" spc="-5" dirty="0">
                <a:solidFill>
                  <a:schemeClr val="bg1"/>
                </a:solidFill>
                <a:latin typeface="Montserrat" panose="00000500000000000000" pitchFamily="2" charset="0"/>
              </a:rPr>
              <a:t>authority </a:t>
            </a:r>
            <a:r>
              <a:rPr lang="en-US" sz="2400" dirty="0">
                <a:solidFill>
                  <a:schemeClr val="bg1"/>
                </a:solidFill>
                <a:latin typeface="Montserrat" panose="00000500000000000000" pitchFamily="2" charset="0"/>
              </a:rPr>
              <a:t>final </a:t>
            </a:r>
            <a:r>
              <a:rPr lang="en-US" sz="2400" spc="-5" dirty="0">
                <a:solidFill>
                  <a:schemeClr val="bg1"/>
                </a:solidFill>
                <a:latin typeface="Montserrat" panose="00000500000000000000" pitchFamily="2" charset="0"/>
              </a:rPr>
              <a:t>ethics decisions holding REALTORS® </a:t>
            </a:r>
            <a:r>
              <a:rPr lang="en-US" sz="2400" dirty="0">
                <a:solidFill>
                  <a:schemeClr val="bg1"/>
                </a:solidFill>
                <a:latin typeface="Montserrat" panose="00000500000000000000" pitchFamily="2" charset="0"/>
              </a:rPr>
              <a:t>in </a:t>
            </a:r>
            <a:r>
              <a:rPr lang="en-US" sz="2400" spc="-5" dirty="0">
                <a:solidFill>
                  <a:schemeClr val="bg1"/>
                </a:solidFill>
                <a:latin typeface="Montserrat" panose="00000500000000000000" pitchFamily="2" charset="0"/>
              </a:rPr>
              <a:t>violation of  the Code of Ethics in instances involving real estate-related  activities </a:t>
            </a:r>
            <a:r>
              <a:rPr lang="en-US" sz="2400" dirty="0">
                <a:solidFill>
                  <a:schemeClr val="bg1"/>
                </a:solidFill>
                <a:latin typeface="Montserrat" panose="00000500000000000000" pitchFamily="2" charset="0"/>
              </a:rPr>
              <a:t>and </a:t>
            </a:r>
            <a:r>
              <a:rPr lang="en-US" sz="2400" spc="-5" dirty="0">
                <a:solidFill>
                  <a:schemeClr val="bg1"/>
                </a:solidFill>
                <a:latin typeface="Montserrat" panose="00000500000000000000" pitchFamily="2" charset="0"/>
              </a:rPr>
              <a:t>transactions </a:t>
            </a:r>
            <a:r>
              <a:rPr lang="en-US" sz="2400" dirty="0">
                <a:solidFill>
                  <a:schemeClr val="bg1"/>
                </a:solidFill>
                <a:latin typeface="Montserrat" panose="00000500000000000000" pitchFamily="2" charset="0"/>
              </a:rPr>
              <a:t>and where </a:t>
            </a:r>
            <a:r>
              <a:rPr lang="en-US" sz="2400" spc="-5" dirty="0">
                <a:solidFill>
                  <a:schemeClr val="bg1"/>
                </a:solidFill>
                <a:latin typeface="Montserrat" panose="00000500000000000000" pitchFamily="2" charset="0"/>
              </a:rPr>
              <a:t>there </a:t>
            </a:r>
            <a:r>
              <a:rPr lang="en-US" sz="2400" dirty="0">
                <a:solidFill>
                  <a:schemeClr val="bg1"/>
                </a:solidFill>
                <a:latin typeface="Montserrat" panose="00000500000000000000" pitchFamily="2" charset="0"/>
              </a:rPr>
              <a:t>is </a:t>
            </a:r>
            <a:r>
              <a:rPr lang="en-US" sz="2400" spc="-5" dirty="0">
                <a:solidFill>
                  <a:schemeClr val="bg1"/>
                </a:solidFill>
                <a:latin typeface="Montserrat" panose="00000500000000000000" pitchFamily="2" charset="0"/>
              </a:rPr>
              <a:t>reason to </a:t>
            </a:r>
            <a:r>
              <a:rPr lang="en-US" sz="2400" dirty="0">
                <a:solidFill>
                  <a:schemeClr val="bg1"/>
                </a:solidFill>
                <a:latin typeface="Montserrat" panose="00000500000000000000" pitchFamily="2" charset="0"/>
              </a:rPr>
              <a:t>believe </a:t>
            </a:r>
            <a:r>
              <a:rPr lang="en-US" sz="2400" spc="-5" dirty="0">
                <a:solidFill>
                  <a:schemeClr val="bg1"/>
                </a:solidFill>
                <a:latin typeface="Montserrat" panose="00000500000000000000" pitchFamily="2" charset="0"/>
              </a:rPr>
              <a:t>the  public </a:t>
            </a:r>
            <a:r>
              <a:rPr lang="en-US" sz="2400" spc="-10" dirty="0">
                <a:solidFill>
                  <a:schemeClr val="bg1"/>
                </a:solidFill>
                <a:latin typeface="Montserrat" panose="00000500000000000000" pitchFamily="2" charset="0"/>
              </a:rPr>
              <a:t>trust, </a:t>
            </a:r>
            <a:r>
              <a:rPr lang="en-US" sz="2400" dirty="0">
                <a:solidFill>
                  <a:schemeClr val="bg1"/>
                </a:solidFill>
                <a:latin typeface="Montserrat" panose="00000500000000000000" pitchFamily="2" charset="0"/>
              </a:rPr>
              <a:t>as </a:t>
            </a:r>
            <a:r>
              <a:rPr lang="en-US" sz="2400" spc="-5" dirty="0">
                <a:solidFill>
                  <a:schemeClr val="bg1"/>
                </a:solidFill>
                <a:latin typeface="Montserrat" panose="00000500000000000000" pitchFamily="2" charset="0"/>
              </a:rPr>
              <a:t>expanded, </a:t>
            </a:r>
            <a:r>
              <a:rPr lang="en-US" sz="2400" dirty="0">
                <a:solidFill>
                  <a:schemeClr val="bg1"/>
                </a:solidFill>
                <a:latin typeface="Montserrat" panose="00000500000000000000" pitchFamily="2" charset="0"/>
              </a:rPr>
              <a:t>may have </a:t>
            </a:r>
            <a:r>
              <a:rPr lang="en-US" sz="2400" spc="-5" dirty="0">
                <a:solidFill>
                  <a:schemeClr val="bg1"/>
                </a:solidFill>
                <a:latin typeface="Montserrat" panose="00000500000000000000" pitchFamily="2" charset="0"/>
              </a:rPr>
              <a:t>been</a:t>
            </a:r>
            <a:r>
              <a:rPr lang="en-US" sz="2400" spc="-35" dirty="0">
                <a:solidFill>
                  <a:schemeClr val="bg1"/>
                </a:solidFill>
                <a:latin typeface="Montserrat" panose="00000500000000000000" pitchFamily="2" charset="0"/>
              </a:rPr>
              <a:t> </a:t>
            </a:r>
            <a:r>
              <a:rPr lang="en-US" sz="2400" spc="-5" dirty="0">
                <a:solidFill>
                  <a:schemeClr val="bg1"/>
                </a:solidFill>
                <a:latin typeface="Montserrat" panose="00000500000000000000" pitchFamily="2" charset="0"/>
              </a:rPr>
              <a:t>violated.</a:t>
            </a:r>
          </a:p>
          <a:p>
            <a:pPr marL="12700">
              <a:lnSpc>
                <a:spcPct val="100000"/>
              </a:lnSpc>
              <a:spcBef>
                <a:spcPts val="100"/>
              </a:spcBef>
            </a:pPr>
            <a:endParaRPr lang="en-US" sz="2400" b="1" dirty="0">
              <a:latin typeface="Montserrat" panose="00000500000000000000" pitchFamily="2" charset="0"/>
              <a:cs typeface="Montserrat"/>
            </a:endParaRPr>
          </a:p>
        </p:txBody>
      </p:sp>
    </p:spTree>
    <p:extLst>
      <p:ext uri="{BB962C8B-B14F-4D97-AF65-F5344CB8AC3E}">
        <p14:creationId xmlns:p14="http://schemas.microsoft.com/office/powerpoint/2010/main" val="1825493751"/>
      </p:ext>
    </p:extLst>
  </p:cSld>
  <p:clrMapOvr>
    <a:masterClrMapping/>
  </p:clrMapOvr>
  <p:transition>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E23993-9157-A14D-9B3F-F5B2BE158A64}"/>
              </a:ext>
            </a:extLst>
          </p:cNvPr>
          <p:cNvSpPr/>
          <p:nvPr/>
        </p:nvSpPr>
        <p:spPr>
          <a:xfrm>
            <a:off x="831273" y="1072541"/>
            <a:ext cx="10317018" cy="3059812"/>
          </a:xfrm>
          <a:prstGeom prst="rect">
            <a:avLst/>
          </a:prstGeom>
        </p:spPr>
        <p:txBody>
          <a:bodyPr wrap="square">
            <a:spAutoFit/>
          </a:bodyPr>
          <a:lstStyle/>
          <a:p>
            <a:pPr marL="12700">
              <a:lnSpc>
                <a:spcPct val="100000"/>
              </a:lnSpc>
              <a:spcBef>
                <a:spcPts val="100"/>
              </a:spcBef>
            </a:pPr>
            <a:r>
              <a:rPr lang="en-US" sz="2800" b="1" spc="-5" dirty="0">
                <a:solidFill>
                  <a:srgbClr val="006CB7"/>
                </a:solidFill>
                <a:latin typeface="Montserrat"/>
                <a:cs typeface="Montserrat"/>
              </a:rPr>
              <a:t>New professional </a:t>
            </a:r>
            <a:r>
              <a:rPr lang="en-US" sz="2800" b="1" spc="-10" dirty="0">
                <a:solidFill>
                  <a:srgbClr val="006CB7"/>
                </a:solidFill>
                <a:latin typeface="Montserrat"/>
                <a:cs typeface="Montserrat"/>
              </a:rPr>
              <a:t>standards </a:t>
            </a:r>
            <a:r>
              <a:rPr lang="en-US" sz="2800" b="1" spc="-5" dirty="0">
                <a:solidFill>
                  <a:srgbClr val="006CB7"/>
                </a:solidFill>
                <a:latin typeface="Montserrat"/>
                <a:cs typeface="Montserrat"/>
              </a:rPr>
              <a:t>policies are not</a:t>
            </a:r>
            <a:r>
              <a:rPr lang="en-US" sz="2800" b="1" spc="-30" dirty="0">
                <a:solidFill>
                  <a:srgbClr val="006CB7"/>
                </a:solidFill>
                <a:latin typeface="Montserrat"/>
                <a:cs typeface="Montserrat"/>
              </a:rPr>
              <a:t> </a:t>
            </a:r>
            <a:r>
              <a:rPr lang="en-US" sz="2800" b="1" spc="-5" dirty="0">
                <a:solidFill>
                  <a:srgbClr val="006CB7"/>
                </a:solidFill>
                <a:latin typeface="Montserrat"/>
                <a:cs typeface="Montserrat"/>
              </a:rPr>
              <a:t>retroactive</a:t>
            </a:r>
            <a:endParaRPr lang="en-US" sz="2800" dirty="0">
              <a:latin typeface="Montserrat"/>
              <a:cs typeface="Montserrat"/>
            </a:endParaRPr>
          </a:p>
          <a:p>
            <a:pPr>
              <a:lnSpc>
                <a:spcPct val="100000"/>
              </a:lnSpc>
            </a:pPr>
            <a:endParaRPr lang="en-US" sz="2800" dirty="0">
              <a:latin typeface="Montserrat"/>
              <a:cs typeface="Montserrat"/>
            </a:endParaRPr>
          </a:p>
          <a:p>
            <a:pPr marL="12700">
              <a:lnSpc>
                <a:spcPct val="100000"/>
              </a:lnSpc>
            </a:pPr>
            <a:r>
              <a:rPr lang="en-US" sz="2800" spc="-5" dirty="0">
                <a:solidFill>
                  <a:srgbClr val="FFFFFF"/>
                </a:solidFill>
                <a:latin typeface="Montserrat"/>
                <a:cs typeface="Montserrat"/>
              </a:rPr>
              <a:t>Standard of Practice </a:t>
            </a:r>
            <a:r>
              <a:rPr lang="en-US" sz="2800" dirty="0">
                <a:solidFill>
                  <a:srgbClr val="FFFFFF"/>
                </a:solidFill>
                <a:latin typeface="Montserrat"/>
                <a:cs typeface="Montserrat"/>
              </a:rPr>
              <a:t>10-5 </a:t>
            </a:r>
            <a:r>
              <a:rPr lang="en-US" sz="2800" spc="-5" dirty="0">
                <a:solidFill>
                  <a:srgbClr val="FFFFFF"/>
                </a:solidFill>
                <a:latin typeface="Montserrat"/>
                <a:cs typeface="Montserrat"/>
              </a:rPr>
              <a:t>(and </a:t>
            </a:r>
            <a:r>
              <a:rPr lang="en-US" sz="2800" dirty="0">
                <a:solidFill>
                  <a:srgbClr val="FFFFFF"/>
                </a:solidFill>
                <a:latin typeface="Montserrat"/>
                <a:cs typeface="Montserrat"/>
              </a:rPr>
              <a:t>all </a:t>
            </a:r>
            <a:r>
              <a:rPr lang="en-US" sz="2800" spc="-10" dirty="0">
                <a:solidFill>
                  <a:srgbClr val="FFFFFF"/>
                </a:solidFill>
                <a:latin typeface="Montserrat"/>
                <a:cs typeface="Montserrat"/>
              </a:rPr>
              <a:t>other</a:t>
            </a:r>
            <a:r>
              <a:rPr lang="en-US" sz="2800" spc="25" dirty="0">
                <a:solidFill>
                  <a:srgbClr val="FFFFFF"/>
                </a:solidFill>
                <a:latin typeface="Montserrat"/>
                <a:cs typeface="Montserrat"/>
              </a:rPr>
              <a:t> </a:t>
            </a:r>
            <a:r>
              <a:rPr lang="en-US" sz="2800" spc="-5" dirty="0">
                <a:solidFill>
                  <a:srgbClr val="FFFFFF"/>
                </a:solidFill>
                <a:latin typeface="Montserrat"/>
                <a:cs typeface="Montserrat"/>
              </a:rPr>
              <a:t>changes)</a:t>
            </a:r>
            <a:endParaRPr lang="en-US" sz="2800" dirty="0">
              <a:latin typeface="Montserrat"/>
              <a:cs typeface="Montserrat"/>
            </a:endParaRPr>
          </a:p>
          <a:p>
            <a:pPr marL="12700" marR="34290">
              <a:lnSpc>
                <a:spcPct val="100000"/>
              </a:lnSpc>
            </a:pPr>
            <a:r>
              <a:rPr lang="en-US" sz="2800" dirty="0">
                <a:solidFill>
                  <a:srgbClr val="FFFFFF"/>
                </a:solidFill>
                <a:latin typeface="Montserrat"/>
                <a:cs typeface="Montserrat"/>
              </a:rPr>
              <a:t>apply </a:t>
            </a:r>
            <a:r>
              <a:rPr lang="en-US" sz="2800" b="1" spc="-5" dirty="0">
                <a:solidFill>
                  <a:srgbClr val="FFFFFF"/>
                </a:solidFill>
                <a:latin typeface="Montserrat"/>
                <a:cs typeface="Montserrat"/>
              </a:rPr>
              <a:t>only </a:t>
            </a:r>
            <a:r>
              <a:rPr lang="en-US" sz="2800" spc="-5" dirty="0">
                <a:solidFill>
                  <a:srgbClr val="FFFFFF"/>
                </a:solidFill>
                <a:latin typeface="Montserrat"/>
                <a:cs typeface="Montserrat"/>
              </a:rPr>
              <a:t>to conduct that occurs November 13, 2020 and  thereafter.</a:t>
            </a:r>
            <a:endParaRPr lang="en-US" sz="2800" dirty="0">
              <a:latin typeface="Montserrat"/>
              <a:cs typeface="Montserrat"/>
            </a:endParaRPr>
          </a:p>
          <a:p>
            <a:pPr marL="12700">
              <a:lnSpc>
                <a:spcPct val="100000"/>
              </a:lnSpc>
              <a:spcBef>
                <a:spcPts val="100"/>
              </a:spcBef>
            </a:pPr>
            <a:endParaRPr lang="en-US" sz="2400" b="1" dirty="0">
              <a:latin typeface="Montserrat" panose="00000500000000000000" pitchFamily="2" charset="0"/>
              <a:cs typeface="Montserrat"/>
            </a:endParaRPr>
          </a:p>
        </p:txBody>
      </p:sp>
    </p:spTree>
    <p:extLst>
      <p:ext uri="{BB962C8B-B14F-4D97-AF65-F5344CB8AC3E}">
        <p14:creationId xmlns:p14="http://schemas.microsoft.com/office/powerpoint/2010/main" val="4019735428"/>
      </p:ext>
    </p:extLst>
  </p:cSld>
  <p:clrMapOvr>
    <a:masterClrMapping/>
  </p:clrMapOvr>
  <p:transition>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613791" y="0"/>
            <a:ext cx="6350427"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4000" b="1" dirty="0">
                <a:solidFill>
                  <a:srgbClr val="BED7E9"/>
                </a:solidFill>
                <a:latin typeface="Montserrat" panose="02000505000000020004" pitchFamily="2" charset="77"/>
                <a:ea typeface="Montserrat"/>
                <a:cs typeface="Montserrat"/>
                <a:sym typeface="Montserrat"/>
              </a:rPr>
              <a:t>HELPFUL RESOURCES</a:t>
            </a:r>
            <a:endParaRPr sz="4000" b="1" dirty="0">
              <a:solidFill>
                <a:srgbClr val="BED7E9"/>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613791" y="1453274"/>
            <a:ext cx="10823258" cy="5580374"/>
          </a:xfrm>
          <a:prstGeom prst="rect">
            <a:avLst/>
          </a:prstGeom>
        </p:spPr>
        <p:txBody>
          <a:bodyPr wrap="square" anchor="ctr">
            <a:spAutoFit/>
          </a:bodyPr>
          <a:lstStyle/>
          <a:p>
            <a:pPr marL="12700">
              <a:lnSpc>
                <a:spcPct val="100000"/>
              </a:lnSpc>
              <a:spcBef>
                <a:spcPts val="100"/>
              </a:spcBef>
            </a:pPr>
            <a:r>
              <a:rPr lang="en-US" b="1" spc="-5" dirty="0">
                <a:solidFill>
                  <a:srgbClr val="006CB7"/>
                </a:solidFill>
                <a:latin typeface="Montserrat"/>
                <a:cs typeface="Montserrat"/>
              </a:rPr>
              <a:t>FAQs</a:t>
            </a:r>
            <a:r>
              <a:rPr lang="en-US" spc="-5" dirty="0">
                <a:solidFill>
                  <a:srgbClr val="FFFFFF"/>
                </a:solidFill>
                <a:latin typeface="Montserrat"/>
                <a:cs typeface="Montserrat"/>
              </a:rPr>
              <a:t> regarding </a:t>
            </a:r>
            <a:r>
              <a:rPr lang="en-US" spc="-10" dirty="0">
                <a:solidFill>
                  <a:srgbClr val="FFFFFF"/>
                </a:solidFill>
                <a:latin typeface="Montserrat"/>
                <a:cs typeface="Montserrat"/>
              </a:rPr>
              <a:t>the </a:t>
            </a:r>
            <a:r>
              <a:rPr lang="en-US" spc="-5" dirty="0">
                <a:solidFill>
                  <a:srgbClr val="FFFFFF"/>
                </a:solidFill>
                <a:latin typeface="Montserrat"/>
                <a:cs typeface="Montserrat"/>
              </a:rPr>
              <a:t>policies passed </a:t>
            </a:r>
            <a:r>
              <a:rPr lang="en-US" dirty="0">
                <a:solidFill>
                  <a:srgbClr val="FFFFFF"/>
                </a:solidFill>
                <a:latin typeface="Montserrat"/>
                <a:cs typeface="Montserrat"/>
              </a:rPr>
              <a:t>by </a:t>
            </a:r>
            <a:r>
              <a:rPr lang="en-US" spc="-10" dirty="0">
                <a:solidFill>
                  <a:srgbClr val="FFFFFF"/>
                </a:solidFill>
                <a:latin typeface="Montserrat"/>
                <a:cs typeface="Montserrat"/>
              </a:rPr>
              <a:t>the </a:t>
            </a:r>
            <a:r>
              <a:rPr lang="en-US" spc="-5" dirty="0">
                <a:solidFill>
                  <a:srgbClr val="FFFFFF"/>
                </a:solidFill>
                <a:latin typeface="Montserrat"/>
                <a:cs typeface="Montserrat"/>
              </a:rPr>
              <a:t>NAR Board of Directors:</a:t>
            </a:r>
          </a:p>
          <a:p>
            <a:pPr marL="12700">
              <a:lnSpc>
                <a:spcPct val="100000"/>
              </a:lnSpc>
              <a:spcBef>
                <a:spcPts val="100"/>
              </a:spcBef>
            </a:pPr>
            <a:r>
              <a:rPr lang="en-US" sz="1600" spc="-5" dirty="0">
                <a:solidFill>
                  <a:srgbClr val="F58785"/>
                </a:solidFill>
                <a:latin typeface="Montserrat"/>
                <a:cs typeface="Montserrat"/>
                <a:hlinkClick r:id="rId3">
                  <a:extLst>
                    <a:ext uri="{A12FA001-AC4F-418D-AE19-62706E023703}">
                      <ahyp:hlinkClr xmlns:ahyp="http://schemas.microsoft.com/office/drawing/2018/hyperlinkcolor" val="tx"/>
                    </a:ext>
                  </a:extLst>
                </a:hlinkClick>
              </a:rPr>
              <a:t>https://www.nar.realtor/national-leadership/committee-members-liaisons/code-of-ethics-professional-standards-policies</a:t>
            </a:r>
            <a:endParaRPr lang="en-US" sz="1600" spc="-5" dirty="0">
              <a:solidFill>
                <a:srgbClr val="F58785"/>
              </a:solidFill>
              <a:latin typeface="Montserrat"/>
              <a:cs typeface="Montserrat"/>
            </a:endParaRPr>
          </a:p>
          <a:p>
            <a:pPr>
              <a:lnSpc>
                <a:spcPct val="100000"/>
              </a:lnSpc>
              <a:spcBef>
                <a:spcPts val="15"/>
              </a:spcBef>
            </a:pPr>
            <a:endParaRPr lang="en-US" dirty="0">
              <a:latin typeface="Montserrat"/>
              <a:cs typeface="Montserrat"/>
            </a:endParaRPr>
          </a:p>
          <a:p>
            <a:pPr marL="12700" marR="41275">
              <a:lnSpc>
                <a:spcPct val="102699"/>
              </a:lnSpc>
            </a:pPr>
            <a:r>
              <a:rPr lang="en-US" b="1" spc="-10" dirty="0">
                <a:solidFill>
                  <a:srgbClr val="006CB7"/>
                </a:solidFill>
                <a:latin typeface="Montserrat"/>
                <a:cs typeface="Montserrat"/>
              </a:rPr>
              <a:t>Videos: </a:t>
            </a:r>
          </a:p>
          <a:p>
            <a:pPr marL="298450" marR="41275" indent="-285750">
              <a:lnSpc>
                <a:spcPct val="102699"/>
              </a:lnSpc>
              <a:buFont typeface="Arial" panose="020B0604020202020204" pitchFamily="34" charset="0"/>
              <a:buChar char="•"/>
            </a:pPr>
            <a:r>
              <a:rPr lang="en-US" spc="-5" dirty="0">
                <a:solidFill>
                  <a:srgbClr val="FFFFFF"/>
                </a:solidFill>
                <a:latin typeface="Montserrat"/>
                <a:cs typeface="Montserrat"/>
              </a:rPr>
              <a:t>Interpretations and Procedures Advisory </a:t>
            </a:r>
            <a:r>
              <a:rPr lang="en-US" dirty="0">
                <a:solidFill>
                  <a:srgbClr val="FFFFFF"/>
                </a:solidFill>
                <a:latin typeface="Montserrat"/>
                <a:cs typeface="Montserrat"/>
              </a:rPr>
              <a:t>Board </a:t>
            </a:r>
            <a:r>
              <a:rPr lang="en-US" spc="-5" dirty="0">
                <a:solidFill>
                  <a:srgbClr val="FFFFFF"/>
                </a:solidFill>
                <a:latin typeface="Montserrat"/>
                <a:cs typeface="Montserrat"/>
              </a:rPr>
              <a:t>member </a:t>
            </a:r>
            <a:r>
              <a:rPr lang="en-US" dirty="0">
                <a:solidFill>
                  <a:srgbClr val="FFFFFF"/>
                </a:solidFill>
                <a:latin typeface="Montserrat"/>
                <a:cs typeface="Montserrat"/>
              </a:rPr>
              <a:t>Bruce </a:t>
            </a:r>
            <a:r>
              <a:rPr lang="en-US" spc="-5" dirty="0" err="1">
                <a:solidFill>
                  <a:srgbClr val="FFFFFF"/>
                </a:solidFill>
                <a:latin typeface="Montserrat"/>
                <a:cs typeface="Montserrat"/>
              </a:rPr>
              <a:t>Aydt</a:t>
            </a:r>
            <a:r>
              <a:rPr lang="en-US" spc="-5" dirty="0">
                <a:solidFill>
                  <a:srgbClr val="FFFFFF"/>
                </a:solidFill>
                <a:latin typeface="Montserrat"/>
                <a:cs typeface="Montserrat"/>
              </a:rPr>
              <a:t> </a:t>
            </a:r>
            <a:r>
              <a:rPr lang="en-US" dirty="0">
                <a:solidFill>
                  <a:srgbClr val="FFFFFF"/>
                </a:solidFill>
                <a:latin typeface="Montserrat"/>
                <a:cs typeface="Montserrat"/>
              </a:rPr>
              <a:t>(MO) explain </a:t>
            </a:r>
            <a:r>
              <a:rPr lang="en-US" spc="-10" dirty="0">
                <a:solidFill>
                  <a:srgbClr val="FFFFFF"/>
                </a:solidFill>
                <a:latin typeface="Montserrat"/>
                <a:cs typeface="Montserrat"/>
              </a:rPr>
              <a:t>the </a:t>
            </a:r>
            <a:r>
              <a:rPr lang="en-US" spc="-5" dirty="0">
                <a:solidFill>
                  <a:srgbClr val="FFFFFF"/>
                </a:solidFill>
                <a:latin typeface="Montserrat"/>
                <a:cs typeface="Montserrat"/>
              </a:rPr>
              <a:t>Advisory </a:t>
            </a:r>
            <a:r>
              <a:rPr lang="en-US" dirty="0">
                <a:solidFill>
                  <a:srgbClr val="FFFFFF"/>
                </a:solidFill>
                <a:latin typeface="Montserrat"/>
                <a:cs typeface="Montserrat"/>
              </a:rPr>
              <a:t>Board’s </a:t>
            </a:r>
            <a:r>
              <a:rPr lang="en-US" spc="-5" dirty="0">
                <a:solidFill>
                  <a:srgbClr val="FFFFFF"/>
                </a:solidFill>
                <a:latin typeface="Montserrat"/>
                <a:cs typeface="Montserrat"/>
              </a:rPr>
              <a:t>recommendations. </a:t>
            </a:r>
          </a:p>
          <a:p>
            <a:pPr marL="298450" marR="41275" indent="-285750">
              <a:lnSpc>
                <a:spcPct val="102699"/>
              </a:lnSpc>
              <a:buFont typeface="Arial" panose="020B0604020202020204" pitchFamily="34" charset="0"/>
              <a:buChar char="•"/>
            </a:pPr>
            <a:r>
              <a:rPr lang="en-US" spc="-5" dirty="0">
                <a:solidFill>
                  <a:srgbClr val="FFFFFF"/>
                </a:solidFill>
                <a:latin typeface="Montserrat"/>
                <a:cs typeface="Montserrat"/>
              </a:rPr>
              <a:t>2020</a:t>
            </a:r>
            <a:r>
              <a:rPr lang="en-US" dirty="0">
                <a:solidFill>
                  <a:srgbClr val="FFFFFF"/>
                </a:solidFill>
                <a:latin typeface="Montserrat"/>
                <a:cs typeface="Montserrat"/>
              </a:rPr>
              <a:t> </a:t>
            </a:r>
            <a:r>
              <a:rPr lang="en-US" spc="-5" dirty="0">
                <a:solidFill>
                  <a:srgbClr val="FFFFFF"/>
                </a:solidFill>
                <a:latin typeface="Montserrat"/>
                <a:cs typeface="Montserrat"/>
              </a:rPr>
              <a:t>Chair</a:t>
            </a:r>
            <a:r>
              <a:rPr lang="en-US" dirty="0">
                <a:latin typeface="Montserrat"/>
                <a:cs typeface="Montserrat"/>
              </a:rPr>
              <a:t> </a:t>
            </a:r>
            <a:r>
              <a:rPr lang="en-US" spc="-5" dirty="0">
                <a:solidFill>
                  <a:srgbClr val="FFFFFF"/>
                </a:solidFill>
                <a:latin typeface="Montserrat"/>
                <a:cs typeface="Montserrat"/>
              </a:rPr>
              <a:t>of NAR's Professional Standards Committee Matt Difanis (IL) addresses whether </a:t>
            </a:r>
            <a:r>
              <a:rPr lang="en-US" spc="-10" dirty="0">
                <a:solidFill>
                  <a:srgbClr val="FFFFFF"/>
                </a:solidFill>
                <a:latin typeface="Montserrat"/>
                <a:cs typeface="Montserrat"/>
              </a:rPr>
              <a:t>the </a:t>
            </a:r>
            <a:r>
              <a:rPr lang="en-US" spc="-5" dirty="0">
                <a:solidFill>
                  <a:srgbClr val="FFFFFF"/>
                </a:solidFill>
                <a:latin typeface="Montserrat"/>
                <a:cs typeface="Montserrat"/>
              </a:rPr>
              <a:t>status </a:t>
            </a:r>
            <a:r>
              <a:rPr lang="en-US" dirty="0">
                <a:solidFill>
                  <a:srgbClr val="FFFFFF"/>
                </a:solidFill>
                <a:latin typeface="Montserrat"/>
                <a:cs typeface="Montserrat"/>
              </a:rPr>
              <a:t>quo</a:t>
            </a:r>
            <a:r>
              <a:rPr lang="en-US" spc="95" dirty="0">
                <a:solidFill>
                  <a:srgbClr val="FFFFFF"/>
                </a:solidFill>
                <a:latin typeface="Montserrat"/>
                <a:cs typeface="Montserrat"/>
              </a:rPr>
              <a:t> </a:t>
            </a:r>
            <a:r>
              <a:rPr lang="en-US" dirty="0">
                <a:solidFill>
                  <a:srgbClr val="FFFFFF"/>
                </a:solidFill>
                <a:latin typeface="Montserrat"/>
                <a:cs typeface="Montserrat"/>
              </a:rPr>
              <a:t>is</a:t>
            </a:r>
            <a:r>
              <a:rPr lang="en-US" dirty="0">
                <a:latin typeface="Montserrat"/>
                <a:cs typeface="Montserrat"/>
              </a:rPr>
              <a:t> </a:t>
            </a:r>
            <a:r>
              <a:rPr lang="en-US" spc="-5" dirty="0">
                <a:solidFill>
                  <a:srgbClr val="FFFFFF"/>
                </a:solidFill>
                <a:latin typeface="Montserrat"/>
                <a:cs typeface="Montserrat"/>
              </a:rPr>
              <a:t>even </a:t>
            </a:r>
            <a:r>
              <a:rPr lang="en-US" dirty="0">
                <a:solidFill>
                  <a:srgbClr val="FFFFFF"/>
                </a:solidFill>
                <a:latin typeface="Montserrat"/>
                <a:cs typeface="Montserrat"/>
              </a:rPr>
              <a:t>a </a:t>
            </a:r>
            <a:r>
              <a:rPr lang="en-US" spc="-5" dirty="0">
                <a:solidFill>
                  <a:srgbClr val="FFFFFF"/>
                </a:solidFill>
                <a:latin typeface="Montserrat"/>
                <a:cs typeface="Montserrat"/>
              </a:rPr>
              <a:t>problem </a:t>
            </a:r>
            <a:r>
              <a:rPr lang="en-US" dirty="0">
                <a:solidFill>
                  <a:srgbClr val="FFFFFF"/>
                </a:solidFill>
                <a:latin typeface="Montserrat"/>
                <a:cs typeface="Montserrat"/>
              </a:rPr>
              <a:t>with </a:t>
            </a:r>
            <a:r>
              <a:rPr lang="en-US" spc="-5" dirty="0">
                <a:solidFill>
                  <a:srgbClr val="FFFFFF"/>
                </a:solidFill>
                <a:latin typeface="Montserrat"/>
                <a:cs typeface="Montserrat"/>
              </a:rPr>
              <a:t>respect to housing discrimination and racial equity issues. </a:t>
            </a:r>
          </a:p>
          <a:p>
            <a:pPr marL="298450" marR="41275" indent="-285750">
              <a:lnSpc>
                <a:spcPct val="102699"/>
              </a:lnSpc>
              <a:buFont typeface="Arial" panose="020B0604020202020204" pitchFamily="34" charset="0"/>
              <a:buChar char="•"/>
            </a:pPr>
            <a:r>
              <a:rPr lang="en-US" spc="-5" dirty="0">
                <a:solidFill>
                  <a:srgbClr val="FFFFFF"/>
                </a:solidFill>
                <a:latin typeface="Montserrat"/>
                <a:cs typeface="Montserrat"/>
              </a:rPr>
              <a:t>REALTORS</a:t>
            </a:r>
            <a:r>
              <a:rPr lang="en-US" spc="-5" baseline="30000" dirty="0">
                <a:solidFill>
                  <a:srgbClr val="FFFFFF"/>
                </a:solidFill>
                <a:latin typeface="Montserrat"/>
                <a:cs typeface="Montserrat"/>
              </a:rPr>
              <a:t>®</a:t>
            </a:r>
            <a:r>
              <a:rPr lang="en-US" spc="-5" dirty="0">
                <a:solidFill>
                  <a:srgbClr val="FFFFFF"/>
                </a:solidFill>
                <a:latin typeface="Montserrat"/>
                <a:cs typeface="Montserrat"/>
              </a:rPr>
              <a:t> sharing their experiences on Race, Real Estate, and Association</a:t>
            </a:r>
            <a:r>
              <a:rPr lang="en-US" spc="150" dirty="0">
                <a:solidFill>
                  <a:srgbClr val="FFFFFF"/>
                </a:solidFill>
                <a:latin typeface="Montserrat"/>
                <a:cs typeface="Montserrat"/>
              </a:rPr>
              <a:t> </a:t>
            </a:r>
            <a:r>
              <a:rPr lang="en-US" spc="-5" dirty="0">
                <a:solidFill>
                  <a:srgbClr val="FFFFFF"/>
                </a:solidFill>
                <a:latin typeface="Montserrat"/>
                <a:cs typeface="Montserrat"/>
              </a:rPr>
              <a:t>Leadership.</a:t>
            </a:r>
            <a:endParaRPr lang="en-US" dirty="0">
              <a:latin typeface="Montserrat"/>
              <a:cs typeface="Montserrat"/>
            </a:endParaRPr>
          </a:p>
          <a:p>
            <a:pPr>
              <a:lnSpc>
                <a:spcPct val="100000"/>
              </a:lnSpc>
              <a:spcBef>
                <a:spcPts val="15"/>
              </a:spcBef>
            </a:pPr>
            <a:endParaRPr lang="en-US" dirty="0">
              <a:latin typeface="Montserrat"/>
              <a:cs typeface="Montserrat"/>
            </a:endParaRPr>
          </a:p>
          <a:p>
            <a:pPr marL="12700" marR="5080">
              <a:lnSpc>
                <a:spcPct val="100000"/>
              </a:lnSpc>
            </a:pPr>
            <a:r>
              <a:rPr lang="en-US" b="1" spc="-5" dirty="0">
                <a:solidFill>
                  <a:srgbClr val="006CB7"/>
                </a:solidFill>
                <a:latin typeface="Montserrat"/>
                <a:cs typeface="Montserrat"/>
              </a:rPr>
              <a:t>Monthly Training </a:t>
            </a:r>
            <a:r>
              <a:rPr lang="en-US" b="1" spc="-10" dirty="0">
                <a:solidFill>
                  <a:srgbClr val="006CB7"/>
                </a:solidFill>
                <a:latin typeface="Montserrat"/>
                <a:cs typeface="Montserrat"/>
              </a:rPr>
              <a:t>Sessions: </a:t>
            </a:r>
          </a:p>
          <a:p>
            <a:pPr marL="12700" marR="5080">
              <a:lnSpc>
                <a:spcPct val="100000"/>
              </a:lnSpc>
            </a:pPr>
            <a:r>
              <a:rPr lang="en-US" dirty="0">
                <a:solidFill>
                  <a:srgbClr val="FFFFFF"/>
                </a:solidFill>
                <a:latin typeface="Montserrat"/>
                <a:cs typeface="Montserrat"/>
              </a:rPr>
              <a:t>Sign up </a:t>
            </a:r>
            <a:r>
              <a:rPr lang="en-US" spc="-5" dirty="0">
                <a:solidFill>
                  <a:srgbClr val="FFFFFF"/>
                </a:solidFill>
                <a:latin typeface="Montserrat"/>
                <a:cs typeface="Montserrat"/>
              </a:rPr>
              <a:t>for NAR’s </a:t>
            </a:r>
            <a:r>
              <a:rPr lang="en-US" dirty="0">
                <a:solidFill>
                  <a:srgbClr val="FFFFFF"/>
                </a:solidFill>
                <a:latin typeface="Montserrat"/>
                <a:cs typeface="Montserrat"/>
              </a:rPr>
              <a:t>free </a:t>
            </a:r>
            <a:r>
              <a:rPr lang="en-US" spc="-5" dirty="0">
                <a:solidFill>
                  <a:srgbClr val="FFFFFF"/>
                </a:solidFill>
                <a:latin typeface="Montserrat"/>
                <a:cs typeface="Montserrat"/>
              </a:rPr>
              <a:t>monthly training </a:t>
            </a:r>
            <a:r>
              <a:rPr lang="en-US" spc="-10" dirty="0">
                <a:solidFill>
                  <a:srgbClr val="FFFFFF"/>
                </a:solidFill>
                <a:latin typeface="Montserrat"/>
                <a:cs typeface="Montserrat"/>
              </a:rPr>
              <a:t>sessions </a:t>
            </a:r>
            <a:r>
              <a:rPr lang="en-US" spc="-5" dirty="0">
                <a:solidFill>
                  <a:srgbClr val="FFFFFF"/>
                </a:solidFill>
                <a:latin typeface="Montserrat"/>
                <a:cs typeface="Montserrat"/>
              </a:rPr>
              <a:t>that provide guidance on </a:t>
            </a:r>
            <a:r>
              <a:rPr lang="en-US" spc="-10" dirty="0">
                <a:solidFill>
                  <a:srgbClr val="FFFFFF"/>
                </a:solidFill>
                <a:latin typeface="Montserrat"/>
                <a:cs typeface="Montserrat"/>
              </a:rPr>
              <a:t>the </a:t>
            </a:r>
            <a:r>
              <a:rPr lang="en-US" spc="-5" dirty="0">
                <a:solidFill>
                  <a:srgbClr val="FFFFFF"/>
                </a:solidFill>
                <a:latin typeface="Montserrat"/>
                <a:cs typeface="Montserrat"/>
              </a:rPr>
              <a:t>recent changes to </a:t>
            </a:r>
            <a:r>
              <a:rPr lang="en-US" spc="-10" dirty="0">
                <a:solidFill>
                  <a:srgbClr val="FFFFFF"/>
                </a:solidFill>
                <a:latin typeface="Montserrat"/>
                <a:cs typeface="Montserrat"/>
              </a:rPr>
              <a:t>the </a:t>
            </a:r>
            <a:r>
              <a:rPr lang="en-US" dirty="0">
                <a:solidFill>
                  <a:srgbClr val="FFFFFF"/>
                </a:solidFill>
                <a:latin typeface="Montserrat"/>
                <a:cs typeface="Montserrat"/>
              </a:rPr>
              <a:t>Code </a:t>
            </a:r>
            <a:r>
              <a:rPr lang="en-US" spc="-5" dirty="0">
                <a:solidFill>
                  <a:srgbClr val="FFFFFF"/>
                </a:solidFill>
                <a:latin typeface="Montserrat"/>
                <a:cs typeface="Montserrat"/>
              </a:rPr>
              <a:t>of Ethics and </a:t>
            </a:r>
            <a:r>
              <a:rPr lang="en-US" dirty="0">
                <a:solidFill>
                  <a:srgbClr val="FFFFFF"/>
                </a:solidFill>
                <a:latin typeface="Montserrat"/>
                <a:cs typeface="Montserrat"/>
              </a:rPr>
              <a:t>an </a:t>
            </a:r>
            <a:r>
              <a:rPr lang="en-US" spc="-5" dirty="0">
                <a:solidFill>
                  <a:srgbClr val="FFFFFF"/>
                </a:solidFill>
                <a:latin typeface="Montserrat"/>
                <a:cs typeface="Montserrat"/>
              </a:rPr>
              <a:t>opportunity to ask questions of our policy experts. Recordings of past sessions </a:t>
            </a:r>
            <a:r>
              <a:rPr lang="en-US" dirty="0">
                <a:solidFill>
                  <a:srgbClr val="FFFFFF"/>
                </a:solidFill>
                <a:latin typeface="Montserrat"/>
                <a:cs typeface="Montserrat"/>
              </a:rPr>
              <a:t>are  </a:t>
            </a:r>
            <a:r>
              <a:rPr lang="en-US" spc="-5" dirty="0">
                <a:solidFill>
                  <a:srgbClr val="FFFFFF"/>
                </a:solidFill>
                <a:latin typeface="Montserrat"/>
                <a:cs typeface="Montserrat"/>
              </a:rPr>
              <a:t>available on this </a:t>
            </a:r>
            <a:r>
              <a:rPr lang="en-US" dirty="0">
                <a:solidFill>
                  <a:srgbClr val="FFFFFF"/>
                </a:solidFill>
                <a:latin typeface="Montserrat"/>
                <a:cs typeface="Montserrat"/>
              </a:rPr>
              <a:t>page as</a:t>
            </a:r>
            <a:r>
              <a:rPr lang="en-US" spc="-5" dirty="0">
                <a:solidFill>
                  <a:srgbClr val="FFFFFF"/>
                </a:solidFill>
                <a:latin typeface="Montserrat"/>
                <a:cs typeface="Montserrat"/>
              </a:rPr>
              <a:t> </a:t>
            </a:r>
            <a:r>
              <a:rPr lang="en-US" dirty="0">
                <a:solidFill>
                  <a:srgbClr val="FFFFFF"/>
                </a:solidFill>
                <a:latin typeface="Montserrat"/>
                <a:cs typeface="Montserrat"/>
              </a:rPr>
              <a:t>well:</a:t>
            </a:r>
          </a:p>
          <a:p>
            <a:pPr marL="12700" marR="5080" algn="ctr">
              <a:lnSpc>
                <a:spcPct val="100000"/>
              </a:lnSpc>
            </a:pPr>
            <a:endParaRPr lang="en-US" b="1" dirty="0">
              <a:solidFill>
                <a:srgbClr val="FFFFFF"/>
              </a:solidFill>
              <a:latin typeface="Montserrat"/>
              <a:cs typeface="Montserrat"/>
              <a:hlinkClick r:id="rId4">
                <a:extLst>
                  <a:ext uri="{A12FA001-AC4F-418D-AE19-62706E023703}">
                    <ahyp:hlinkClr xmlns:ahyp="http://schemas.microsoft.com/office/drawing/2018/hyperlinkcolor" val="tx"/>
                  </a:ext>
                </a:extLst>
              </a:hlinkClick>
            </a:endParaRPr>
          </a:p>
          <a:p>
            <a:pPr marL="12700" marR="5080">
              <a:lnSpc>
                <a:spcPct val="100000"/>
              </a:lnSpc>
            </a:pPr>
            <a:r>
              <a:rPr lang="en-US" sz="1600" b="1" dirty="0">
                <a:solidFill>
                  <a:srgbClr val="F58785"/>
                </a:solidFill>
                <a:latin typeface="Montserrat"/>
                <a:cs typeface="Montserrat"/>
                <a:hlinkClick r:id="rId4">
                  <a:extLst>
                    <a:ext uri="{A12FA001-AC4F-418D-AE19-62706E023703}">
                      <ahyp:hlinkClr xmlns:ahyp="http://schemas.microsoft.com/office/drawing/2018/hyperlinkcolor" val="tx"/>
                    </a:ext>
                  </a:extLst>
                </a:hlinkClick>
              </a:rPr>
              <a:t>www.nar.realtor/events/breaking-down-the-changes-to-the-code</a:t>
            </a:r>
            <a:r>
              <a:rPr lang="en-US" sz="1600" b="1" dirty="0">
                <a:solidFill>
                  <a:srgbClr val="F58785"/>
                </a:solidFill>
                <a:latin typeface="Montserrat"/>
                <a:cs typeface="Montserrat"/>
              </a:rPr>
              <a:t> </a:t>
            </a:r>
            <a:endParaRPr lang="en-US" sz="1600" dirty="0">
              <a:solidFill>
                <a:srgbClr val="F58785"/>
              </a:solidFill>
              <a:latin typeface="Montserrat"/>
              <a:cs typeface="Montserrat"/>
            </a:endParaRPr>
          </a:p>
          <a:p>
            <a:pPr marL="12700" marR="5080">
              <a:lnSpc>
                <a:spcPct val="100000"/>
              </a:lnSpc>
            </a:pPr>
            <a:endParaRPr lang="en-US" dirty="0">
              <a:solidFill>
                <a:srgbClr val="FFFFFF"/>
              </a:solidFill>
              <a:latin typeface="Montserrat"/>
              <a:cs typeface="Montserrat"/>
            </a:endParaRPr>
          </a:p>
          <a:p>
            <a:pPr marL="12700" marR="5080">
              <a:lnSpc>
                <a:spcPct val="100000"/>
              </a:lnSpc>
            </a:pPr>
            <a:endParaRPr lang="en-US" sz="1600" dirty="0">
              <a:solidFill>
                <a:srgbClr val="FFFFFF"/>
              </a:solidFill>
              <a:latin typeface="Montserrat"/>
              <a:cs typeface="Montserrat"/>
            </a:endParaRPr>
          </a:p>
        </p:txBody>
      </p:sp>
    </p:spTree>
    <p:extLst>
      <p:ext uri="{BB962C8B-B14F-4D97-AF65-F5344CB8AC3E}">
        <p14:creationId xmlns:p14="http://schemas.microsoft.com/office/powerpoint/2010/main" val="4006128726"/>
      </p:ext>
    </p:extLst>
  </p:cSld>
  <p:clrMapOvr>
    <a:masterClrMapping/>
  </p:clrMapOvr>
  <p:transition>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0D612C-1278-4BD7-91FF-90F9CC493CD3}"/>
              </a:ext>
            </a:extLst>
          </p:cNvPr>
          <p:cNvSpPr txBox="1"/>
          <p:nvPr/>
        </p:nvSpPr>
        <p:spPr>
          <a:xfrm>
            <a:off x="5098775" y="2236305"/>
            <a:ext cx="6533984" cy="1454244"/>
          </a:xfrm>
          <a:prstGeom prst="rect">
            <a:avLst/>
          </a:prstGeom>
          <a:solidFill>
            <a:srgbClr val="0D2237"/>
          </a:solidFill>
          <a:ln>
            <a:solidFill>
              <a:srgbClr val="0D2237"/>
            </a:solidFill>
          </a:ln>
        </p:spPr>
        <p:txBody>
          <a:bodyPr wrap="square" rtlCol="0">
            <a:spAutoFit/>
          </a:bodyPr>
          <a:lstStyle/>
          <a:p>
            <a:r>
              <a:rPr lang="en-US" dirty="0">
                <a:solidFill>
                  <a:schemeClr val="bg1"/>
                </a:solidFill>
                <a:latin typeface="Montserrat" panose="00000500000000000000" pitchFamily="2" charset="0"/>
              </a:rPr>
              <a:t>Katie Johnson</a:t>
            </a:r>
          </a:p>
          <a:p>
            <a:r>
              <a:rPr lang="en-US" sz="1600" dirty="0">
                <a:solidFill>
                  <a:schemeClr val="bg1"/>
                </a:solidFill>
                <a:latin typeface="Montserrat" panose="00000500000000000000" pitchFamily="2" charset="0"/>
              </a:rPr>
              <a:t>General Counsel &amp; Chief Member Experience Officer</a:t>
            </a:r>
          </a:p>
          <a:p>
            <a:endParaRPr lang="en-US" sz="1050" dirty="0">
              <a:solidFill>
                <a:schemeClr val="bg1"/>
              </a:solidFill>
              <a:latin typeface="Montserrat" panose="00000500000000000000" pitchFamily="2" charset="0"/>
            </a:endParaRPr>
          </a:p>
          <a:p>
            <a:r>
              <a:rPr lang="en-US" sz="1400" dirty="0">
                <a:solidFill>
                  <a:srgbClr val="1854A6"/>
                </a:solidFill>
                <a:latin typeface="Montserrat" panose="00000500000000000000" pitchFamily="2" charset="0"/>
                <a:sym typeface="Wingdings" panose="05000000000000000000" pitchFamily="2" charset="2"/>
              </a:rPr>
              <a:t> </a:t>
            </a:r>
            <a:r>
              <a:rPr lang="en-US" sz="1400" dirty="0">
                <a:solidFill>
                  <a:srgbClr val="1854A6"/>
                </a:solidFill>
                <a:latin typeface="Montserrat" panose="00000500000000000000" pitchFamily="2" charset="0"/>
              </a:rPr>
              <a:t>EMAIL: </a:t>
            </a:r>
            <a:r>
              <a:rPr lang="en-US" sz="1600" dirty="0" err="1">
                <a:solidFill>
                  <a:schemeClr val="bg1"/>
                </a:solidFill>
                <a:latin typeface="Montserrat" panose="00000500000000000000" pitchFamily="2" charset="0"/>
                <a:hlinkClick r:id="rId2"/>
              </a:rPr>
              <a:t>kjohnson@nar.realtor</a:t>
            </a:r>
            <a:r>
              <a:rPr lang="en-US" sz="1600" dirty="0">
                <a:solidFill>
                  <a:schemeClr val="bg1"/>
                </a:solidFill>
                <a:latin typeface="Montserrat" panose="00000500000000000000" pitchFamily="2" charset="0"/>
              </a:rPr>
              <a:t> </a:t>
            </a:r>
          </a:p>
          <a:p>
            <a:endParaRPr lang="en-US" sz="1200" dirty="0">
              <a:solidFill>
                <a:schemeClr val="bg1"/>
              </a:solidFill>
              <a:latin typeface="Montserrat" panose="00000500000000000000" pitchFamily="2" charset="0"/>
            </a:endParaRPr>
          </a:p>
          <a:p>
            <a:r>
              <a:rPr lang="en-US" sz="1400" dirty="0">
                <a:solidFill>
                  <a:srgbClr val="1854A6"/>
                </a:solidFill>
                <a:latin typeface="Montserrat" panose="00000500000000000000" pitchFamily="2" charset="0"/>
                <a:sym typeface="Wingdings" panose="05000000000000000000" pitchFamily="2" charset="2"/>
              </a:rPr>
              <a:t> PHONE:  </a:t>
            </a:r>
            <a:r>
              <a:rPr lang="en-US" sz="1600" dirty="0">
                <a:solidFill>
                  <a:schemeClr val="bg1"/>
                </a:solidFill>
                <a:latin typeface="Montserrat" panose="00000500000000000000" pitchFamily="2" charset="0"/>
              </a:rPr>
              <a:t>312-329-8372</a:t>
            </a:r>
            <a:endParaRPr lang="en-US" sz="1600" dirty="0"/>
          </a:p>
        </p:txBody>
      </p:sp>
    </p:spTree>
    <p:extLst>
      <p:ext uri="{BB962C8B-B14F-4D97-AF65-F5344CB8AC3E}">
        <p14:creationId xmlns:p14="http://schemas.microsoft.com/office/powerpoint/2010/main" val="3252062185"/>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2020267" y="226143"/>
            <a:ext cx="8151466" cy="905073"/>
          </a:xfrm>
          <a:prstGeom prst="rect">
            <a:avLst/>
          </a:prstGeom>
          <a:noFill/>
          <a:ln>
            <a:noFill/>
          </a:ln>
        </p:spPr>
        <p:txBody>
          <a:bodyPr spcFirstLastPara="1" wrap="square" lIns="121900" tIns="121900" rIns="121900" bIns="121900" anchor="ctr" anchorCtr="0">
            <a:noAutofit/>
          </a:bodyPr>
          <a:lstStyle/>
          <a:p>
            <a:pPr algn="ctr">
              <a:buClr>
                <a:srgbClr val="000000"/>
              </a:buClr>
              <a:buSzPts val="2500"/>
            </a:pPr>
            <a:r>
              <a:rPr lang="en-US" sz="3000" b="1" u="sng" dirty="0">
                <a:solidFill>
                  <a:srgbClr val="006CB7"/>
                </a:solidFill>
                <a:latin typeface="Montserrat" panose="02000505000000020004" pitchFamily="2" charset="77"/>
                <a:ea typeface="Montserrat"/>
                <a:cs typeface="Montserrat"/>
                <a:sym typeface="Montserrat"/>
              </a:rPr>
              <a:t>Outcomes</a:t>
            </a:r>
            <a:endParaRPr sz="3000" b="1" cap="all" dirty="0">
              <a:solidFill>
                <a:srgbClr val="006CB7"/>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1187116" y="1508236"/>
            <a:ext cx="9817768" cy="3385542"/>
          </a:xfrm>
          <a:prstGeom prst="rect">
            <a:avLst/>
          </a:prstGeom>
        </p:spPr>
        <p:txBody>
          <a:bodyPr wrap="square" anchor="ctr">
            <a:spAutoFit/>
          </a:bodyPr>
          <a:lstStyle/>
          <a:p>
            <a:pPr marL="285750" lvl="0" indent="-285750" algn="just">
              <a:buFont typeface="Arial" panose="020B0604020202020204" pitchFamily="34" charset="0"/>
              <a:buChar char="•"/>
            </a:pPr>
            <a:r>
              <a:rPr lang="en-US" sz="2400" dirty="0">
                <a:solidFill>
                  <a:srgbClr val="006CB7"/>
                </a:solidFill>
                <a:latin typeface="Montserrat" panose="020B0604020202020204" charset="0"/>
              </a:rPr>
              <a:t>NAR admits no liability, wrongdoing or truth of any allegations by the DOJ.</a:t>
            </a:r>
          </a:p>
          <a:p>
            <a:pPr lvl="0" algn="just"/>
            <a:endParaRPr lang="en-US" sz="2400" dirty="0">
              <a:solidFill>
                <a:srgbClr val="006CB7"/>
              </a:solidFill>
              <a:latin typeface="Montserrat" panose="020B0604020202020204" charset="0"/>
            </a:endParaRPr>
          </a:p>
          <a:p>
            <a:pPr marL="285750" lvl="0" indent="-285750" algn="just">
              <a:buFont typeface="Arial" panose="020B0604020202020204" pitchFamily="34" charset="0"/>
              <a:buChar char="•"/>
            </a:pPr>
            <a:r>
              <a:rPr lang="en-US" sz="2400" dirty="0">
                <a:solidFill>
                  <a:srgbClr val="006CB7"/>
                </a:solidFill>
                <a:latin typeface="Montserrat" panose="020B0604020202020204" charset="0"/>
              </a:rPr>
              <a:t>No fines or any payments are required.  </a:t>
            </a:r>
          </a:p>
          <a:p>
            <a:pPr marL="285750" lvl="0" indent="-285750" algn="just">
              <a:buFont typeface="Arial" panose="020B0604020202020204" pitchFamily="34" charset="0"/>
              <a:buChar char="•"/>
            </a:pPr>
            <a:endParaRPr lang="en-US" sz="2400" dirty="0">
              <a:solidFill>
                <a:srgbClr val="006CB7"/>
              </a:solidFill>
              <a:latin typeface="Montserrat" panose="020B0604020202020204" charset="0"/>
            </a:endParaRPr>
          </a:p>
          <a:p>
            <a:pPr marL="285750" lvl="0" indent="-285750" algn="just">
              <a:buFont typeface="Arial" panose="020B0604020202020204" pitchFamily="34" charset="0"/>
              <a:buChar char="•"/>
            </a:pPr>
            <a:r>
              <a:rPr lang="en-US" sz="2400" dirty="0">
                <a:solidFill>
                  <a:srgbClr val="006CB7"/>
                </a:solidFill>
                <a:latin typeface="Montserrat" panose="020B0604020202020204" charset="0"/>
              </a:rPr>
              <a:t>Allows NAR to remain focused on supporting our members as they preserve, protect and advance the American dream of homeownership.</a:t>
            </a:r>
          </a:p>
          <a:p>
            <a:pPr marL="285750" indent="-285750">
              <a:buFont typeface="Arial" panose="020B0604020202020204" pitchFamily="34" charset="0"/>
              <a:buChar char="•"/>
            </a:pPr>
            <a:endParaRPr lang="en-US" sz="2200" dirty="0">
              <a:solidFill>
                <a:srgbClr val="006CB7"/>
              </a:solidFill>
              <a:latin typeface="Montserrat" panose="02000505000000020004" pitchFamily="2" charset="77"/>
            </a:endParaRPr>
          </a:p>
        </p:txBody>
      </p:sp>
    </p:spTree>
    <p:extLst>
      <p:ext uri="{BB962C8B-B14F-4D97-AF65-F5344CB8AC3E}">
        <p14:creationId xmlns:p14="http://schemas.microsoft.com/office/powerpoint/2010/main" val="2094148005"/>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5</a:t>
            </a:fld>
            <a:endParaRPr lang="en-US" dirty="0"/>
          </a:p>
        </p:txBody>
      </p:sp>
      <p:sp>
        <p:nvSpPr>
          <p:cNvPr id="6" name="TextBox 5">
            <a:extLst>
              <a:ext uri="{FF2B5EF4-FFF2-40B4-BE49-F238E27FC236}">
                <a16:creationId xmlns:a16="http://schemas.microsoft.com/office/drawing/2014/main" id="{FFC0612F-F96F-4CE0-8007-85E1C650B822}"/>
              </a:ext>
            </a:extLst>
          </p:cNvPr>
          <p:cNvSpPr txBox="1"/>
          <p:nvPr/>
        </p:nvSpPr>
        <p:spPr>
          <a:xfrm>
            <a:off x="707010" y="1289217"/>
            <a:ext cx="10482606" cy="5509200"/>
          </a:xfrm>
          <a:prstGeom prst="rect">
            <a:avLst/>
          </a:prstGeom>
          <a:noFill/>
        </p:spPr>
        <p:txBody>
          <a:bodyPr wrap="square" rtlCol="0">
            <a:spAutoFit/>
          </a:bodyPr>
          <a:lstStyle/>
          <a:p>
            <a:pPr lvl="0"/>
            <a:r>
              <a:rPr lang="en-US" sz="2200" dirty="0">
                <a:solidFill>
                  <a:schemeClr val="bg1"/>
                </a:solidFill>
                <a:latin typeface="Montserrat" panose="020B0604020202020204" charset="0"/>
              </a:rPr>
              <a:t>NAR must adopt one or more Rules that:</a:t>
            </a:r>
          </a:p>
          <a:p>
            <a:pPr lvl="0"/>
            <a:endParaRPr lang="en-US" sz="2200" dirty="0">
              <a:solidFill>
                <a:schemeClr val="bg1"/>
              </a:solidFill>
              <a:latin typeface="Montserrat" panose="020B0604020202020204" charset="0"/>
            </a:endParaRPr>
          </a:p>
          <a:p>
            <a:pPr marL="396875" lvl="0" indent="-277813" algn="just">
              <a:buFont typeface="Arial" panose="020B0604020202020204" pitchFamily="34" charset="0"/>
              <a:buChar char="•"/>
            </a:pPr>
            <a:r>
              <a:rPr lang="en-US" sz="2200" dirty="0">
                <a:solidFill>
                  <a:schemeClr val="bg1"/>
                </a:solidFill>
                <a:latin typeface="Montserrat" panose="020B0604020202020204" charset="0"/>
              </a:rPr>
              <a:t>Repeal any Rule that prohibits, discourages, or recommends against an MLS or MLS Participant publishing or displaying to consumers any MLS database field specifying compensation offered to other MLS Participants.</a:t>
            </a:r>
          </a:p>
          <a:p>
            <a:pPr marL="396875" lvl="0" indent="-277813" algn="just"/>
            <a:endParaRPr lang="en-US" sz="2200" dirty="0">
              <a:solidFill>
                <a:schemeClr val="bg1"/>
              </a:solidFill>
              <a:latin typeface="Montserrat" panose="020B0604020202020204" charset="0"/>
            </a:endParaRPr>
          </a:p>
          <a:p>
            <a:pPr marL="396875" lvl="0" indent="-277813" algn="just">
              <a:buFont typeface="Arial" panose="020B0604020202020204" pitchFamily="34" charset="0"/>
              <a:buChar char="•"/>
            </a:pPr>
            <a:r>
              <a:rPr lang="en-US" sz="2200" dirty="0">
                <a:solidFill>
                  <a:schemeClr val="bg1"/>
                </a:solidFill>
                <a:latin typeface="Montserrat" panose="020B0604020202020204" charset="0"/>
              </a:rPr>
              <a:t>Require all Member Boards and MLSs to repeal any Rule that prohibits, discourages, or recommends against an MLS or MLS Participant publishing or displaying to consumers any MLS database field specifying compensation offered to other MLS Participants.</a:t>
            </a:r>
          </a:p>
          <a:p>
            <a:pPr marL="396875" lvl="0" indent="-277813" algn="just"/>
            <a:endParaRPr lang="en-US" sz="2200" dirty="0">
              <a:solidFill>
                <a:schemeClr val="bg1"/>
              </a:solidFill>
              <a:latin typeface="Montserrat" panose="020B0604020202020204" charset="0"/>
            </a:endParaRPr>
          </a:p>
          <a:p>
            <a:pPr marL="396875" indent="-277813" algn="just">
              <a:buFont typeface="Arial" panose="020B0604020202020204" pitchFamily="34" charset="0"/>
              <a:buChar char="•"/>
            </a:pPr>
            <a:r>
              <a:rPr lang="en-US" sz="2200" dirty="0">
                <a:solidFill>
                  <a:schemeClr val="bg1"/>
                </a:solidFill>
                <a:latin typeface="Montserrat" panose="020B0604020202020204" charset="0"/>
              </a:rPr>
              <a:t>Require all MLS Participants to provide to Clients information about the amount of compensation offered to other MLS Participants. </a:t>
            </a:r>
          </a:p>
          <a:p>
            <a:pPr marL="285750" lvl="0" indent="-285750">
              <a:buFont typeface="Arial" panose="020B0604020202020204" pitchFamily="34" charset="0"/>
              <a:buChar char="•"/>
            </a:pPr>
            <a:endParaRPr lang="en-US" sz="2200" dirty="0">
              <a:solidFill>
                <a:schemeClr val="bg1"/>
              </a:solidFill>
            </a:endParaRPr>
          </a:p>
          <a:p>
            <a:pPr lvl="0"/>
            <a:endParaRPr lang="en-US" sz="2200" dirty="0">
              <a:solidFill>
                <a:schemeClr val="bg1"/>
              </a:solidFill>
            </a:endParaRPr>
          </a:p>
        </p:txBody>
      </p:sp>
      <p:sp>
        <p:nvSpPr>
          <p:cNvPr id="7" name="TextBox 6">
            <a:extLst>
              <a:ext uri="{FF2B5EF4-FFF2-40B4-BE49-F238E27FC236}">
                <a16:creationId xmlns:a16="http://schemas.microsoft.com/office/drawing/2014/main" id="{96669C6D-1415-4556-862C-64B20DC3C4B0}"/>
              </a:ext>
            </a:extLst>
          </p:cNvPr>
          <p:cNvSpPr txBox="1"/>
          <p:nvPr/>
        </p:nvSpPr>
        <p:spPr>
          <a:xfrm>
            <a:off x="1017917" y="588199"/>
            <a:ext cx="9825487" cy="553998"/>
          </a:xfrm>
          <a:prstGeom prst="rect">
            <a:avLst/>
          </a:prstGeom>
          <a:noFill/>
        </p:spPr>
        <p:txBody>
          <a:bodyPr wrap="square" rtlCol="0">
            <a:spAutoFit/>
          </a:bodyPr>
          <a:lstStyle/>
          <a:p>
            <a:pPr algn="ctr">
              <a:buClr>
                <a:srgbClr val="000000"/>
              </a:buClr>
              <a:buSzPts val="2500"/>
            </a:pPr>
            <a:r>
              <a:rPr lang="en-US" sz="3000" b="1" u="sng" dirty="0">
                <a:solidFill>
                  <a:srgbClr val="BED7E9"/>
                </a:solidFill>
                <a:latin typeface="Montserrat" panose="02000505000000020004" pitchFamily="2" charset="77"/>
              </a:rPr>
              <a:t>Rule Change:  Disclosure of Commissions</a:t>
            </a:r>
          </a:p>
        </p:txBody>
      </p:sp>
    </p:spTree>
    <p:extLst>
      <p:ext uri="{BB962C8B-B14F-4D97-AF65-F5344CB8AC3E}">
        <p14:creationId xmlns:p14="http://schemas.microsoft.com/office/powerpoint/2010/main" val="4037293721"/>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6</a:t>
            </a:fld>
            <a:endParaRPr lang="en-US" dirty="0"/>
          </a:p>
        </p:txBody>
      </p:sp>
      <p:sp>
        <p:nvSpPr>
          <p:cNvPr id="5" name="TextBox 4">
            <a:extLst>
              <a:ext uri="{FF2B5EF4-FFF2-40B4-BE49-F238E27FC236}">
                <a16:creationId xmlns:a16="http://schemas.microsoft.com/office/drawing/2014/main" id="{D2446E71-CD58-4714-BCBA-CCF241FA6C35}"/>
              </a:ext>
            </a:extLst>
          </p:cNvPr>
          <p:cNvSpPr txBox="1"/>
          <p:nvPr/>
        </p:nvSpPr>
        <p:spPr>
          <a:xfrm>
            <a:off x="623650" y="588199"/>
            <a:ext cx="10944697" cy="553998"/>
          </a:xfrm>
          <a:prstGeom prst="rect">
            <a:avLst/>
          </a:prstGeom>
          <a:noFill/>
        </p:spPr>
        <p:txBody>
          <a:bodyPr wrap="square" rtlCol="0">
            <a:spAutoFit/>
          </a:bodyPr>
          <a:lstStyle/>
          <a:p>
            <a:pPr algn="ctr">
              <a:buClr>
                <a:srgbClr val="000000"/>
              </a:buClr>
              <a:buSzPts val="2500"/>
            </a:pPr>
            <a:r>
              <a:rPr lang="en-US" sz="3000" b="1" u="sng" dirty="0">
                <a:solidFill>
                  <a:srgbClr val="BED7E9"/>
                </a:solidFill>
                <a:latin typeface="Montserrat" panose="02000505000000020004" pitchFamily="2" charset="77"/>
              </a:rPr>
              <a:t>Rule Change:  Prohibition on Advertising Services as Free</a:t>
            </a:r>
          </a:p>
        </p:txBody>
      </p:sp>
      <p:sp>
        <p:nvSpPr>
          <p:cNvPr id="4" name="TextBox 3">
            <a:extLst>
              <a:ext uri="{FF2B5EF4-FFF2-40B4-BE49-F238E27FC236}">
                <a16:creationId xmlns:a16="http://schemas.microsoft.com/office/drawing/2014/main" id="{290CE567-7D3D-42BA-B445-D2D4C26C022A}"/>
              </a:ext>
            </a:extLst>
          </p:cNvPr>
          <p:cNvSpPr txBox="1"/>
          <p:nvPr/>
        </p:nvSpPr>
        <p:spPr>
          <a:xfrm>
            <a:off x="883829" y="1618254"/>
            <a:ext cx="10424341" cy="5509200"/>
          </a:xfrm>
          <a:prstGeom prst="rect">
            <a:avLst/>
          </a:prstGeom>
          <a:noFill/>
        </p:spPr>
        <p:txBody>
          <a:bodyPr wrap="square" rtlCol="0">
            <a:spAutoFit/>
          </a:bodyPr>
          <a:lstStyle/>
          <a:p>
            <a:pPr lvl="0"/>
            <a:r>
              <a:rPr lang="en-US" sz="2200" dirty="0">
                <a:solidFill>
                  <a:schemeClr val="bg1"/>
                </a:solidFill>
                <a:latin typeface="Montserrat" panose="00000500000000000000" pitchFamily="2" charset="0"/>
              </a:rPr>
              <a:t>NAR must adopt one or more Rules that:</a:t>
            </a:r>
          </a:p>
          <a:p>
            <a:pPr lvl="0" algn="just"/>
            <a:endParaRPr lang="en-US" sz="2200" dirty="0">
              <a:solidFill>
                <a:schemeClr val="bg1"/>
              </a:solidFill>
              <a:latin typeface="Montserrat" panose="00000500000000000000" pitchFamily="2" charset="0"/>
            </a:endParaRPr>
          </a:p>
          <a:p>
            <a:pPr marL="457200" lvl="0" indent="-288925" algn="just">
              <a:buFont typeface="Arial" panose="020B0604020202020204" pitchFamily="34" charset="0"/>
              <a:buChar char="•"/>
            </a:pPr>
            <a:r>
              <a:rPr lang="en-US" sz="2200" dirty="0">
                <a:solidFill>
                  <a:schemeClr val="bg1"/>
                </a:solidFill>
                <a:latin typeface="Montserrat" panose="00000500000000000000" pitchFamily="2" charset="0"/>
              </a:rPr>
              <a:t>Repeal any Rule that permits all MLSs and MLS Participants, including buyer Brokers, to represent that their services are free or available at no cost to their Clients;</a:t>
            </a:r>
          </a:p>
          <a:p>
            <a:pPr marL="457200" lvl="0" indent="-288925" algn="just"/>
            <a:endParaRPr lang="en-US" sz="2200" dirty="0">
              <a:solidFill>
                <a:schemeClr val="bg1"/>
              </a:solidFill>
              <a:latin typeface="Montserrat" panose="00000500000000000000" pitchFamily="2" charset="0"/>
            </a:endParaRPr>
          </a:p>
          <a:p>
            <a:pPr marL="457200" lvl="0" indent="-288925" algn="just">
              <a:buFont typeface="Arial" panose="020B0604020202020204" pitchFamily="34" charset="0"/>
              <a:buChar char="•"/>
            </a:pPr>
            <a:r>
              <a:rPr lang="en-US" sz="2200" dirty="0">
                <a:solidFill>
                  <a:schemeClr val="bg1"/>
                </a:solidFill>
                <a:latin typeface="Montserrat" panose="00000500000000000000" pitchFamily="2" charset="0"/>
              </a:rPr>
              <a:t>Require all Member Boards and MLSs to repeal any Rule that permits MLSs and MLS Participants, including buyer Brokers, to represent that their services are free or available at no cost to their Clients</a:t>
            </a:r>
          </a:p>
          <a:p>
            <a:pPr marL="457200" lvl="0" indent="-288925" algn="just"/>
            <a:endParaRPr lang="en-US" sz="2200" dirty="0">
              <a:solidFill>
                <a:schemeClr val="bg1"/>
              </a:solidFill>
              <a:latin typeface="Montserrat" panose="00000500000000000000" pitchFamily="2" charset="0"/>
            </a:endParaRPr>
          </a:p>
          <a:p>
            <a:pPr marL="457200" lvl="0" indent="-288925" algn="just">
              <a:buFont typeface="Arial" panose="020B0604020202020204" pitchFamily="34" charset="0"/>
              <a:buChar char="•"/>
            </a:pPr>
            <a:r>
              <a:rPr lang="en-US" sz="2200" dirty="0">
                <a:solidFill>
                  <a:schemeClr val="bg1"/>
                </a:solidFill>
                <a:latin typeface="Montserrat" panose="00000500000000000000" pitchFamily="2" charset="0"/>
              </a:rPr>
              <a:t>Prohibit all MLSs and MLS Participants, including buyer Brokers, from representing that their services are free or available at no cost to their Clients.</a:t>
            </a:r>
          </a:p>
          <a:p>
            <a:pPr marL="285750" lvl="0" indent="-285750">
              <a:buFont typeface="Arial" panose="020B0604020202020204" pitchFamily="34" charset="0"/>
              <a:buChar char="•"/>
            </a:pPr>
            <a:endParaRPr lang="en-US" sz="2200" dirty="0">
              <a:solidFill>
                <a:schemeClr val="bg1"/>
              </a:solidFill>
              <a:latin typeface="Montserrat" panose="00000500000000000000" pitchFamily="2" charset="0"/>
            </a:endParaRPr>
          </a:p>
          <a:p>
            <a:pPr lvl="0"/>
            <a:endParaRPr lang="en-US" sz="2200" dirty="0">
              <a:solidFill>
                <a:schemeClr val="bg1"/>
              </a:solidFill>
              <a:latin typeface="Montserrat" panose="00000500000000000000" pitchFamily="2" charset="0"/>
            </a:endParaRPr>
          </a:p>
          <a:p>
            <a:endParaRPr lang="en-US" sz="2200" dirty="0">
              <a:latin typeface="Montserrat" panose="00000500000000000000" pitchFamily="2" charset="0"/>
            </a:endParaRPr>
          </a:p>
        </p:txBody>
      </p:sp>
    </p:spTree>
    <p:extLst>
      <p:ext uri="{BB962C8B-B14F-4D97-AF65-F5344CB8AC3E}">
        <p14:creationId xmlns:p14="http://schemas.microsoft.com/office/powerpoint/2010/main" val="2854854575"/>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7</a:t>
            </a:fld>
            <a:endParaRPr lang="en-US" dirty="0"/>
          </a:p>
        </p:txBody>
      </p:sp>
      <p:sp>
        <p:nvSpPr>
          <p:cNvPr id="5" name="TextBox 4">
            <a:extLst>
              <a:ext uri="{FF2B5EF4-FFF2-40B4-BE49-F238E27FC236}">
                <a16:creationId xmlns:a16="http://schemas.microsoft.com/office/drawing/2014/main" id="{D2446E71-CD58-4714-BCBA-CCF241FA6C35}"/>
              </a:ext>
            </a:extLst>
          </p:cNvPr>
          <p:cNvSpPr txBox="1"/>
          <p:nvPr/>
        </p:nvSpPr>
        <p:spPr>
          <a:xfrm>
            <a:off x="1017917" y="588199"/>
            <a:ext cx="9825487" cy="553998"/>
          </a:xfrm>
          <a:prstGeom prst="rect">
            <a:avLst/>
          </a:prstGeom>
          <a:noFill/>
        </p:spPr>
        <p:txBody>
          <a:bodyPr wrap="square" rtlCol="0">
            <a:spAutoFit/>
          </a:bodyPr>
          <a:lstStyle/>
          <a:p>
            <a:pPr algn="ctr">
              <a:buClr>
                <a:srgbClr val="000000"/>
              </a:buClr>
              <a:buSzPts val="2500"/>
            </a:pPr>
            <a:r>
              <a:rPr lang="en-US" sz="3000" b="1" u="sng" dirty="0">
                <a:solidFill>
                  <a:srgbClr val="BED7E9"/>
                </a:solidFill>
                <a:latin typeface="Montserrat" panose="02000505000000020004" pitchFamily="2" charset="77"/>
              </a:rPr>
              <a:t>Rule Change:  Filtering of MLS Listings</a:t>
            </a:r>
          </a:p>
        </p:txBody>
      </p:sp>
      <p:sp>
        <p:nvSpPr>
          <p:cNvPr id="4" name="TextBox 3">
            <a:extLst>
              <a:ext uri="{FF2B5EF4-FFF2-40B4-BE49-F238E27FC236}">
                <a16:creationId xmlns:a16="http://schemas.microsoft.com/office/drawing/2014/main" id="{290CE567-7D3D-42BA-B445-D2D4C26C022A}"/>
              </a:ext>
            </a:extLst>
          </p:cNvPr>
          <p:cNvSpPr txBox="1"/>
          <p:nvPr/>
        </p:nvSpPr>
        <p:spPr>
          <a:xfrm>
            <a:off x="868481" y="1559313"/>
            <a:ext cx="10669927" cy="4154984"/>
          </a:xfrm>
          <a:prstGeom prst="rect">
            <a:avLst/>
          </a:prstGeom>
          <a:noFill/>
        </p:spPr>
        <p:txBody>
          <a:bodyPr wrap="square" rtlCol="0">
            <a:spAutoFit/>
          </a:bodyPr>
          <a:lstStyle/>
          <a:p>
            <a:pPr lvl="0"/>
            <a:r>
              <a:rPr lang="en-US" sz="2200" dirty="0">
                <a:solidFill>
                  <a:schemeClr val="bg1"/>
                </a:solidFill>
                <a:latin typeface="Montserrat" panose="020B0604020202020204" charset="0"/>
              </a:rPr>
              <a:t>NAR must adopt one or more Rules that:</a:t>
            </a:r>
          </a:p>
          <a:p>
            <a:pPr lvl="0"/>
            <a:endParaRPr lang="en-US" sz="2200" dirty="0">
              <a:solidFill>
                <a:schemeClr val="bg1"/>
              </a:solidFill>
              <a:latin typeface="Montserrat" panose="020B0604020202020204" charset="0"/>
            </a:endParaRPr>
          </a:p>
          <a:p>
            <a:pPr marL="396875" lvl="0" indent="-277813" algn="just">
              <a:buFont typeface="Arial" panose="020B0604020202020204" pitchFamily="34" charset="0"/>
              <a:buChar char="•"/>
            </a:pPr>
            <a:r>
              <a:rPr lang="en-US" sz="2200" dirty="0">
                <a:solidFill>
                  <a:schemeClr val="bg1"/>
                </a:solidFill>
                <a:latin typeface="Montserrat" panose="020B0604020202020204" charset="0"/>
              </a:rPr>
              <a:t>Require all Member Boards and MLSs to prohibit MLS Participants from filtering or restricting MLS listings that are searchable by or displayed to consumers based on the level of compensation offered to the buyer Broker or the name of the brokerage or agent</a:t>
            </a:r>
          </a:p>
          <a:p>
            <a:pPr marL="457200" lvl="0" indent="-338138" algn="just"/>
            <a:endParaRPr lang="en-US" sz="2200" dirty="0">
              <a:solidFill>
                <a:schemeClr val="bg1"/>
              </a:solidFill>
              <a:latin typeface="Montserrat" panose="020B0604020202020204" charset="0"/>
            </a:endParaRPr>
          </a:p>
          <a:p>
            <a:pPr marL="396875" lvl="0" indent="-277813" algn="just">
              <a:buFont typeface="Arial" panose="020B0604020202020204" pitchFamily="34" charset="0"/>
              <a:buChar char="•"/>
            </a:pPr>
            <a:r>
              <a:rPr lang="en-US" sz="2200" dirty="0">
                <a:solidFill>
                  <a:schemeClr val="bg1"/>
                </a:solidFill>
                <a:latin typeface="Montserrat" panose="020B0604020202020204" charset="0"/>
              </a:rPr>
              <a:t>Repeal any Rule that permits or enables MLS Participants to filter or restrict MLS listings that are searchable by or displayed to consumers based on the level of compensation offered to the buyer Broker, or by the name of the brokerage or agent.</a:t>
            </a:r>
          </a:p>
          <a:p>
            <a:endParaRPr lang="en-US" sz="2200" dirty="0"/>
          </a:p>
        </p:txBody>
      </p:sp>
    </p:spTree>
    <p:extLst>
      <p:ext uri="{BB962C8B-B14F-4D97-AF65-F5344CB8AC3E}">
        <p14:creationId xmlns:p14="http://schemas.microsoft.com/office/powerpoint/2010/main" val="1368502099"/>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8</a:t>
            </a:fld>
            <a:endParaRPr lang="en-US" dirty="0"/>
          </a:p>
        </p:txBody>
      </p:sp>
      <p:sp>
        <p:nvSpPr>
          <p:cNvPr id="5" name="TextBox 4">
            <a:extLst>
              <a:ext uri="{FF2B5EF4-FFF2-40B4-BE49-F238E27FC236}">
                <a16:creationId xmlns:a16="http://schemas.microsoft.com/office/drawing/2014/main" id="{D2446E71-CD58-4714-BCBA-CCF241FA6C35}"/>
              </a:ext>
            </a:extLst>
          </p:cNvPr>
          <p:cNvSpPr txBox="1"/>
          <p:nvPr/>
        </p:nvSpPr>
        <p:spPr>
          <a:xfrm>
            <a:off x="1017917" y="588199"/>
            <a:ext cx="9825487" cy="553998"/>
          </a:xfrm>
          <a:prstGeom prst="rect">
            <a:avLst/>
          </a:prstGeom>
          <a:noFill/>
        </p:spPr>
        <p:txBody>
          <a:bodyPr wrap="square" rtlCol="0">
            <a:spAutoFit/>
          </a:bodyPr>
          <a:lstStyle/>
          <a:p>
            <a:pPr algn="ctr">
              <a:buClr>
                <a:srgbClr val="000000"/>
              </a:buClr>
              <a:buSzPts val="2500"/>
            </a:pPr>
            <a:r>
              <a:rPr lang="en-US" sz="3000" b="1" u="sng" dirty="0">
                <a:solidFill>
                  <a:srgbClr val="BED7E9"/>
                </a:solidFill>
                <a:latin typeface="Montserrat" panose="02000505000000020004" pitchFamily="2" charset="77"/>
              </a:rPr>
              <a:t>Rule Change:  Lockbox Access</a:t>
            </a:r>
          </a:p>
        </p:txBody>
      </p:sp>
      <p:sp>
        <p:nvSpPr>
          <p:cNvPr id="4" name="TextBox 3">
            <a:extLst>
              <a:ext uri="{FF2B5EF4-FFF2-40B4-BE49-F238E27FC236}">
                <a16:creationId xmlns:a16="http://schemas.microsoft.com/office/drawing/2014/main" id="{290CE567-7D3D-42BA-B445-D2D4C26C022A}"/>
              </a:ext>
            </a:extLst>
          </p:cNvPr>
          <p:cNvSpPr txBox="1"/>
          <p:nvPr/>
        </p:nvSpPr>
        <p:spPr>
          <a:xfrm>
            <a:off x="898973" y="1753385"/>
            <a:ext cx="10422619" cy="2123658"/>
          </a:xfrm>
          <a:prstGeom prst="rect">
            <a:avLst/>
          </a:prstGeom>
          <a:noFill/>
        </p:spPr>
        <p:txBody>
          <a:bodyPr wrap="square" rtlCol="0">
            <a:spAutoFit/>
          </a:bodyPr>
          <a:lstStyle/>
          <a:p>
            <a:pPr lvl="0"/>
            <a:r>
              <a:rPr lang="en-US" sz="2200" dirty="0">
                <a:solidFill>
                  <a:schemeClr val="bg1"/>
                </a:solidFill>
                <a:latin typeface="Montserrat" panose="020B0604020202020204" charset="0"/>
              </a:rPr>
              <a:t>NAR must adopt one or more Rules that:</a:t>
            </a:r>
          </a:p>
          <a:p>
            <a:pPr lvl="0" algn="just"/>
            <a:endParaRPr lang="en-US" sz="2200" dirty="0">
              <a:solidFill>
                <a:schemeClr val="bg1"/>
              </a:solidFill>
              <a:latin typeface="Montserrat" panose="020B0604020202020204" charset="0"/>
            </a:endParaRPr>
          </a:p>
          <a:p>
            <a:pPr marL="396875" lvl="0" indent="-277813" algn="just">
              <a:buFont typeface="Arial" panose="020B0604020202020204" pitchFamily="34" charset="0"/>
              <a:buChar char="•"/>
            </a:pPr>
            <a:r>
              <a:rPr lang="en-US" sz="2200" dirty="0">
                <a:solidFill>
                  <a:schemeClr val="bg1"/>
                </a:solidFill>
                <a:latin typeface="Montserrat" panose="020B0604020202020204" charset="0"/>
              </a:rPr>
              <a:t>Require that require all Member Boards and MLSs to allow any licensed real estate agent or agent of a Broker, to access, with seller approval, the lockboxes of those properties listed on an MLS.</a:t>
            </a:r>
          </a:p>
          <a:p>
            <a:endParaRPr lang="en-US" sz="2200" dirty="0"/>
          </a:p>
        </p:txBody>
      </p:sp>
    </p:spTree>
    <p:extLst>
      <p:ext uri="{BB962C8B-B14F-4D97-AF65-F5344CB8AC3E}">
        <p14:creationId xmlns:p14="http://schemas.microsoft.com/office/powerpoint/2010/main" val="2811064817"/>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246BA2-72BE-4BEE-96AB-231BA9F35016}"/>
              </a:ext>
            </a:extLst>
          </p:cNvPr>
          <p:cNvSpPr>
            <a:spLocks noGrp="1"/>
          </p:cNvSpPr>
          <p:nvPr>
            <p:ph type="sldNum" sz="quarter" idx="4"/>
          </p:nvPr>
        </p:nvSpPr>
        <p:spPr/>
        <p:txBody>
          <a:bodyPr/>
          <a:lstStyle/>
          <a:p>
            <a:fld id="{C3874963-793F-D045-B9DE-BFF4034ACFD8}" type="slidenum">
              <a:rPr lang="en-US" smtClean="0"/>
              <a:pPr/>
              <a:t>9</a:t>
            </a:fld>
            <a:endParaRPr lang="en-US" dirty="0"/>
          </a:p>
        </p:txBody>
      </p:sp>
      <p:pic>
        <p:nvPicPr>
          <p:cNvPr id="7" name="Picture 6">
            <a:extLst>
              <a:ext uri="{FF2B5EF4-FFF2-40B4-BE49-F238E27FC236}">
                <a16:creationId xmlns:a16="http://schemas.microsoft.com/office/drawing/2014/main" id="{0F4DE86C-BACD-40FB-9014-74A14861FC5A}"/>
              </a:ext>
            </a:extLst>
          </p:cNvPr>
          <p:cNvPicPr>
            <a:picLocks noChangeAspect="1"/>
          </p:cNvPicPr>
          <p:nvPr/>
        </p:nvPicPr>
        <p:blipFill>
          <a:blip r:embed="rId2"/>
          <a:stretch>
            <a:fillRect/>
          </a:stretch>
        </p:blipFill>
        <p:spPr>
          <a:xfrm>
            <a:off x="5194168" y="725864"/>
            <a:ext cx="6429081" cy="47063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angle 1">
            <a:extLst>
              <a:ext uri="{FF2B5EF4-FFF2-40B4-BE49-F238E27FC236}">
                <a16:creationId xmlns:a16="http://schemas.microsoft.com/office/drawing/2014/main" id="{1AE49B78-412F-45D2-95C8-B47AD7147D20}"/>
              </a:ext>
            </a:extLst>
          </p:cNvPr>
          <p:cNvSpPr/>
          <p:nvPr/>
        </p:nvSpPr>
        <p:spPr>
          <a:xfrm>
            <a:off x="433632" y="4025083"/>
            <a:ext cx="3695308" cy="1631216"/>
          </a:xfrm>
          <a:prstGeom prst="rect">
            <a:avLst/>
          </a:prstGeom>
        </p:spPr>
        <p:txBody>
          <a:bodyPr wrap="square">
            <a:spAutoFit/>
          </a:bodyPr>
          <a:lstStyle/>
          <a:p>
            <a:r>
              <a:rPr lang="en-US" sz="2000" u="sng" dirty="0">
                <a:solidFill>
                  <a:srgbClr val="BED7E9"/>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https://www.nar.realtor/about-nar/governing-documents/code-of-ethics/code-comprehension-article-3-ethical-duty-to-cooperate</a:t>
            </a:r>
            <a:endParaRPr lang="en-US" sz="2000" dirty="0">
              <a:solidFill>
                <a:srgbClr val="BED7E9"/>
              </a:solidFill>
            </a:endParaRPr>
          </a:p>
        </p:txBody>
      </p:sp>
      <p:sp>
        <p:nvSpPr>
          <p:cNvPr id="5" name="TextBox 4">
            <a:extLst>
              <a:ext uri="{FF2B5EF4-FFF2-40B4-BE49-F238E27FC236}">
                <a16:creationId xmlns:a16="http://schemas.microsoft.com/office/drawing/2014/main" id="{300647A3-27F3-43D9-89B4-3E20BD986E67}"/>
              </a:ext>
            </a:extLst>
          </p:cNvPr>
          <p:cNvSpPr txBox="1"/>
          <p:nvPr/>
        </p:nvSpPr>
        <p:spPr>
          <a:xfrm>
            <a:off x="716437" y="1885361"/>
            <a:ext cx="2714920" cy="1477328"/>
          </a:xfrm>
          <a:prstGeom prst="rect">
            <a:avLst/>
          </a:prstGeom>
          <a:noFill/>
        </p:spPr>
        <p:txBody>
          <a:bodyPr wrap="square" rtlCol="0">
            <a:spAutoFit/>
          </a:bodyPr>
          <a:lstStyle/>
          <a:p>
            <a:r>
              <a:rPr lang="en-US" sz="3000" dirty="0">
                <a:solidFill>
                  <a:srgbClr val="BED7E9"/>
                </a:solidFill>
                <a:latin typeface="Montserrat" panose="00000500000000000000" pitchFamily="2" charset="0"/>
              </a:rPr>
              <a:t>Article 3</a:t>
            </a:r>
          </a:p>
          <a:p>
            <a:r>
              <a:rPr lang="en-US" sz="3000" dirty="0">
                <a:solidFill>
                  <a:srgbClr val="BED7E9"/>
                </a:solidFill>
                <a:latin typeface="Montserrat" panose="00000500000000000000" pitchFamily="2" charset="0"/>
              </a:rPr>
              <a:t>Duty to Cooperate</a:t>
            </a:r>
          </a:p>
        </p:txBody>
      </p:sp>
    </p:spTree>
    <p:extLst>
      <p:ext uri="{BB962C8B-B14F-4D97-AF65-F5344CB8AC3E}">
        <p14:creationId xmlns:p14="http://schemas.microsoft.com/office/powerpoint/2010/main" val="1113792817"/>
      </p:ext>
    </p:extLst>
  </p:cSld>
  <p:clrMapOvr>
    <a:masterClrMapping/>
  </p:clrMapOvr>
  <p:transition>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1BE8953CB72F44B320A5DE91DAD881" ma:contentTypeVersion="9" ma:contentTypeDescription="Create a new document." ma:contentTypeScope="" ma:versionID="8ee2ceaeea9f76a19eeb1c5183ea7a06">
  <xsd:schema xmlns:xsd="http://www.w3.org/2001/XMLSchema" xmlns:xs="http://www.w3.org/2001/XMLSchema" xmlns:p="http://schemas.microsoft.com/office/2006/metadata/properties" xmlns:ns2="d26d6246-261a-443a-b96d-b665587eb95f" targetNamespace="http://schemas.microsoft.com/office/2006/metadata/properties" ma:root="true" ma:fieldsID="0b81814cb9e38fba20fc2f3d22b7f57e" ns2:_="">
    <xsd:import namespace="d26d6246-261a-443a-b96d-b665587eb9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6d6246-261a-443a-b96d-b665587eb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58DB6-7569-4141-A6DD-1163DD0A793F}">
  <ds:schemaRefs>
    <ds:schemaRef ds:uri="http://www.w3.org/XML/1998/namespace"/>
    <ds:schemaRef ds:uri="http://purl.org/dc/dcmitype/"/>
    <ds:schemaRef ds:uri="http://purl.org/dc/elements/1.1/"/>
    <ds:schemaRef ds:uri="d26d6246-261a-443a-b96d-b665587eb95f"/>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BEF9B3C-3C9D-4F29-9271-394F4CECAB73}">
  <ds:schemaRefs>
    <ds:schemaRef ds:uri="http://schemas.microsoft.com/sharepoint/v3/contenttype/forms"/>
  </ds:schemaRefs>
</ds:datastoreItem>
</file>

<file path=customXml/itemProps3.xml><?xml version="1.0" encoding="utf-8"?>
<ds:datastoreItem xmlns:ds="http://schemas.openxmlformats.org/officeDocument/2006/customXml" ds:itemID="{BE5FC20F-E16C-4526-AB47-6BB4C6F7B2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6d6246-261a-443a-b96d-b665587eb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6336</TotalTime>
  <Words>2067</Words>
  <Application>Microsoft Office PowerPoint</Application>
  <PresentationFormat>Widescreen</PresentationFormat>
  <Paragraphs>199</Paragraphs>
  <Slides>34</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Avenir Next</vt:lpstr>
      <vt:lpstr>Calibri</vt:lpstr>
      <vt:lpstr>Calibri Light</vt:lpstr>
      <vt:lpstr>Impact</vt:lpstr>
      <vt:lpstr>Montserrat</vt:lpstr>
      <vt:lpstr>Montserrat SemiBold</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Dispenza</dc:creator>
  <cp:lastModifiedBy>Katie Johnson</cp:lastModifiedBy>
  <cp:revision>81</cp:revision>
  <cp:lastPrinted>2019-04-07T22:38:40Z</cp:lastPrinted>
  <dcterms:created xsi:type="dcterms:W3CDTF">2019-04-05T16:55:57Z</dcterms:created>
  <dcterms:modified xsi:type="dcterms:W3CDTF">2021-02-19T17:51:06Z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0x0101008D1BE8953CB72F44B320A5DE91DAD881</vt:lpwstr>
  </property>
</Properties>
</file>